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6"/>
  </p:notesMasterIdLst>
  <p:sldIdLst>
    <p:sldId id="343" r:id="rId5"/>
    <p:sldId id="257" r:id="rId6"/>
    <p:sldId id="353" r:id="rId7"/>
    <p:sldId id="504" r:id="rId8"/>
    <p:sldId id="481" r:id="rId9"/>
    <p:sldId id="476" r:id="rId10"/>
    <p:sldId id="499" r:id="rId11"/>
    <p:sldId id="505" r:id="rId12"/>
    <p:sldId id="392" r:id="rId13"/>
    <p:sldId id="506" r:id="rId14"/>
    <p:sldId id="5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A239A5"/>
    <a:srgbClr val="0000FF"/>
    <a:srgbClr val="F6F9FF"/>
    <a:srgbClr val="D0D1D9"/>
    <a:srgbClr val="CCFF99"/>
    <a:srgbClr val="109F05"/>
    <a:srgbClr val="FF9900"/>
    <a:srgbClr val="FF9933"/>
    <a:srgbClr val="ED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3F3F2-F30A-4F09-8762-1B66E7979367}" type="datetimeFigureOut">
              <a:rPr lang="en-US" smtClean="0"/>
              <a:t>2/24/2022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5AF9B-CE92-4583-95A0-E4D4ECC064EE}" type="slidenum">
              <a:rPr lang="en-US" smtClean="0"/>
              <a:t>‹#›</a:t>
            </a:fld>
            <a:endParaRPr lang="en-US" dirty="0"/>
          </a:p>
        </p:txBody>
      </p:sp>
    </p:spTree>
    <p:extLst>
      <p:ext uri="{BB962C8B-B14F-4D97-AF65-F5344CB8AC3E}">
        <p14:creationId xmlns:p14="http://schemas.microsoft.com/office/powerpoint/2010/main" val="414131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AF9B-CE92-4583-95A0-E4D4ECC064EE}" type="slidenum">
              <a:rPr lang="en-US" smtClean="0"/>
              <a:t>7</a:t>
            </a:fld>
            <a:endParaRPr lang="en-US"/>
          </a:p>
        </p:txBody>
      </p:sp>
    </p:spTree>
    <p:extLst>
      <p:ext uri="{BB962C8B-B14F-4D97-AF65-F5344CB8AC3E}">
        <p14:creationId xmlns:p14="http://schemas.microsoft.com/office/powerpoint/2010/main" val="392866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2/24/2022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2/24/2022</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2/24/2022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2/24/2022</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2/24/2022</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2/24/2022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2/24/2022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2/24/2022</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8666" y="2005210"/>
            <a:ext cx="7432938" cy="2299443"/>
          </a:xfrm>
        </p:spPr>
        <p:txBody>
          <a:bodyPr>
            <a:normAutofit fontScale="90000"/>
          </a:bodyPr>
          <a:lstStyle/>
          <a:p>
            <a:br>
              <a:rPr lang="en-US" sz="6500" dirty="0"/>
            </a:br>
            <a:r>
              <a:rPr lang="en-US" sz="6500" dirty="0"/>
              <a:t>dhcd Update</a:t>
            </a:r>
            <a:br>
              <a:rPr lang="en-US" sz="6500" dirty="0"/>
            </a:br>
            <a:r>
              <a:rPr lang="en-US" sz="6500" dirty="0" err="1"/>
              <a:t>hofa</a:t>
            </a:r>
            <a:r>
              <a:rPr lang="en-US" sz="6500" dirty="0"/>
              <a:t> workgroup</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a:normAutofit/>
          </a:bodyPr>
          <a:lstStyle/>
          <a:p>
            <a:endParaRPr lang="en-US" dirty="0"/>
          </a:p>
          <a:p>
            <a:r>
              <a:rPr lang="en-US" dirty="0"/>
              <a:t>February 25, 2022</a:t>
            </a:r>
          </a:p>
        </p:txBody>
      </p:sp>
      <p:pic>
        <p:nvPicPr>
          <p:cNvPr id="6" name="Picture 5" descr="DHCD_FINAL">
            <a:extLst>
              <a:ext uri="{FF2B5EF4-FFF2-40B4-BE49-F238E27FC236}">
                <a16:creationId xmlns:a16="http://schemas.microsoft.com/office/drawing/2014/main" id="{C6C7DE5E-CCCA-4678-80F9-252276422C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41051" y="4142126"/>
            <a:ext cx="2490155" cy="1646026"/>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3A5B3F96-7449-4A2B-8F54-6B9AB263D3D6}"/>
              </a:ext>
            </a:extLst>
          </p:cNvPr>
          <p:cNvPicPr>
            <a:picLocks noChangeAspect="1"/>
          </p:cNvPicPr>
          <p:nvPr/>
        </p:nvPicPr>
        <p:blipFill>
          <a:blip r:embed="rId3"/>
          <a:stretch>
            <a:fillRect/>
          </a:stretch>
        </p:blipFill>
        <p:spPr>
          <a:xfrm>
            <a:off x="8011527" y="809216"/>
            <a:ext cx="3149205" cy="3154939"/>
          </a:xfrm>
          <a:prstGeom prst="rect">
            <a:avLst/>
          </a:prstGeom>
        </p:spPr>
      </p:pic>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9D30-7BDD-44BF-B088-EDACDA84EE19}"/>
              </a:ext>
            </a:extLst>
          </p:cNvPr>
          <p:cNvSpPr>
            <a:spLocks noGrp="1"/>
          </p:cNvSpPr>
          <p:nvPr>
            <p:ph type="title"/>
          </p:nvPr>
        </p:nvSpPr>
        <p:spPr/>
        <p:txBody>
          <a:bodyPr>
            <a:normAutofit/>
          </a:bodyPr>
          <a:lstStyle/>
          <a:p>
            <a:r>
              <a:rPr lang="en-US" sz="3600" b="1" dirty="0"/>
              <a:t>in the works</a:t>
            </a:r>
          </a:p>
        </p:txBody>
      </p:sp>
      <p:sp>
        <p:nvSpPr>
          <p:cNvPr id="3" name="Content Placeholder 2">
            <a:extLst>
              <a:ext uri="{FF2B5EF4-FFF2-40B4-BE49-F238E27FC236}">
                <a16:creationId xmlns:a16="http://schemas.microsoft.com/office/drawing/2014/main" id="{374108B2-9980-4515-AB80-54CDA074042E}"/>
              </a:ext>
            </a:extLst>
          </p:cNvPr>
          <p:cNvSpPr>
            <a:spLocks noGrp="1"/>
          </p:cNvSpPr>
          <p:nvPr>
            <p:ph sz="half" idx="2"/>
          </p:nvPr>
        </p:nvSpPr>
        <p:spPr/>
        <p:txBody>
          <a:bodyPr>
            <a:normAutofit fontScale="70000" lnSpcReduction="20000"/>
          </a:bodyPr>
          <a:lstStyle/>
          <a:p>
            <a:pPr marL="0" indent="0" algn="ctr">
              <a:buNone/>
            </a:pPr>
            <a:r>
              <a:rPr lang="en-US" sz="1800" b="1" dirty="0">
                <a:solidFill>
                  <a:srgbClr val="A239A5"/>
                </a:solidFill>
              </a:rPr>
              <a:t> </a:t>
            </a: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algn="ctr">
              <a:buFont typeface="Wingdings" panose="05000000000000000000" pitchFamily="2" charset="2"/>
              <a:buChar char="§"/>
            </a:pPr>
            <a:endParaRPr lang="en-US" sz="3400" b="1" dirty="0">
              <a:solidFill>
                <a:srgbClr val="0070C0"/>
              </a:solidFill>
            </a:endParaRPr>
          </a:p>
          <a:p>
            <a:pPr marL="0" indent="0">
              <a:buNone/>
            </a:pPr>
            <a:r>
              <a:rPr lang="en-US" sz="3400" b="1" dirty="0">
                <a:solidFill>
                  <a:srgbClr val="0070C0"/>
                </a:solidFill>
              </a:rPr>
              <a:t>AFFORDABLE HOMEOWNERSHIP PRODUCTION UTILIZING VACANT AND UNDERUTILIZED PARCELS</a:t>
            </a:r>
          </a:p>
          <a:p>
            <a:pPr marL="0" indent="0">
              <a:buNone/>
            </a:pPr>
            <a:endParaRPr lang="en-US" sz="3400" b="1" dirty="0">
              <a:solidFill>
                <a:srgbClr val="0070C0"/>
              </a:solidFill>
            </a:endParaRPr>
          </a:p>
          <a:p>
            <a:pPr marL="0" indent="0">
              <a:buNone/>
            </a:pPr>
            <a:r>
              <a:rPr lang="en-US" sz="3400" b="1" dirty="0">
                <a:solidFill>
                  <a:srgbClr val="0070C0"/>
                </a:solidFill>
              </a:rPr>
              <a:t>108 HUD LOAN APPLICATION</a:t>
            </a:r>
          </a:p>
          <a:p>
            <a:pPr marL="0" indent="0" algn="ctr">
              <a:buNone/>
            </a:pPr>
            <a:endParaRPr lang="en-US" sz="1800" b="1" dirty="0">
              <a:solidFill>
                <a:srgbClr val="0070C0"/>
              </a:solidFill>
            </a:endParaRPr>
          </a:p>
          <a:p>
            <a:pPr marL="0" indent="0" algn="ctr">
              <a:buNone/>
            </a:pPr>
            <a:endParaRPr lang="en-US" sz="1800" b="1" dirty="0">
              <a:solidFill>
                <a:srgbClr val="191919"/>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91847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31268" y="1837678"/>
            <a:ext cx="5586219" cy="2304448"/>
          </a:xfrm>
        </p:spPr>
        <p:txBody>
          <a:bodyPr>
            <a:normAutofit/>
          </a:bodyPr>
          <a:lstStyle/>
          <a:p>
            <a:pPr algn="ctr"/>
            <a:r>
              <a:rPr lang="en-US" sz="6500" dirty="0"/>
              <a:t>Thank you</a:t>
            </a:r>
          </a:p>
        </p:txBody>
      </p:sp>
      <p:pic>
        <p:nvPicPr>
          <p:cNvPr id="6" name="Picture 5" descr="DHCD_FINAL">
            <a:extLst>
              <a:ext uri="{FF2B5EF4-FFF2-40B4-BE49-F238E27FC236}">
                <a16:creationId xmlns:a16="http://schemas.microsoft.com/office/drawing/2014/main" id="{C6C7DE5E-CCCA-4678-80F9-252276422C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41051" y="4142126"/>
            <a:ext cx="2490155" cy="1646026"/>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3A5B3F96-7449-4A2B-8F54-6B9AB263D3D6}"/>
              </a:ext>
            </a:extLst>
          </p:cNvPr>
          <p:cNvPicPr>
            <a:picLocks noChangeAspect="1"/>
          </p:cNvPicPr>
          <p:nvPr/>
        </p:nvPicPr>
        <p:blipFill>
          <a:blip r:embed="rId3"/>
          <a:stretch>
            <a:fillRect/>
          </a:stretch>
        </p:blipFill>
        <p:spPr>
          <a:xfrm>
            <a:off x="8011527" y="809216"/>
            <a:ext cx="3149205" cy="3154939"/>
          </a:xfrm>
          <a:prstGeom prst="rect">
            <a:avLst/>
          </a:prstGeom>
        </p:spPr>
      </p:pic>
    </p:spTree>
    <p:extLst>
      <p:ext uri="{BB962C8B-B14F-4D97-AF65-F5344CB8AC3E}">
        <p14:creationId xmlns:p14="http://schemas.microsoft.com/office/powerpoint/2010/main" val="409442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descr="A group of people posing for a photo&#10;&#10;Description automatically generated">
            <a:extLst>
              <a:ext uri="{FF2B5EF4-FFF2-40B4-BE49-F238E27FC236}">
                <a16:creationId xmlns:a16="http://schemas.microsoft.com/office/drawing/2014/main" id="{125A0299-9E96-43CD-9766-8D1C2D3E44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342" b="11646"/>
          <a:stretch/>
        </p:blipFill>
        <p:spPr>
          <a:xfrm>
            <a:off x="634999" y="633875"/>
            <a:ext cx="5682942" cy="5590250"/>
          </a:xfrm>
          <a:prstGeom prst="rect">
            <a:avLst/>
          </a:prstGeom>
          <a:effectLst>
            <a:outerShdw blurRad="406400" dist="317500" dir="5400000" sx="89000" sy="89000" rotWithShape="0">
              <a:prstClr val="black">
                <a:alpha val="15000"/>
              </a:prstClr>
            </a:outerShdw>
          </a:effectLst>
        </p:spPr>
      </p:pic>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a:xfrm>
            <a:off x="7080187" y="855866"/>
            <a:ext cx="3750570" cy="587584"/>
          </a:xfrm>
        </p:spPr>
        <p:txBody>
          <a:bodyPr>
            <a:noAutofit/>
          </a:bodyPr>
          <a:lstStyle/>
          <a:p>
            <a:r>
              <a:rPr lang="en-US" sz="5500" b="1" dirty="0">
                <a:solidFill>
                  <a:schemeClr val="tx1"/>
                </a:solidFill>
              </a:rPr>
              <a:t>mission</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a:xfrm>
            <a:off x="6516210" y="1083076"/>
            <a:ext cx="5040791" cy="4998128"/>
          </a:xfrm>
        </p:spPr>
        <p:txBody>
          <a:bodyPr>
            <a:normAutofit/>
          </a:bodyPr>
          <a:lstStyle/>
          <a:p>
            <a:endParaRPr lang="en-US" sz="2200" dirty="0"/>
          </a:p>
          <a:p>
            <a:pPr marL="0" indent="0">
              <a:lnSpc>
                <a:spcPct val="150000"/>
              </a:lnSpc>
              <a:buNone/>
            </a:pPr>
            <a:r>
              <a:rPr lang="en-US" sz="1800" dirty="0"/>
              <a:t>To support the creation and preservation of </a:t>
            </a:r>
            <a:r>
              <a:rPr lang="en-US" sz="1800" b="1" dirty="0"/>
              <a:t>healthy and inclusive communities </a:t>
            </a:r>
            <a:r>
              <a:rPr lang="en-US" sz="1800" dirty="0"/>
              <a:t>where </a:t>
            </a:r>
            <a:r>
              <a:rPr lang="en-US" sz="1800" b="1" dirty="0"/>
              <a:t>access to opportunity </a:t>
            </a:r>
            <a:r>
              <a:rPr lang="en-US" sz="1800" dirty="0"/>
              <a:t>for all County residents is increased.</a:t>
            </a:r>
          </a:p>
          <a:p>
            <a:pPr marL="0" indent="0">
              <a:lnSpc>
                <a:spcPct val="150000"/>
              </a:lnSpc>
              <a:buNone/>
            </a:pPr>
            <a:endParaRPr lang="en-US" sz="1800" dirty="0"/>
          </a:p>
          <a:p>
            <a:pPr marL="0" indent="0">
              <a:lnSpc>
                <a:spcPct val="150000"/>
              </a:lnSpc>
              <a:buNone/>
            </a:pPr>
            <a:r>
              <a:rPr lang="en-US" sz="1800" dirty="0"/>
              <a:t>DHCD supports </a:t>
            </a:r>
            <a:r>
              <a:rPr lang="en-US" sz="1800" b="1" dirty="0"/>
              <a:t>equitable economic growth </a:t>
            </a:r>
            <a:r>
              <a:rPr lang="en-US" sz="1800" dirty="0"/>
              <a:t>in the County by </a:t>
            </a:r>
            <a:r>
              <a:rPr lang="en-US" sz="1800" b="1" dirty="0"/>
              <a:t>creating and preserving quality </a:t>
            </a:r>
            <a:r>
              <a:rPr lang="en-US" sz="1800" dirty="0"/>
              <a:t>homes that both </a:t>
            </a:r>
            <a:r>
              <a:rPr lang="en-US" sz="1800" b="1" dirty="0"/>
              <a:t>current and future </a:t>
            </a:r>
            <a:r>
              <a:rPr lang="en-US" sz="1800" dirty="0"/>
              <a:t>County residents of all incomes can afford. </a:t>
            </a:r>
          </a:p>
        </p:txBody>
      </p:sp>
    </p:spTree>
    <p:extLst>
      <p:ext uri="{BB962C8B-B14F-4D97-AF65-F5344CB8AC3E}">
        <p14:creationId xmlns:p14="http://schemas.microsoft.com/office/powerpoint/2010/main" val="227689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D8295-D5A2-428F-9AD1-4AAE5D3FA845}"/>
              </a:ext>
            </a:extLst>
          </p:cNvPr>
          <p:cNvSpPr>
            <a:spLocks noGrp="1"/>
          </p:cNvSpPr>
          <p:nvPr>
            <p:ph sz="half" idx="2"/>
          </p:nvPr>
        </p:nvSpPr>
        <p:spPr>
          <a:xfrm>
            <a:off x="5452259" y="1083077"/>
            <a:ext cx="5711810" cy="4655250"/>
          </a:xfrm>
        </p:spPr>
        <p:txBody>
          <a:bodyPr>
            <a:normAutofit/>
          </a:bodyPr>
          <a:lstStyle/>
          <a:p>
            <a:pPr marL="342900" lvl="0" indent="-342900">
              <a:buClr>
                <a:srgbClr val="000000"/>
              </a:buClr>
              <a:buFont typeface="+mj-lt"/>
              <a:buAutoNum type="arabicPeriod"/>
            </a:pPr>
            <a:endParaRPr lang="en-US" sz="2400" dirty="0">
              <a:solidFill>
                <a:srgbClr val="000000"/>
              </a:solidFill>
            </a:endParaRPr>
          </a:p>
          <a:p>
            <a:pPr marL="0" indent="0">
              <a:buNone/>
            </a:pPr>
            <a:r>
              <a:rPr lang="en-US" sz="2800" b="1" dirty="0"/>
              <a:t> </a:t>
            </a:r>
          </a:p>
          <a:p>
            <a:endParaRPr lang="en-US" sz="2800" b="1" dirty="0"/>
          </a:p>
          <a:p>
            <a:r>
              <a:rPr lang="en-US" sz="2800" b="1" dirty="0"/>
              <a:t>HOUSING PRODUCTION</a:t>
            </a:r>
          </a:p>
          <a:p>
            <a:endParaRPr lang="en-US" sz="2800" b="1" dirty="0"/>
          </a:p>
          <a:p>
            <a:r>
              <a:rPr lang="en-US" sz="2800" b="1" dirty="0"/>
              <a:t>HOMEOWNERSHIP ASSISTANCE</a:t>
            </a:r>
          </a:p>
          <a:p>
            <a:pPr marL="0" lvl="0" indent="0">
              <a:buClr>
                <a:srgbClr val="000000"/>
              </a:buClr>
              <a:buNone/>
            </a:pPr>
            <a:endParaRPr lang="en-US" sz="2800" b="1" dirty="0"/>
          </a:p>
          <a:p>
            <a:pPr marL="0" lvl="0" indent="0">
              <a:buClr>
                <a:srgbClr val="000000"/>
              </a:buClr>
              <a:buNone/>
            </a:pPr>
            <a:endParaRPr lang="en-US" sz="2400" dirty="0">
              <a:solidFill>
                <a:srgbClr val="000000"/>
              </a:solidFill>
            </a:endParaRPr>
          </a:p>
          <a:p>
            <a:pPr marL="0" indent="0">
              <a:buNone/>
            </a:pPr>
            <a:endParaRPr lang="en-US" sz="1800" dirty="0"/>
          </a:p>
        </p:txBody>
      </p:sp>
      <p:sp>
        <p:nvSpPr>
          <p:cNvPr id="4" name="Content Placeholder 3">
            <a:extLst>
              <a:ext uri="{FF2B5EF4-FFF2-40B4-BE49-F238E27FC236}">
                <a16:creationId xmlns:a16="http://schemas.microsoft.com/office/drawing/2014/main" id="{7B6FAA9F-0B93-411A-9D07-1153999D52D9}"/>
              </a:ext>
            </a:extLst>
          </p:cNvPr>
          <p:cNvSpPr>
            <a:spLocks noGrp="1"/>
          </p:cNvSpPr>
          <p:nvPr>
            <p:ph sz="half" idx="14"/>
          </p:nvPr>
        </p:nvSpPr>
        <p:spPr/>
        <p:txBody>
          <a:bodyPr/>
          <a:lstStyle/>
          <a:p>
            <a:pPr marL="0" indent="0" algn="ctr">
              <a:buNone/>
            </a:pPr>
            <a:endParaRPr lang="en-US" b="1" dirty="0"/>
          </a:p>
          <a:p>
            <a:pPr marL="0" indent="0" algn="ctr">
              <a:buNone/>
            </a:pPr>
            <a:endParaRPr lang="en-US" b="1" dirty="0"/>
          </a:p>
          <a:p>
            <a:pPr marL="0" indent="0" algn="ctr">
              <a:buNone/>
            </a:pPr>
            <a:endParaRPr lang="en-US" sz="3600" b="1" dirty="0"/>
          </a:p>
          <a:p>
            <a:pPr marL="0" indent="0" algn="ctr">
              <a:buNone/>
            </a:pPr>
            <a:r>
              <a:rPr lang="en-US" sz="3600" b="1" dirty="0"/>
              <a:t>TOOLS </a:t>
            </a:r>
          </a:p>
          <a:p>
            <a:pPr marL="0" indent="0" algn="ctr">
              <a:buNone/>
            </a:pPr>
            <a:r>
              <a:rPr lang="en-US" sz="3600" b="1" dirty="0"/>
              <a:t>&amp;</a:t>
            </a:r>
          </a:p>
          <a:p>
            <a:pPr marL="0" indent="0" algn="ctr">
              <a:buNone/>
            </a:pPr>
            <a:r>
              <a:rPr lang="en-US" sz="3600" b="1" dirty="0"/>
              <a:t>PROGRAMS</a:t>
            </a:r>
          </a:p>
          <a:p>
            <a:pPr marL="0" indent="0" algn="ctr">
              <a:buNone/>
            </a:pPr>
            <a:endParaRPr lang="en-US" b="1" dirty="0"/>
          </a:p>
          <a:p>
            <a:pPr marL="0" indent="0" algn="ctr">
              <a:buNone/>
            </a:pPr>
            <a:endParaRPr lang="en-US" b="1" dirty="0"/>
          </a:p>
        </p:txBody>
      </p:sp>
    </p:spTree>
    <p:extLst>
      <p:ext uri="{BB962C8B-B14F-4D97-AF65-F5344CB8AC3E}">
        <p14:creationId xmlns:p14="http://schemas.microsoft.com/office/powerpoint/2010/main" val="210626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9D30-7BDD-44BF-B088-EDACDA84EE19}"/>
              </a:ext>
            </a:extLst>
          </p:cNvPr>
          <p:cNvSpPr>
            <a:spLocks noGrp="1"/>
          </p:cNvSpPr>
          <p:nvPr>
            <p:ph type="title"/>
          </p:nvPr>
        </p:nvSpPr>
        <p:spPr/>
        <p:txBody>
          <a:bodyPr>
            <a:normAutofit/>
          </a:bodyPr>
          <a:lstStyle/>
          <a:p>
            <a:r>
              <a:rPr lang="en-US" sz="3600" b="1" dirty="0"/>
              <a:t>production	</a:t>
            </a:r>
          </a:p>
        </p:txBody>
      </p:sp>
      <p:sp>
        <p:nvSpPr>
          <p:cNvPr id="3" name="Content Placeholder 2">
            <a:extLst>
              <a:ext uri="{FF2B5EF4-FFF2-40B4-BE49-F238E27FC236}">
                <a16:creationId xmlns:a16="http://schemas.microsoft.com/office/drawing/2014/main" id="{374108B2-9980-4515-AB80-54CDA074042E}"/>
              </a:ext>
            </a:extLst>
          </p:cNvPr>
          <p:cNvSpPr>
            <a:spLocks noGrp="1"/>
          </p:cNvSpPr>
          <p:nvPr>
            <p:ph sz="half" idx="2"/>
          </p:nvPr>
        </p:nvSpPr>
        <p:spPr/>
        <p:txBody>
          <a:bodyPr>
            <a:normAutofit fontScale="77500" lnSpcReduction="20000"/>
          </a:bodyPr>
          <a:lstStyle/>
          <a:p>
            <a:pPr marL="0" indent="0" algn="ctr">
              <a:buNone/>
            </a:pPr>
            <a:r>
              <a:rPr lang="en-US" sz="1800" b="1" dirty="0">
                <a:solidFill>
                  <a:srgbClr val="A239A5"/>
                </a:solidFill>
              </a:rPr>
              <a:t> </a:t>
            </a: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2000" b="1" dirty="0">
              <a:solidFill>
                <a:srgbClr val="0070C0"/>
              </a:solidFill>
            </a:endParaRPr>
          </a:p>
          <a:p>
            <a:pPr marL="0" indent="0" algn="ctr">
              <a:buNone/>
            </a:pPr>
            <a:endParaRPr lang="en-US" sz="2800" b="1" dirty="0">
              <a:solidFill>
                <a:srgbClr val="0070C0"/>
              </a:solidFill>
            </a:endParaRPr>
          </a:p>
          <a:p>
            <a:pPr marL="0" indent="0" algn="ctr">
              <a:buNone/>
            </a:pPr>
            <a:endParaRPr lang="en-US" sz="2800" b="1" dirty="0">
              <a:solidFill>
                <a:srgbClr val="0070C0"/>
              </a:solidFill>
            </a:endParaRPr>
          </a:p>
          <a:p>
            <a:pPr marL="0" indent="0" algn="ctr">
              <a:buNone/>
            </a:pPr>
            <a:endParaRPr lang="en-US" sz="2800" b="1" dirty="0">
              <a:solidFill>
                <a:srgbClr val="0070C0"/>
              </a:solidFill>
            </a:endParaRPr>
          </a:p>
          <a:p>
            <a:pPr marL="0" indent="0" algn="ctr">
              <a:buNone/>
            </a:pPr>
            <a:r>
              <a:rPr lang="en-US" sz="2800" b="1" dirty="0">
                <a:solidFill>
                  <a:srgbClr val="0070C0"/>
                </a:solidFill>
              </a:rPr>
              <a:t>NEW AFFORDABLE HOUSING </a:t>
            </a:r>
          </a:p>
          <a:p>
            <a:pPr marL="0" indent="0" algn="ctr">
              <a:buNone/>
            </a:pPr>
            <a:endParaRPr lang="en-US" sz="2800" b="1" dirty="0">
              <a:solidFill>
                <a:srgbClr val="0070C0"/>
              </a:solidFill>
            </a:endParaRPr>
          </a:p>
          <a:p>
            <a:pPr marL="0" indent="0" algn="ctr">
              <a:buNone/>
            </a:pPr>
            <a:r>
              <a:rPr lang="en-US" sz="2800" b="1" dirty="0">
                <a:solidFill>
                  <a:srgbClr val="0070C0"/>
                </a:solidFill>
              </a:rPr>
              <a:t> </a:t>
            </a:r>
            <a:endParaRPr lang="en-US" sz="2800" dirty="0">
              <a:solidFill>
                <a:srgbClr val="0070C0"/>
              </a:solidFill>
            </a:endParaRPr>
          </a:p>
          <a:p>
            <a:pPr marL="0" indent="0" algn="ctr">
              <a:buNone/>
            </a:pPr>
            <a:endParaRPr lang="en-US" sz="1800" b="1" dirty="0">
              <a:solidFill>
                <a:srgbClr val="191919"/>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22866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cs typeface="Arial" panose="020B0604020202020204" pitchFamily="34" charset="0"/>
              </a:rPr>
              <a:t>Financing Tools</a:t>
            </a:r>
            <a:endParaRPr lang="en-US" dirty="0">
              <a:latin typeface="+mn-lt"/>
            </a:endParaRPr>
          </a:p>
        </p:txBody>
      </p:sp>
      <p:sp>
        <p:nvSpPr>
          <p:cNvPr id="3" name="Content Placeholder 2"/>
          <p:cNvSpPr>
            <a:spLocks noGrp="1"/>
          </p:cNvSpPr>
          <p:nvPr>
            <p:ph idx="1"/>
          </p:nvPr>
        </p:nvSpPr>
        <p:spPr>
          <a:xfrm>
            <a:off x="2346960" y="1530456"/>
            <a:ext cx="8199712" cy="4563570"/>
          </a:xfrm>
        </p:spPr>
        <p:txBody>
          <a:bodyPr>
            <a:normAutofit fontScale="92500" lnSpcReduction="20000"/>
          </a:bodyPr>
          <a:lstStyle/>
          <a:p>
            <a:r>
              <a:rPr lang="en-US" dirty="0"/>
              <a:t>	       </a:t>
            </a:r>
          </a:p>
          <a:p>
            <a:pPr marL="0" indent="0">
              <a:lnSpc>
                <a:spcPct val="110000"/>
              </a:lnSpc>
              <a:buNone/>
            </a:pPr>
            <a:r>
              <a:rPr lang="en-US" sz="2100" b="1" dirty="0">
                <a:solidFill>
                  <a:srgbClr val="0070C0"/>
                </a:solidFill>
                <a:cs typeface="Arial" panose="020B0604020202020204" pitchFamily="34" charset="0"/>
              </a:rPr>
              <a:t>HOME Investment Partnerships Program (HOME) </a:t>
            </a:r>
            <a:r>
              <a:rPr lang="en-US" sz="2100" dirty="0">
                <a:solidFill>
                  <a:schemeClr val="tx1"/>
                </a:solidFill>
                <a:cs typeface="Arial" panose="020B0604020202020204" pitchFamily="34" charset="0"/>
              </a:rPr>
              <a:t>– an entitlement program that provides funds to state and local governments to expand the supply of decent, safe, sanitary and affordable, rental or homeownership housing opportunities to families and individuals with incomes below 80% of the area median income (below 60% and 50% for some activities).</a:t>
            </a:r>
          </a:p>
          <a:p>
            <a:pPr marL="0" indent="0">
              <a:lnSpc>
                <a:spcPct val="110000"/>
              </a:lnSpc>
              <a:buNone/>
            </a:pPr>
            <a:endParaRPr lang="en-US" sz="2100" dirty="0">
              <a:solidFill>
                <a:schemeClr val="tx1"/>
              </a:solidFill>
              <a:cs typeface="Arial" panose="020B0604020202020204" pitchFamily="34" charset="0"/>
            </a:endParaRPr>
          </a:p>
          <a:p>
            <a:pPr marL="0" indent="0">
              <a:lnSpc>
                <a:spcPct val="110000"/>
              </a:lnSpc>
              <a:buNone/>
            </a:pPr>
            <a:r>
              <a:rPr lang="en-US" sz="2100" b="1" dirty="0">
                <a:solidFill>
                  <a:srgbClr val="0070C0"/>
                </a:solidFill>
                <a:cs typeface="Arial" panose="020B0604020202020204" pitchFamily="34" charset="0"/>
              </a:rPr>
              <a:t>Housing Investment Trust Fund (HITF) </a:t>
            </a:r>
            <a:r>
              <a:rPr lang="en-US" sz="2100" dirty="0">
                <a:solidFill>
                  <a:schemeClr val="tx1"/>
                </a:solidFill>
                <a:cs typeface="Arial" panose="020B0604020202020204" pitchFamily="34" charset="0"/>
              </a:rPr>
              <a:t>- established  through  CB-21-2012,  as  amended  in CB-57-2017, serves as  a  vehicle to provide Gap Financing  with  an  emphasis  on  supporting  the  development  of  new  construction, of workforce and affordable housing while targeting households earning up to 80% of the area median income when supporting the development of rental housing.</a:t>
            </a:r>
          </a:p>
          <a:p>
            <a:endParaRPr lang="en-US" sz="2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E35DFF86-762C-46A9-B240-D892D9B0F5C6}" type="slidenum">
              <a:rPr lang="en-US" smtClean="0"/>
              <a:pPr/>
              <a:t>5</a:t>
            </a:fld>
            <a:endParaRPr lang="en-US" dirty="0"/>
          </a:p>
        </p:txBody>
      </p:sp>
    </p:spTree>
    <p:extLst>
      <p:ext uri="{BB962C8B-B14F-4D97-AF65-F5344CB8AC3E}">
        <p14:creationId xmlns:p14="http://schemas.microsoft.com/office/powerpoint/2010/main" val="115507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anose="020B0604020202020204" pitchFamily="34" charset="0"/>
              </a:rPr>
              <a:t>FINANCING TOOLS</a:t>
            </a:r>
          </a:p>
        </p:txBody>
      </p:sp>
      <p:sp>
        <p:nvSpPr>
          <p:cNvPr id="3" name="Content Placeholder 2"/>
          <p:cNvSpPr>
            <a:spLocks noGrp="1"/>
          </p:cNvSpPr>
          <p:nvPr>
            <p:ph idx="1"/>
          </p:nvPr>
        </p:nvSpPr>
        <p:spPr>
          <a:xfrm>
            <a:off x="1981200" y="1979628"/>
            <a:ext cx="8229600" cy="3601040"/>
          </a:xfrm>
        </p:spPr>
        <p:txBody>
          <a:bodyPr>
            <a:normAutofit/>
          </a:bodyPr>
          <a:lstStyle/>
          <a:p>
            <a:pPr>
              <a:buNone/>
            </a:pPr>
            <a:endParaRPr lang="en-US" dirty="0">
              <a:solidFill>
                <a:srgbClr val="002060"/>
              </a:solidFill>
            </a:endParaRPr>
          </a:p>
          <a:p>
            <a:pPr marL="0" indent="0">
              <a:buNone/>
            </a:pPr>
            <a:r>
              <a:rPr lang="en-US" sz="1900" b="1" dirty="0">
                <a:solidFill>
                  <a:srgbClr val="0070C0"/>
                </a:solidFill>
              </a:rPr>
              <a:t>Payment in Lieu of Taxes Agreement (PILOT) </a:t>
            </a:r>
            <a:r>
              <a:rPr lang="en-US" sz="1900" dirty="0"/>
              <a:t>– The County may enter into a PILOT agreement with the developer of a project for a defined period of time, to accept less than the local (County) portion of the real estate taxes provided there is a demonstrated need and the project meets the requirements of the Tax-Property Article of the Annotated Code of Maryland, as amended.</a:t>
            </a:r>
          </a:p>
          <a:p>
            <a:pPr marL="284163" indent="-284163">
              <a:buFont typeface="Wingdings" pitchFamily="2" charset="2"/>
              <a:buChar char="q"/>
            </a:pPr>
            <a:endParaRPr lang="en-US" sz="1900" b="1" dirty="0"/>
          </a:p>
          <a:p>
            <a:pPr>
              <a:buClr>
                <a:srgbClr val="002060"/>
              </a:buClr>
              <a:buNone/>
            </a:pPr>
            <a:endParaRPr lang="en-US" dirty="0">
              <a:solidFill>
                <a:srgbClr val="002060"/>
              </a:solidFill>
            </a:endParaRPr>
          </a:p>
        </p:txBody>
      </p:sp>
      <p:sp>
        <p:nvSpPr>
          <p:cNvPr id="4" name="Slide Number Placeholder 3"/>
          <p:cNvSpPr>
            <a:spLocks noGrp="1"/>
          </p:cNvSpPr>
          <p:nvPr>
            <p:ph type="sldNum" sz="quarter" idx="12"/>
          </p:nvPr>
        </p:nvSpPr>
        <p:spPr/>
        <p:txBody>
          <a:bodyPr/>
          <a:lstStyle/>
          <a:p>
            <a:pPr>
              <a:defRPr/>
            </a:pPr>
            <a:fld id="{E35DFF86-762C-46A9-B240-D892D9B0F5C6}"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6D1192-C8BC-43DF-A66E-717C82A6C10B}"/>
              </a:ext>
            </a:extLst>
          </p:cNvPr>
          <p:cNvSpPr>
            <a:spLocks noGrp="1"/>
          </p:cNvSpPr>
          <p:nvPr>
            <p:ph idx="1"/>
          </p:nvPr>
        </p:nvSpPr>
        <p:spPr>
          <a:xfrm>
            <a:off x="1097280" y="1530455"/>
            <a:ext cx="10058400" cy="4338637"/>
          </a:xfrm>
        </p:spPr>
        <p:txBody>
          <a:bodyPr vert="horz" lIns="0" tIns="45720" rIns="0" bIns="45720" rtlCol="0" anchor="t">
            <a:normAutofit/>
          </a:bodyPr>
          <a:lstStyle/>
          <a:p>
            <a:pPr marL="383540" lvl="1">
              <a:buFont typeface="Wingdings" pitchFamily="34" charset="0"/>
              <a:buChar char="§"/>
            </a:pPr>
            <a:r>
              <a:rPr lang="en-US" sz="1600" dirty="0">
                <a:latin typeface="+mj-lt"/>
                <a:cs typeface="Arial"/>
              </a:rPr>
              <a:t>5 developments currently under construction</a:t>
            </a:r>
          </a:p>
          <a:p>
            <a:pPr marL="566420" lvl="2">
              <a:buFont typeface="Wingdings" pitchFamily="34" charset="0"/>
              <a:buChar char="§"/>
            </a:pPr>
            <a:r>
              <a:rPr lang="en-US" sz="1600" dirty="0">
                <a:latin typeface="+mj-lt"/>
                <a:cs typeface="Arial"/>
              </a:rPr>
              <a:t>520 new units</a:t>
            </a:r>
          </a:p>
          <a:p>
            <a:pPr marL="566420" lvl="2">
              <a:buFont typeface="Wingdings" pitchFamily="34" charset="0"/>
              <a:buChar char="§"/>
            </a:pPr>
            <a:r>
              <a:rPr lang="en-US" sz="1600" dirty="0">
                <a:latin typeface="+mj-lt"/>
                <a:cs typeface="Arial"/>
              </a:rPr>
              <a:t>485 affordable units</a:t>
            </a:r>
          </a:p>
          <a:p>
            <a:pPr marL="383540" lvl="2" indent="0">
              <a:buNone/>
            </a:pPr>
            <a:endParaRPr lang="en-US" sz="1600" dirty="0">
              <a:latin typeface="+mj-lt"/>
              <a:cs typeface="Arial" panose="020B0604020202020204" pitchFamily="34" charset="0"/>
            </a:endParaRPr>
          </a:p>
          <a:p>
            <a:pPr marL="383540" lvl="1">
              <a:buFont typeface="Wingdings" pitchFamily="34" charset="0"/>
              <a:buChar char="§"/>
            </a:pPr>
            <a:r>
              <a:rPr lang="en-US" sz="1600" dirty="0">
                <a:latin typeface="+mj-lt"/>
                <a:cs typeface="Arial"/>
              </a:rPr>
              <a:t>2 developments in  the pipeline progressing towards closing</a:t>
            </a:r>
          </a:p>
          <a:p>
            <a:pPr marL="566420" lvl="2">
              <a:buFont typeface="Wingdings" pitchFamily="34" charset="0"/>
              <a:buChar char="§"/>
            </a:pPr>
            <a:r>
              <a:rPr lang="en-US" sz="1600" dirty="0">
                <a:latin typeface="+mj-lt"/>
                <a:cs typeface="Arial"/>
              </a:rPr>
              <a:t>250 new units</a:t>
            </a:r>
          </a:p>
          <a:p>
            <a:pPr marL="566420" lvl="2">
              <a:buFont typeface="Wingdings" pitchFamily="34" charset="0"/>
              <a:buChar char="§"/>
            </a:pPr>
            <a:r>
              <a:rPr lang="en-US" sz="1600" dirty="0">
                <a:latin typeface="+mj-lt"/>
                <a:cs typeface="Arial"/>
              </a:rPr>
              <a:t>100% affordable</a:t>
            </a:r>
          </a:p>
          <a:p>
            <a:pPr marL="383540" lvl="1">
              <a:buFont typeface="Wingdings" pitchFamily="34" charset="0"/>
              <a:buChar char="§"/>
            </a:pPr>
            <a:endParaRPr lang="en-US" sz="1600" dirty="0">
              <a:latin typeface="+mj-lt"/>
              <a:cs typeface="Arial" panose="020B0604020202020204" pitchFamily="34" charset="0"/>
            </a:endParaRPr>
          </a:p>
          <a:p>
            <a:pPr marL="383540" lvl="1">
              <a:buFont typeface="Wingdings" pitchFamily="34" charset="0"/>
              <a:buChar char="§"/>
            </a:pPr>
            <a:r>
              <a:rPr lang="en-US" sz="1600" dirty="0">
                <a:latin typeface="+mj-lt"/>
                <a:cs typeface="Arial"/>
              </a:rPr>
              <a:t>6 developments in the queue for Council approval</a:t>
            </a:r>
          </a:p>
          <a:p>
            <a:pPr marL="566420" lvl="2">
              <a:buFont typeface="Wingdings" pitchFamily="34" charset="0"/>
              <a:buChar char="§"/>
            </a:pPr>
            <a:r>
              <a:rPr lang="en-US" sz="1600" dirty="0">
                <a:latin typeface="+mj-lt"/>
                <a:cs typeface="Arial"/>
              </a:rPr>
              <a:t>1,052 new units</a:t>
            </a:r>
          </a:p>
          <a:p>
            <a:pPr marL="566420" lvl="2">
              <a:buFont typeface="Wingdings" pitchFamily="34" charset="0"/>
              <a:buChar char="§"/>
            </a:pPr>
            <a:r>
              <a:rPr lang="en-US" sz="1600" dirty="0">
                <a:latin typeface="+mj-lt"/>
                <a:cs typeface="Arial"/>
              </a:rPr>
              <a:t>876 affordable</a:t>
            </a:r>
          </a:p>
          <a:p>
            <a:pPr marL="383540" lvl="2" indent="0">
              <a:buNone/>
            </a:pPr>
            <a:endParaRPr lang="en-US" sz="1600" dirty="0">
              <a:latin typeface="+mj-lt"/>
              <a:cs typeface="Arial"/>
            </a:endParaRPr>
          </a:p>
          <a:p>
            <a:pPr marL="383540" lvl="1">
              <a:buFont typeface="Wingdings" pitchFamily="34" charset="0"/>
              <a:buChar char="§"/>
            </a:pPr>
            <a:r>
              <a:rPr lang="en-US" sz="1600" dirty="0">
                <a:latin typeface="+mj-lt"/>
                <a:cs typeface="Arial" panose="020B0604020202020204" pitchFamily="34" charset="0"/>
              </a:rPr>
              <a:t>Total Yield:  1,822 new units of which 1,611 will be restricted as affordable</a:t>
            </a:r>
          </a:p>
        </p:txBody>
      </p:sp>
      <p:sp>
        <p:nvSpPr>
          <p:cNvPr id="3" name="Title 2">
            <a:extLst>
              <a:ext uri="{FF2B5EF4-FFF2-40B4-BE49-F238E27FC236}">
                <a16:creationId xmlns:a16="http://schemas.microsoft.com/office/drawing/2014/main" id="{6B119728-0C6F-4529-8321-0F8165C2527D}"/>
              </a:ext>
            </a:extLst>
          </p:cNvPr>
          <p:cNvSpPr>
            <a:spLocks noGrp="1"/>
          </p:cNvSpPr>
          <p:nvPr>
            <p:ph type="title"/>
          </p:nvPr>
        </p:nvSpPr>
        <p:spPr/>
        <p:txBody>
          <a:bodyPr/>
          <a:lstStyle/>
          <a:p>
            <a:r>
              <a:rPr lang="en-US" cap="none" dirty="0">
                <a:cs typeface="Arial" panose="020B0604020202020204" pitchFamily="34" charset="0"/>
              </a:rPr>
              <a:t>HOUSING PRODUCTION RESULTS</a:t>
            </a:r>
          </a:p>
        </p:txBody>
      </p:sp>
    </p:spTree>
    <p:extLst>
      <p:ext uri="{BB962C8B-B14F-4D97-AF65-F5344CB8AC3E}">
        <p14:creationId xmlns:p14="http://schemas.microsoft.com/office/powerpoint/2010/main" val="218386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9D30-7BDD-44BF-B088-EDACDA84EE19}"/>
              </a:ext>
            </a:extLst>
          </p:cNvPr>
          <p:cNvSpPr>
            <a:spLocks noGrp="1"/>
          </p:cNvSpPr>
          <p:nvPr>
            <p:ph type="title"/>
          </p:nvPr>
        </p:nvSpPr>
        <p:spPr>
          <a:xfrm>
            <a:off x="1047564" y="3135207"/>
            <a:ext cx="4474289" cy="1197096"/>
          </a:xfrm>
        </p:spPr>
        <p:txBody>
          <a:bodyPr>
            <a:normAutofit fontScale="90000"/>
          </a:bodyPr>
          <a:lstStyle/>
          <a:p>
            <a:r>
              <a:rPr lang="en-US" sz="3900" b="1" dirty="0"/>
              <a:t>Affordable </a:t>
            </a:r>
            <a:br>
              <a:rPr lang="en-US" sz="3900" b="1" dirty="0"/>
            </a:br>
            <a:r>
              <a:rPr lang="en-US" sz="3900" b="1" dirty="0"/>
              <a:t>homeownership</a:t>
            </a:r>
            <a:r>
              <a:rPr lang="en-US" dirty="0"/>
              <a:t>	</a:t>
            </a:r>
          </a:p>
        </p:txBody>
      </p:sp>
      <p:sp>
        <p:nvSpPr>
          <p:cNvPr id="3" name="Content Placeholder 2">
            <a:extLst>
              <a:ext uri="{FF2B5EF4-FFF2-40B4-BE49-F238E27FC236}">
                <a16:creationId xmlns:a16="http://schemas.microsoft.com/office/drawing/2014/main" id="{374108B2-9980-4515-AB80-54CDA074042E}"/>
              </a:ext>
            </a:extLst>
          </p:cNvPr>
          <p:cNvSpPr>
            <a:spLocks noGrp="1"/>
          </p:cNvSpPr>
          <p:nvPr>
            <p:ph sz="half" idx="2"/>
          </p:nvPr>
        </p:nvSpPr>
        <p:spPr>
          <a:xfrm>
            <a:off x="5575830" y="633875"/>
            <a:ext cx="5752078" cy="5590250"/>
          </a:xfrm>
        </p:spPr>
        <p:txBody>
          <a:bodyPr>
            <a:normAutofit fontScale="92500" lnSpcReduction="20000"/>
          </a:bodyPr>
          <a:lstStyle/>
          <a:p>
            <a:pPr marL="0" indent="0" algn="ctr">
              <a:buNone/>
            </a:pPr>
            <a:r>
              <a:rPr lang="en-US" sz="1800" b="1" dirty="0">
                <a:solidFill>
                  <a:srgbClr val="A239A5"/>
                </a:solidFill>
              </a:rPr>
              <a:t> </a:t>
            </a: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1800" b="1" dirty="0">
              <a:solidFill>
                <a:srgbClr val="0070C0"/>
              </a:solidFill>
            </a:endParaRPr>
          </a:p>
          <a:p>
            <a:pPr marL="0" indent="0" algn="ctr">
              <a:buNone/>
            </a:pPr>
            <a:endParaRPr lang="en-US" sz="3100" b="1" dirty="0">
              <a:solidFill>
                <a:srgbClr val="0070C0"/>
              </a:solidFill>
            </a:endParaRPr>
          </a:p>
          <a:p>
            <a:pPr marL="0" indent="0" algn="ctr">
              <a:buNone/>
            </a:pPr>
            <a:endParaRPr lang="en-US" sz="3100" b="1" dirty="0">
              <a:solidFill>
                <a:srgbClr val="0070C0"/>
              </a:solidFill>
            </a:endParaRPr>
          </a:p>
          <a:p>
            <a:pPr marL="0" indent="0" algn="ctr">
              <a:buNone/>
            </a:pPr>
            <a:r>
              <a:rPr lang="en-US" sz="3100" b="1" dirty="0">
                <a:solidFill>
                  <a:srgbClr val="0070C0"/>
                </a:solidFill>
              </a:rPr>
              <a:t>HOME-BUYERS DOWNPAYMENT ASSISTANCE </a:t>
            </a:r>
          </a:p>
          <a:p>
            <a:pPr marL="0" indent="0" algn="ctr">
              <a:buNone/>
            </a:pPr>
            <a:endParaRPr lang="en-US" sz="3100" b="1" dirty="0">
              <a:solidFill>
                <a:srgbClr val="0070C0"/>
              </a:solidFill>
            </a:endParaRPr>
          </a:p>
          <a:p>
            <a:pPr marL="0" indent="0" algn="ctr">
              <a:buNone/>
            </a:pPr>
            <a:endParaRPr lang="en-US" sz="3100" dirty="0">
              <a:solidFill>
                <a:srgbClr val="0070C0"/>
              </a:solidFill>
            </a:endParaRPr>
          </a:p>
          <a:p>
            <a:pPr marL="0" indent="0" algn="ctr">
              <a:buNone/>
            </a:pPr>
            <a:endParaRPr lang="en-US" sz="1800" b="1" dirty="0">
              <a:solidFill>
                <a:srgbClr val="191919"/>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sz="1800" b="1" dirty="0">
              <a:solidFill>
                <a:srgbClr val="A239A5"/>
              </a:solidFill>
            </a:endParaRPr>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33465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B4D47C78-9D71-473E-B69F-0C2496A83143}"/>
              </a:ext>
            </a:extLst>
          </p:cNvPr>
          <p:cNvPicPr>
            <a:picLocks noGrp="1" noChangeAspect="1"/>
          </p:cNvPicPr>
          <p:nvPr>
            <p:ph idx="1"/>
          </p:nvPr>
        </p:nvPicPr>
        <p:blipFill rotWithShape="1">
          <a:blip r:embed="rId2"/>
          <a:srcRect l="3323" t="3095" r="2820"/>
          <a:stretch/>
        </p:blipFill>
        <p:spPr>
          <a:xfrm>
            <a:off x="7370618" y="637929"/>
            <a:ext cx="4174836" cy="5578144"/>
          </a:xfrm>
        </p:spPr>
      </p:pic>
      <p:sp>
        <p:nvSpPr>
          <p:cNvPr id="3" name="Title 2">
            <a:extLst>
              <a:ext uri="{FF2B5EF4-FFF2-40B4-BE49-F238E27FC236}">
                <a16:creationId xmlns:a16="http://schemas.microsoft.com/office/drawing/2014/main" id="{4B46F4AB-DC63-45C7-A4D6-05F57D8E9088}"/>
              </a:ext>
            </a:extLst>
          </p:cNvPr>
          <p:cNvSpPr>
            <a:spLocks noGrp="1"/>
          </p:cNvSpPr>
          <p:nvPr>
            <p:ph type="title"/>
          </p:nvPr>
        </p:nvSpPr>
        <p:spPr/>
        <p:txBody>
          <a:bodyPr/>
          <a:lstStyle/>
          <a:p>
            <a:r>
              <a:rPr lang="en-US" dirty="0"/>
              <a:t>Pathway to purchase</a:t>
            </a:r>
          </a:p>
        </p:txBody>
      </p:sp>
      <p:sp>
        <p:nvSpPr>
          <p:cNvPr id="6" name="Content Placeholder 1">
            <a:extLst>
              <a:ext uri="{FF2B5EF4-FFF2-40B4-BE49-F238E27FC236}">
                <a16:creationId xmlns:a16="http://schemas.microsoft.com/office/drawing/2014/main" id="{5D5A7FB8-AB85-434F-AF51-527ECCD15F4B}"/>
              </a:ext>
            </a:extLst>
          </p:cNvPr>
          <p:cNvSpPr txBox="1">
            <a:spLocks/>
          </p:cNvSpPr>
          <p:nvPr/>
        </p:nvSpPr>
        <p:spPr>
          <a:xfrm>
            <a:off x="914400" y="2068497"/>
            <a:ext cx="5663954" cy="3534265"/>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First-time home buyers</a:t>
            </a:r>
          </a:p>
          <a:p>
            <a:r>
              <a:rPr lang="en-US" dirty="0"/>
              <a:t>Earning up to 80% of AMI</a:t>
            </a:r>
          </a:p>
          <a:p>
            <a:pPr algn="l"/>
            <a:r>
              <a:rPr lang="en-US" dirty="0"/>
              <a:t>Purchase Price Limits</a:t>
            </a:r>
          </a:p>
          <a:p>
            <a:pPr lvl="1"/>
            <a:r>
              <a:rPr lang="en-US" dirty="0"/>
              <a:t>$361,000 for resale</a:t>
            </a:r>
          </a:p>
          <a:p>
            <a:pPr lvl="1"/>
            <a:r>
              <a:rPr lang="en-US" dirty="0"/>
              <a:t>$399,000 for new construction</a:t>
            </a:r>
          </a:p>
          <a:p>
            <a:pPr marL="201168" lvl="1" indent="0">
              <a:buNone/>
            </a:pPr>
            <a:endParaRPr lang="en-US" dirty="0"/>
          </a:p>
          <a:p>
            <a:pPr marL="201168" lvl="1" indent="0">
              <a:buNone/>
            </a:pPr>
            <a:r>
              <a:rPr lang="en-US" sz="2000" dirty="0"/>
              <a:t>For more information</a:t>
            </a:r>
            <a:r>
              <a:rPr lang="en-US" dirty="0"/>
              <a:t>: 301-883-5456</a:t>
            </a:r>
          </a:p>
          <a:p>
            <a:endParaRPr lang="en-US" dirty="0"/>
          </a:p>
          <a:p>
            <a:endParaRPr lang="en-US" dirty="0"/>
          </a:p>
          <a:p>
            <a:endParaRPr lang="en-US" dirty="0"/>
          </a:p>
        </p:txBody>
      </p:sp>
    </p:spTree>
    <p:extLst>
      <p:ext uri="{BB962C8B-B14F-4D97-AF65-F5344CB8AC3E}">
        <p14:creationId xmlns:p14="http://schemas.microsoft.com/office/powerpoint/2010/main" val="3335529897"/>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0180C3E0AB104B85F2009892AFBF3D" ma:contentTypeVersion="9" ma:contentTypeDescription="Create a new document." ma:contentTypeScope="" ma:versionID="bcb08d0a80bfd7aac3d430e0d46f07b1">
  <xsd:schema xmlns:xsd="http://www.w3.org/2001/XMLSchema" xmlns:xs="http://www.w3.org/2001/XMLSchema" xmlns:p="http://schemas.microsoft.com/office/2006/metadata/properties" xmlns:ns3="254784db-a47d-4166-b5aa-19ac8fa10929" xmlns:ns4="be79d6d6-c3bb-4a8f-9a5c-ac01a6bcb5ab" targetNamespace="http://schemas.microsoft.com/office/2006/metadata/properties" ma:root="true" ma:fieldsID="8ed10fea25fec771a9e99f7781e7a7fd" ns3:_="" ns4:_="">
    <xsd:import namespace="254784db-a47d-4166-b5aa-19ac8fa10929"/>
    <xsd:import namespace="be79d6d6-c3bb-4a8f-9a5c-ac01a6bcb5a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784db-a47d-4166-b5aa-19ac8fa10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9d6d6-c3bb-4a8f-9a5c-ac01a6bcb5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A87AF7-7090-4F37-9439-74EF67918EB4}">
  <ds:schemaRefs>
    <ds:schemaRef ds:uri="254784db-a47d-4166-b5aa-19ac8fa10929"/>
    <ds:schemaRef ds:uri="be79d6d6-c3bb-4a8f-9a5c-ac01a6bcb5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A6CD1F-284F-4EB7-971A-5A16A6784FDF}">
  <ds:schemaRefs>
    <ds:schemaRef ds:uri="254784db-a47d-4166-b5aa-19ac8fa10929"/>
    <ds:schemaRef ds:uri="be79d6d6-c3bb-4a8f-9a5c-ac01a6bcb5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92DD27-A957-464D-9623-01ADECFD44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TotalTime>
  <Words>391</Words>
  <Application>Microsoft Office PowerPoint</Application>
  <PresentationFormat>Widescreen</PresentationFormat>
  <Paragraphs>125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RetrospectVTI</vt:lpstr>
      <vt:lpstr> dhcd Update hofa workgroup</vt:lpstr>
      <vt:lpstr>mission</vt:lpstr>
      <vt:lpstr>PowerPoint Presentation</vt:lpstr>
      <vt:lpstr>production </vt:lpstr>
      <vt:lpstr>Financing Tools</vt:lpstr>
      <vt:lpstr>FINANCING TOOLS</vt:lpstr>
      <vt:lpstr>HOUSING PRODUCTION RESULTS</vt:lpstr>
      <vt:lpstr>Affordable  homeownership </vt:lpstr>
      <vt:lpstr>Pathway to purchase</vt:lpstr>
      <vt:lpstr>in the works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affordability</dc:title>
  <dc:creator>Xypolia, Aspasia</dc:creator>
  <cp:lastModifiedBy>Murphy, LeShann  B.</cp:lastModifiedBy>
  <cp:revision>13</cp:revision>
  <dcterms:created xsi:type="dcterms:W3CDTF">2021-04-18T18:42:04Z</dcterms:created>
  <dcterms:modified xsi:type="dcterms:W3CDTF">2022-02-24T16:43:52Z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0x0101005A0180C3E0AB104B85F2009892AFBF3D</vt:lpwstr>
  </property>
</Properties>
</file>