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1"/>
  </p:notesMasterIdLst>
  <p:sldIdLst>
    <p:sldId id="2414" r:id="rId5"/>
    <p:sldId id="499" r:id="rId6"/>
    <p:sldId id="2396" r:id="rId7"/>
    <p:sldId id="526" r:id="rId8"/>
    <p:sldId id="823" r:id="rId9"/>
    <p:sldId id="2383" r:id="rId10"/>
    <p:sldId id="2442" r:id="rId11"/>
    <p:sldId id="2443" r:id="rId12"/>
    <p:sldId id="2468" r:id="rId13"/>
    <p:sldId id="2444" r:id="rId14"/>
    <p:sldId id="2356" r:id="rId15"/>
    <p:sldId id="2450" r:id="rId16"/>
    <p:sldId id="2446" r:id="rId17"/>
    <p:sldId id="2451" r:id="rId18"/>
    <p:sldId id="2453" r:id="rId19"/>
    <p:sldId id="2448" r:id="rId20"/>
    <p:sldId id="2455" r:id="rId21"/>
    <p:sldId id="2454" r:id="rId22"/>
    <p:sldId id="2456" r:id="rId23"/>
    <p:sldId id="2457" r:id="rId24"/>
    <p:sldId id="2458" r:id="rId25"/>
    <p:sldId id="2459" r:id="rId26"/>
    <p:sldId id="2461" r:id="rId27"/>
    <p:sldId id="2466" r:id="rId28"/>
    <p:sldId id="2460" r:id="rId29"/>
    <p:sldId id="2462" r:id="rId30"/>
    <p:sldId id="2463" r:id="rId31"/>
    <p:sldId id="2464" r:id="rId32"/>
    <p:sldId id="2465" r:id="rId33"/>
    <p:sldId id="2420" r:id="rId34"/>
    <p:sldId id="2394" r:id="rId35"/>
    <p:sldId id="2470" r:id="rId36"/>
    <p:sldId id="840" r:id="rId37"/>
    <p:sldId id="2445" r:id="rId38"/>
    <p:sldId id="548" r:id="rId39"/>
    <p:sldId id="540" r:id="rId40"/>
  </p:sldIdLst>
  <p:sldSz cx="24384000" cy="13716000"/>
  <p:notesSz cx="6858000" cy="3495675"/>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1pPr>
    <a:lvl2pPr marL="0" marR="0" indent="228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2pPr>
    <a:lvl3pPr marL="0" marR="0" indent="457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3pPr>
    <a:lvl4pPr marL="0" marR="0" indent="685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4pPr>
    <a:lvl5pPr marL="0" marR="0" indent="9144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5pPr>
    <a:lvl6pPr marL="0" marR="0" indent="11430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6pPr>
    <a:lvl7pPr marL="0" marR="0" indent="13716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7pPr>
    <a:lvl8pPr marL="0" marR="0" indent="16002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8pPr>
    <a:lvl9pPr marL="0" marR="0" indent="182880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zzie, Christopher" initials="KC" lastIdx="7" clrIdx="0">
    <p:extLst>
      <p:ext uri="{19B8F6BF-5375-455C-9EA6-DF929625EA0E}">
        <p15:presenceInfo xmlns:p15="http://schemas.microsoft.com/office/powerpoint/2012/main" userId="S::ckizzie@enterprisecommunity.org::b6c29816-3f80-4169-a712-d63b8e6f425f" providerId="AD"/>
      </p:ext>
    </p:extLst>
  </p:cmAuthor>
  <p:cmAuthor id="2" name="Searfoss, Laura" initials="SL" lastIdx="27" clrIdx="1">
    <p:extLst>
      <p:ext uri="{19B8F6BF-5375-455C-9EA6-DF929625EA0E}">
        <p15:presenceInfo xmlns:p15="http://schemas.microsoft.com/office/powerpoint/2012/main" userId="S::lsearfoss@enterprisecommunity.org::3972d5a8-68b3-46ff-ae09-bee783e5d8b0" providerId="AD"/>
      </p:ext>
    </p:extLst>
  </p:cmAuthor>
  <p:cmAuthor id="3" name="Speicher, Sam *Intern" initials="SS*" lastIdx="3" clrIdx="2">
    <p:extLst>
      <p:ext uri="{19B8F6BF-5375-455C-9EA6-DF929625EA0E}">
        <p15:presenceInfo xmlns:p15="http://schemas.microsoft.com/office/powerpoint/2012/main" userId="S-1-5-21-1030448750-1257440533-270368766-37634" providerId="AD"/>
      </p:ext>
    </p:extLst>
  </p:cmAuthor>
  <p:cmAuthor id="4" name="Speicher, Sam *Intern" initials="S*" lastIdx="4" clrIdx="3">
    <p:extLst>
      <p:ext uri="{19B8F6BF-5375-455C-9EA6-DF929625EA0E}">
        <p15:presenceInfo xmlns:p15="http://schemas.microsoft.com/office/powerpoint/2012/main" userId="S::sspeicher@enterprisecommunity.org::3db4efcd-5ded-476c-bb49-7a9ff9f56d50" providerId="AD"/>
      </p:ext>
    </p:extLst>
  </p:cmAuthor>
  <p:cmAuthor id="5" name="Bondi, Melissa" initials="BM" lastIdx="3" clrIdx="4">
    <p:extLst>
      <p:ext uri="{19B8F6BF-5375-455C-9EA6-DF929625EA0E}">
        <p15:presenceInfo xmlns:p15="http://schemas.microsoft.com/office/powerpoint/2012/main" userId="S::mbondi@enterprisecommunity.org::884d3dd3-c3cd-4423-b3a6-db4c0baac34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000000"/>
        </p14:laserClr>
      </p:ext>
      <p:ext uri="{2FDB2607-1784-4EEB-B798-7EB5836EED8A}">
        <p14:showMediaCtrls xmlns:p14="http://schemas.microsoft.com/office/powerpoint/2010/main" val="1"/>
      </p:ext>
    </p:extLst>
  </p:showPr>
  <p:clrMru>
    <a:srgbClr val="275872"/>
    <a:srgbClr val="4B92DB"/>
    <a:srgbClr val="698DA7"/>
    <a:srgbClr val="005A8B"/>
    <a:srgbClr val="5381A0"/>
    <a:srgbClr val="E97F08"/>
    <a:srgbClr val="F3ECE0"/>
    <a:srgbClr val="99A7B3"/>
    <a:srgbClr val="E95C08"/>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6804F7-5F44-48CC-A7E8-D1C0F8348FF6}" v="13586" dt="2020-12-10T22:41:22.169"/>
    <p1510:client id="{B1495812-15B6-4DF3-A52D-0E06FE1D24E9}" v="1" dt="2020-12-10T22:37:47.614"/>
  </p1510:revLst>
</p1510:revInfo>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4D7"/>
          </a:solidFill>
        </a:fill>
      </a:tcStyle>
    </a:wholeTbl>
    <a:band2H>
      <a:tcTxStyle/>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 styleId="{8F44A2F1-9E1F-4B54-A3A2-5F16C0AD49E2}" styleName="">
    <a:tblBg/>
    <a:wholeTbl>
      <a:tcTxStyle b="off" i="off">
        <a:fontRef idx="minor">
          <a:srgbClr val="000000"/>
        </a:fontRef>
        <a:srgbClr val="000000"/>
      </a:tcTxStyle>
      <a:tcStyle>
        <a:tcBdr>
          <a:left>
            <a:ln w="12700" cap="flat">
              <a:solidFill>
                <a:srgbClr val="3797C6"/>
              </a:solidFill>
              <a:prstDash val="solid"/>
              <a:miter lim="400000"/>
            </a:ln>
          </a:left>
          <a:right>
            <a:ln w="12700" cap="flat">
              <a:solidFill>
                <a:srgbClr val="3797C6"/>
              </a:solidFill>
              <a:prstDash val="solid"/>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FFFFFF"/>
          </a:solidFill>
        </a:fill>
      </a:tcStyle>
    </a:wholeTbl>
    <a:band2H>
      <a:tcTxStyle/>
      <a:tcStyle>
        <a:tcBdr/>
        <a:fill>
          <a:solidFill>
            <a:srgbClr val="E3E5E8"/>
          </a:solidFill>
        </a:fill>
      </a:tcStyle>
    </a:band2H>
    <a:firstCol>
      <a:tcTxStyle b="on" i="off">
        <a:font>
          <a:latin typeface="Helvetica"/>
          <a:ea typeface="Helvetica"/>
          <a:cs typeface="Helvetica"/>
        </a:font>
        <a:srgbClr val="FFFFFF"/>
      </a:tcTxStyle>
      <a:tcStyle>
        <a:tcBdr>
          <a:left>
            <a:ln w="25400" cap="flat">
              <a:solidFill>
                <a:srgbClr val="3797C6"/>
              </a:solidFill>
              <a:prstDash val="solid"/>
              <a:miter lim="400000"/>
            </a:ln>
          </a:left>
          <a:right>
            <a:ln w="12700" cap="flat">
              <a:noFill/>
              <a:miter lim="400000"/>
            </a:ln>
          </a:right>
          <a:top>
            <a:ln w="12700" cap="flat">
              <a:solidFill>
                <a:srgbClr val="3797C6"/>
              </a:solidFill>
              <a:prstDash val="solid"/>
              <a:miter lim="400000"/>
            </a:ln>
          </a:top>
          <a:bottom>
            <a:ln w="12700" cap="flat">
              <a:solidFill>
                <a:srgbClr val="3797C6"/>
              </a:solidFill>
              <a:prstDash val="solid"/>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25400" cap="flat">
              <a:solidFill>
                <a:srgbClr val="3797C6"/>
              </a:solidFill>
              <a:prstDash val="solid"/>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solidFill>
                <a:srgbClr val="3797C6"/>
              </a:solidFill>
              <a:prstDash val="solid"/>
              <a:miter lim="400000"/>
            </a:ln>
          </a:left>
          <a:right>
            <a:ln w="12700" cap="flat">
              <a:solidFill>
                <a:srgbClr val="3797C6"/>
              </a:solidFill>
              <a:prstDash val="solid"/>
              <a:miter lim="400000"/>
            </a:ln>
          </a:right>
          <a:top>
            <a:ln w="25400" cap="flat">
              <a:solidFill>
                <a:srgbClr val="3797C6"/>
              </a:solidFill>
              <a:prstDash val="solid"/>
              <a:miter lim="400000"/>
            </a:ln>
          </a:top>
          <a:bottom>
            <a:ln w="12700" cap="flat">
              <a:noFill/>
              <a:miter lim="400000"/>
            </a:ln>
          </a:bottom>
          <a:insideH>
            <a:ln w="12700" cap="flat">
              <a:solidFill>
                <a:srgbClr val="3797C6"/>
              </a:solidFill>
              <a:prstDash val="solid"/>
              <a:miter lim="400000"/>
            </a:ln>
          </a:insideH>
          <a:insideV>
            <a:ln w="12700" cap="flat">
              <a:solidFill>
                <a:srgbClr val="3797C6"/>
              </a:solidFill>
              <a:prstDash val="solid"/>
              <a:miter lim="400000"/>
            </a:ln>
          </a:insideV>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31" d="100"/>
          <a:sy n="31" d="100"/>
        </p:scale>
        <p:origin x="832" y="72"/>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44AFF4-6907-44D0-9C65-4C72E015572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0F443BF0-E5FB-4358-8607-3DF22DBFBDFC}">
      <dgm:prSet phldrT="[Text]" custT="1"/>
      <dgm:spPr/>
      <dgm:t>
        <a:bodyPr/>
        <a:lstStyle/>
        <a:p>
          <a:r>
            <a:rPr lang="en-US" sz="3200" b="1">
              <a:solidFill>
                <a:schemeClr val="tx1"/>
              </a:solidFill>
            </a:rPr>
            <a:t>ADAPTED TO CHANGING NEEDS</a:t>
          </a:r>
        </a:p>
      </dgm:t>
    </dgm:pt>
    <dgm:pt modelId="{D942A91C-EE82-404D-AD0B-6E19F0B326F4}" type="parTrans" cxnId="{8A350B42-4324-4A6A-A725-D0895E127A06}">
      <dgm:prSet/>
      <dgm:spPr/>
      <dgm:t>
        <a:bodyPr/>
        <a:lstStyle/>
        <a:p>
          <a:endParaRPr lang="en-US"/>
        </a:p>
      </dgm:t>
    </dgm:pt>
    <dgm:pt modelId="{B860F941-110E-4FEA-9D66-9408928CFF95}" type="sibTrans" cxnId="{8A350B42-4324-4A6A-A725-D0895E127A06}">
      <dgm:prSet/>
      <dgm:spPr/>
      <dgm:t>
        <a:bodyPr/>
        <a:lstStyle/>
        <a:p>
          <a:endParaRPr lang="en-US"/>
        </a:p>
      </dgm:t>
    </dgm:pt>
    <dgm:pt modelId="{4A809875-5BD7-4D0D-AEE5-1657E16EAD34}">
      <dgm:prSet phldrT="[Text]" custT="1"/>
      <dgm:spPr/>
      <dgm:t>
        <a:bodyPr/>
        <a:lstStyle/>
        <a:p>
          <a:r>
            <a:rPr lang="en-US" sz="3200" b="1">
              <a:solidFill>
                <a:schemeClr val="tx1"/>
              </a:solidFill>
            </a:rPr>
            <a:t>MEETINGS</a:t>
          </a:r>
        </a:p>
      </dgm:t>
    </dgm:pt>
    <dgm:pt modelId="{A3FC1959-CB45-4745-AC28-4A555CF24B9A}" type="parTrans" cxnId="{5AF45B5E-7BE9-4410-9C60-302B15E7F859}">
      <dgm:prSet/>
      <dgm:spPr/>
      <dgm:t>
        <a:bodyPr/>
        <a:lstStyle/>
        <a:p>
          <a:endParaRPr lang="en-US"/>
        </a:p>
      </dgm:t>
    </dgm:pt>
    <dgm:pt modelId="{02DC7B11-DC3B-47EB-A1C7-47CD2BD15051}" type="sibTrans" cxnId="{5AF45B5E-7BE9-4410-9C60-302B15E7F859}">
      <dgm:prSet/>
      <dgm:spPr/>
      <dgm:t>
        <a:bodyPr/>
        <a:lstStyle/>
        <a:p>
          <a:endParaRPr lang="en-US"/>
        </a:p>
      </dgm:t>
    </dgm:pt>
    <dgm:pt modelId="{582569D1-7CD4-4020-B420-C83F387E1112}">
      <dgm:prSet phldrT="[Text]" custT="1"/>
      <dgm:spPr/>
      <dgm:t>
        <a:bodyPr/>
        <a:lstStyle/>
        <a:p>
          <a:r>
            <a:rPr lang="en-US" sz="3200" b="1">
              <a:solidFill>
                <a:schemeClr val="tx1"/>
              </a:solidFill>
            </a:rPr>
            <a:t>RECOMMENDATIONS</a:t>
          </a:r>
        </a:p>
      </dgm:t>
    </dgm:pt>
    <dgm:pt modelId="{60F9A57B-3EE8-48D5-A1D9-33E0E0A92CD4}" type="parTrans" cxnId="{68DA4BA7-61DA-4297-9762-81537F52EE9B}">
      <dgm:prSet/>
      <dgm:spPr/>
      <dgm:t>
        <a:bodyPr/>
        <a:lstStyle/>
        <a:p>
          <a:endParaRPr lang="en-US"/>
        </a:p>
      </dgm:t>
    </dgm:pt>
    <dgm:pt modelId="{761EE57B-6ACC-4618-9C2D-7889501D51CD}" type="sibTrans" cxnId="{68DA4BA7-61DA-4297-9762-81537F52EE9B}">
      <dgm:prSet/>
      <dgm:spPr/>
      <dgm:t>
        <a:bodyPr/>
        <a:lstStyle/>
        <a:p>
          <a:endParaRPr lang="en-US"/>
        </a:p>
      </dgm:t>
    </dgm:pt>
    <dgm:pt modelId="{BE5CEB4C-4250-43AE-8C27-F1A9EA2D8623}">
      <dgm:prSet custT="1"/>
      <dgm:spPr/>
      <dgm:t>
        <a:bodyPr/>
        <a:lstStyle/>
        <a:p>
          <a:r>
            <a:rPr lang="en-US" sz="3200" b="0" i="0">
              <a:solidFill>
                <a:srgbClr val="5381A0"/>
              </a:solidFill>
            </a:rPr>
            <a:t>Highlighted emerging or exacerbated housing needs related to COVID-19.</a:t>
          </a:r>
          <a:br>
            <a:rPr lang="en-US" sz="3200" b="0" i="0">
              <a:solidFill>
                <a:srgbClr val="5381A0"/>
              </a:solidFill>
            </a:rPr>
          </a:br>
          <a:endParaRPr lang="en-US" sz="3200" b="0" i="0">
            <a:solidFill>
              <a:srgbClr val="5381A0"/>
            </a:solidFill>
          </a:endParaRPr>
        </a:p>
      </dgm:t>
    </dgm:pt>
    <dgm:pt modelId="{27097DCB-028A-4B7D-8DEF-9D9BE25AD7D5}" type="parTrans" cxnId="{E1B490DA-EDBF-4809-8F53-97D52237DFE2}">
      <dgm:prSet/>
      <dgm:spPr/>
      <dgm:t>
        <a:bodyPr/>
        <a:lstStyle/>
        <a:p>
          <a:endParaRPr lang="en-US"/>
        </a:p>
      </dgm:t>
    </dgm:pt>
    <dgm:pt modelId="{F22B5A09-3DAD-4F11-A805-8A46423E7D05}" type="sibTrans" cxnId="{E1B490DA-EDBF-4809-8F53-97D52237DFE2}">
      <dgm:prSet/>
      <dgm:spPr/>
      <dgm:t>
        <a:bodyPr/>
        <a:lstStyle/>
        <a:p>
          <a:endParaRPr lang="en-US"/>
        </a:p>
      </dgm:t>
    </dgm:pt>
    <dgm:pt modelId="{BAD5A309-4D6C-400A-AB84-381137D6784F}">
      <dgm:prSet custT="1"/>
      <dgm:spPr/>
      <dgm:t>
        <a:bodyPr/>
        <a:lstStyle/>
        <a:p>
          <a:r>
            <a:rPr lang="en-US" sz="3200">
              <a:solidFill>
                <a:srgbClr val="5381A0"/>
              </a:solidFill>
            </a:rPr>
            <a:t>Met five times.</a:t>
          </a:r>
          <a:br>
            <a:rPr lang="en-US" sz="3200">
              <a:solidFill>
                <a:srgbClr val="5381A0"/>
              </a:solidFill>
            </a:rPr>
          </a:br>
          <a:endParaRPr lang="en-US" sz="3200">
            <a:solidFill>
              <a:srgbClr val="5381A0"/>
            </a:solidFill>
          </a:endParaRPr>
        </a:p>
      </dgm:t>
    </dgm:pt>
    <dgm:pt modelId="{D1D85BDF-DB23-4CAC-89EB-6B1558E00104}" type="parTrans" cxnId="{5589BEDC-0BBB-4987-8597-98972F42C94D}">
      <dgm:prSet/>
      <dgm:spPr/>
      <dgm:t>
        <a:bodyPr/>
        <a:lstStyle/>
        <a:p>
          <a:endParaRPr lang="en-US"/>
        </a:p>
      </dgm:t>
    </dgm:pt>
    <dgm:pt modelId="{F82BA0B4-B653-42E1-9261-6B01F288950D}" type="sibTrans" cxnId="{5589BEDC-0BBB-4987-8597-98972F42C94D}">
      <dgm:prSet/>
      <dgm:spPr/>
      <dgm:t>
        <a:bodyPr/>
        <a:lstStyle/>
        <a:p>
          <a:endParaRPr lang="en-US"/>
        </a:p>
      </dgm:t>
    </dgm:pt>
    <dgm:pt modelId="{4838BE2C-197D-48EC-9D12-6F24E354E90C}">
      <dgm:prSet custT="1"/>
      <dgm:spPr/>
      <dgm:t>
        <a:bodyPr/>
        <a:lstStyle/>
        <a:p>
          <a:r>
            <a:rPr lang="en-US" sz="3200" b="0" i="0">
              <a:solidFill>
                <a:srgbClr val="5381A0"/>
              </a:solidFill>
            </a:rPr>
            <a:t>Prioritized actions  related to supporting tenants.</a:t>
          </a:r>
          <a:br>
            <a:rPr lang="en-US" sz="3200" b="0" i="0">
              <a:solidFill>
                <a:srgbClr val="5381A0"/>
              </a:solidFill>
            </a:rPr>
          </a:br>
          <a:endParaRPr lang="en-US" sz="3200">
            <a:solidFill>
              <a:srgbClr val="5381A0"/>
            </a:solidFill>
          </a:endParaRPr>
        </a:p>
      </dgm:t>
    </dgm:pt>
    <dgm:pt modelId="{CBB02AB6-E778-4A1D-95F7-533E9F2ED4F2}" type="parTrans" cxnId="{7CB98C35-76C0-47EC-A0CF-5ECA5952BF80}">
      <dgm:prSet/>
      <dgm:spPr/>
      <dgm:t>
        <a:bodyPr/>
        <a:lstStyle/>
        <a:p>
          <a:endParaRPr lang="en-US"/>
        </a:p>
      </dgm:t>
    </dgm:pt>
    <dgm:pt modelId="{43E8EA5B-45A0-4641-B17A-C0BECEC1F4AF}" type="sibTrans" cxnId="{7CB98C35-76C0-47EC-A0CF-5ECA5952BF80}">
      <dgm:prSet/>
      <dgm:spPr/>
      <dgm:t>
        <a:bodyPr/>
        <a:lstStyle/>
        <a:p>
          <a:endParaRPr lang="en-US"/>
        </a:p>
      </dgm:t>
    </dgm:pt>
    <dgm:pt modelId="{640E2C76-A083-4130-89EA-A7B39EE0C071}">
      <dgm:prSet custT="1"/>
      <dgm:spPr/>
      <dgm:t>
        <a:bodyPr/>
        <a:lstStyle/>
        <a:p>
          <a:r>
            <a:rPr lang="en-US" sz="3200">
              <a:solidFill>
                <a:srgbClr val="5381A0"/>
              </a:solidFill>
            </a:rPr>
            <a:t>Focused on preparing for expiring tenant protections and creating permanent solutions.</a:t>
          </a:r>
        </a:p>
      </dgm:t>
    </dgm:pt>
    <dgm:pt modelId="{F14EF0A5-7197-4E28-8FFE-9FA74C67E644}" type="parTrans" cxnId="{E0A0B380-C457-4AB7-97BC-66D09F9E3CB0}">
      <dgm:prSet/>
      <dgm:spPr/>
      <dgm:t>
        <a:bodyPr/>
        <a:lstStyle/>
        <a:p>
          <a:endParaRPr lang="en-US"/>
        </a:p>
      </dgm:t>
    </dgm:pt>
    <dgm:pt modelId="{41EEA1D7-CDA0-488D-811C-5293AA1E025E}" type="sibTrans" cxnId="{E0A0B380-C457-4AB7-97BC-66D09F9E3CB0}">
      <dgm:prSet/>
      <dgm:spPr/>
      <dgm:t>
        <a:bodyPr/>
        <a:lstStyle/>
        <a:p>
          <a:endParaRPr lang="en-US"/>
        </a:p>
      </dgm:t>
    </dgm:pt>
    <dgm:pt modelId="{80D58EFF-B864-4D18-B080-8F19FBE0C31C}">
      <dgm:prSet custT="1"/>
      <dgm:spPr/>
      <dgm:t>
        <a:bodyPr/>
        <a:lstStyle/>
        <a:p>
          <a:r>
            <a:rPr lang="en-US" sz="3200" b="0" i="0">
              <a:solidFill>
                <a:srgbClr val="5381A0"/>
              </a:solidFill>
            </a:rPr>
            <a:t>Gathered </a:t>
          </a:r>
          <a:r>
            <a:rPr lang="en-US" sz="3200">
              <a:solidFill>
                <a:srgbClr val="5381A0"/>
              </a:solidFill>
            </a:rPr>
            <a:t>on-the-ground perspectives.</a:t>
          </a:r>
          <a:br>
            <a:rPr lang="en-US" sz="3200">
              <a:solidFill>
                <a:srgbClr val="5381A0"/>
              </a:solidFill>
            </a:rPr>
          </a:br>
          <a:endParaRPr lang="en-US" sz="3200">
            <a:solidFill>
              <a:srgbClr val="5381A0"/>
            </a:solidFill>
          </a:endParaRPr>
        </a:p>
      </dgm:t>
    </dgm:pt>
    <dgm:pt modelId="{DA65C5F3-0E64-49B3-B4BB-0833AD38E62A}" type="parTrans" cxnId="{B60BE085-FB0E-4806-95D5-DD1059E3AB33}">
      <dgm:prSet/>
      <dgm:spPr/>
      <dgm:t>
        <a:bodyPr/>
        <a:lstStyle/>
        <a:p>
          <a:endParaRPr lang="en-US"/>
        </a:p>
      </dgm:t>
    </dgm:pt>
    <dgm:pt modelId="{B8E409E2-72C4-44E2-995A-63EEF8716520}" type="sibTrans" cxnId="{B60BE085-FB0E-4806-95D5-DD1059E3AB33}">
      <dgm:prSet/>
      <dgm:spPr/>
      <dgm:t>
        <a:bodyPr/>
        <a:lstStyle/>
        <a:p>
          <a:endParaRPr lang="en-US"/>
        </a:p>
      </dgm:t>
    </dgm:pt>
    <dgm:pt modelId="{904B61DB-1284-4AF6-B402-87121FFAF7EC}">
      <dgm:prSet custT="1"/>
      <dgm:spPr/>
      <dgm:t>
        <a:bodyPr/>
        <a:lstStyle/>
        <a:p>
          <a:r>
            <a:rPr lang="en-US" sz="3200">
              <a:solidFill>
                <a:srgbClr val="5381A0"/>
              </a:solidFill>
            </a:rPr>
            <a:t>Used consensus-based decision-making.</a:t>
          </a:r>
        </a:p>
      </dgm:t>
    </dgm:pt>
    <dgm:pt modelId="{AB6525C3-47ED-4D52-8762-AA07481E2DDB}" type="parTrans" cxnId="{FD75A0AE-5A22-4AB8-A12E-89E78CCD4667}">
      <dgm:prSet/>
      <dgm:spPr/>
      <dgm:t>
        <a:bodyPr/>
        <a:lstStyle/>
        <a:p>
          <a:endParaRPr lang="en-US"/>
        </a:p>
      </dgm:t>
    </dgm:pt>
    <dgm:pt modelId="{9C88F7C4-62E0-4381-AFCE-31C5045B6279}" type="sibTrans" cxnId="{FD75A0AE-5A22-4AB8-A12E-89E78CCD4667}">
      <dgm:prSet/>
      <dgm:spPr/>
      <dgm:t>
        <a:bodyPr/>
        <a:lstStyle/>
        <a:p>
          <a:endParaRPr lang="en-US"/>
        </a:p>
      </dgm:t>
    </dgm:pt>
    <dgm:pt modelId="{35E203BE-DCFB-40B5-9530-A29026190965}">
      <dgm:prSet custT="1"/>
      <dgm:spPr/>
      <dgm:t>
        <a:bodyPr/>
        <a:lstStyle/>
        <a:p>
          <a:r>
            <a:rPr lang="en-US" sz="3200" b="0" i="0">
              <a:solidFill>
                <a:srgbClr val="5381A0"/>
              </a:solidFill>
            </a:rPr>
            <a:t>Adapted to remote meeting format.</a:t>
          </a:r>
        </a:p>
      </dgm:t>
    </dgm:pt>
    <dgm:pt modelId="{F2A4FA27-7756-4B40-B3A5-9FF58867BF83}" type="parTrans" cxnId="{CFD44F2C-83A6-4D15-934A-BB1BA378DDA3}">
      <dgm:prSet/>
      <dgm:spPr/>
      <dgm:t>
        <a:bodyPr/>
        <a:lstStyle/>
        <a:p>
          <a:endParaRPr lang="en-US"/>
        </a:p>
      </dgm:t>
    </dgm:pt>
    <dgm:pt modelId="{D6AEF415-DB58-4A9F-8B12-54582C74C855}" type="sibTrans" cxnId="{CFD44F2C-83A6-4D15-934A-BB1BA378DDA3}">
      <dgm:prSet/>
      <dgm:spPr/>
      <dgm:t>
        <a:bodyPr/>
        <a:lstStyle/>
        <a:p>
          <a:endParaRPr lang="en-US"/>
        </a:p>
      </dgm:t>
    </dgm:pt>
    <dgm:pt modelId="{B6A75505-A89C-4EC8-B74D-B50CBF64B635}" type="pres">
      <dgm:prSet presAssocID="{0744AFF4-6907-44D0-9C65-4C72E0155726}" presName="Name0" presStyleCnt="0">
        <dgm:presLayoutVars>
          <dgm:dir/>
          <dgm:animLvl val="lvl"/>
          <dgm:resizeHandles val="exact"/>
        </dgm:presLayoutVars>
      </dgm:prSet>
      <dgm:spPr/>
    </dgm:pt>
    <dgm:pt modelId="{04D96070-B91C-4B3B-96F2-8EF481D8F4D3}" type="pres">
      <dgm:prSet presAssocID="{0744AFF4-6907-44D0-9C65-4C72E0155726}" presName="tSp" presStyleCnt="0"/>
      <dgm:spPr/>
    </dgm:pt>
    <dgm:pt modelId="{C79C50D9-8B0B-4991-A41D-3C1BEF444BD4}" type="pres">
      <dgm:prSet presAssocID="{0744AFF4-6907-44D0-9C65-4C72E0155726}" presName="bSp" presStyleCnt="0"/>
      <dgm:spPr/>
    </dgm:pt>
    <dgm:pt modelId="{AC4A831E-6FEF-4BD2-97BA-7A9D055B1C77}" type="pres">
      <dgm:prSet presAssocID="{0744AFF4-6907-44D0-9C65-4C72E0155726}" presName="process" presStyleCnt="0"/>
      <dgm:spPr/>
    </dgm:pt>
    <dgm:pt modelId="{B4480DB3-4B97-4502-962B-C626123D0424}" type="pres">
      <dgm:prSet presAssocID="{4A809875-5BD7-4D0D-AEE5-1657E16EAD34}" presName="composite1" presStyleCnt="0"/>
      <dgm:spPr/>
    </dgm:pt>
    <dgm:pt modelId="{879FA467-D5EE-4BDA-98CD-84C56DE3417D}" type="pres">
      <dgm:prSet presAssocID="{4A809875-5BD7-4D0D-AEE5-1657E16EAD34}" presName="dummyNode1" presStyleLbl="node1" presStyleIdx="0" presStyleCnt="3"/>
      <dgm:spPr/>
    </dgm:pt>
    <dgm:pt modelId="{0F03876D-9C21-40F9-880E-B6D6770AD70E}" type="pres">
      <dgm:prSet presAssocID="{4A809875-5BD7-4D0D-AEE5-1657E16EAD34}" presName="childNode1" presStyleLbl="bgAcc1" presStyleIdx="0" presStyleCnt="3">
        <dgm:presLayoutVars>
          <dgm:bulletEnabled val="1"/>
        </dgm:presLayoutVars>
      </dgm:prSet>
      <dgm:spPr/>
    </dgm:pt>
    <dgm:pt modelId="{22B63425-7C68-4574-83E9-32C0B542BC4D}" type="pres">
      <dgm:prSet presAssocID="{4A809875-5BD7-4D0D-AEE5-1657E16EAD34}" presName="childNode1tx" presStyleLbl="bgAcc1" presStyleIdx="0" presStyleCnt="3">
        <dgm:presLayoutVars>
          <dgm:bulletEnabled val="1"/>
        </dgm:presLayoutVars>
      </dgm:prSet>
      <dgm:spPr/>
    </dgm:pt>
    <dgm:pt modelId="{D4576AC9-6E2D-486E-98A0-5BAB157E0E7D}" type="pres">
      <dgm:prSet presAssocID="{4A809875-5BD7-4D0D-AEE5-1657E16EAD34}" presName="parentNode1" presStyleLbl="node1" presStyleIdx="0" presStyleCnt="3">
        <dgm:presLayoutVars>
          <dgm:chMax val="1"/>
          <dgm:bulletEnabled val="1"/>
        </dgm:presLayoutVars>
      </dgm:prSet>
      <dgm:spPr/>
    </dgm:pt>
    <dgm:pt modelId="{AF6F3A24-4C10-4E09-8651-E5FA832CF1A3}" type="pres">
      <dgm:prSet presAssocID="{4A809875-5BD7-4D0D-AEE5-1657E16EAD34}" presName="connSite1" presStyleCnt="0"/>
      <dgm:spPr/>
    </dgm:pt>
    <dgm:pt modelId="{C0F0BF43-DC31-4CDB-B6E7-6A5DD3411DF5}" type="pres">
      <dgm:prSet presAssocID="{02DC7B11-DC3B-47EB-A1C7-47CD2BD15051}" presName="Name9" presStyleLbl="sibTrans2D1" presStyleIdx="0" presStyleCnt="2"/>
      <dgm:spPr/>
    </dgm:pt>
    <dgm:pt modelId="{87E21D8D-11D0-4F58-8A5C-0C338BAB1DAF}" type="pres">
      <dgm:prSet presAssocID="{0F443BF0-E5FB-4358-8607-3DF22DBFBDFC}" presName="composite2" presStyleCnt="0"/>
      <dgm:spPr/>
    </dgm:pt>
    <dgm:pt modelId="{5EB56873-056C-4626-A4EC-77DC45841225}" type="pres">
      <dgm:prSet presAssocID="{0F443BF0-E5FB-4358-8607-3DF22DBFBDFC}" presName="dummyNode2" presStyleLbl="node1" presStyleIdx="0" presStyleCnt="3"/>
      <dgm:spPr/>
    </dgm:pt>
    <dgm:pt modelId="{B1FE1A44-4117-4C80-B973-6C95AB1DDF9F}" type="pres">
      <dgm:prSet presAssocID="{0F443BF0-E5FB-4358-8607-3DF22DBFBDFC}" presName="childNode2" presStyleLbl="bgAcc1" presStyleIdx="1" presStyleCnt="3">
        <dgm:presLayoutVars>
          <dgm:bulletEnabled val="1"/>
        </dgm:presLayoutVars>
      </dgm:prSet>
      <dgm:spPr/>
    </dgm:pt>
    <dgm:pt modelId="{731A76FC-1A50-450A-A3D6-56C5ABBE8768}" type="pres">
      <dgm:prSet presAssocID="{0F443BF0-E5FB-4358-8607-3DF22DBFBDFC}" presName="childNode2tx" presStyleLbl="bgAcc1" presStyleIdx="1" presStyleCnt="3">
        <dgm:presLayoutVars>
          <dgm:bulletEnabled val="1"/>
        </dgm:presLayoutVars>
      </dgm:prSet>
      <dgm:spPr/>
    </dgm:pt>
    <dgm:pt modelId="{3FF3C5CC-496E-4DE4-BA92-74577A2DA4C7}" type="pres">
      <dgm:prSet presAssocID="{0F443BF0-E5FB-4358-8607-3DF22DBFBDFC}" presName="parentNode2" presStyleLbl="node1" presStyleIdx="1" presStyleCnt="3">
        <dgm:presLayoutVars>
          <dgm:chMax val="0"/>
          <dgm:bulletEnabled val="1"/>
        </dgm:presLayoutVars>
      </dgm:prSet>
      <dgm:spPr/>
    </dgm:pt>
    <dgm:pt modelId="{C74E68E6-91B9-4C6A-814A-4B68DEC85572}" type="pres">
      <dgm:prSet presAssocID="{0F443BF0-E5FB-4358-8607-3DF22DBFBDFC}" presName="connSite2" presStyleCnt="0"/>
      <dgm:spPr/>
    </dgm:pt>
    <dgm:pt modelId="{377185DE-84C4-472F-A6E9-6BBDBD78C42A}" type="pres">
      <dgm:prSet presAssocID="{B860F941-110E-4FEA-9D66-9408928CFF95}" presName="Name18" presStyleLbl="sibTrans2D1" presStyleIdx="1" presStyleCnt="2"/>
      <dgm:spPr/>
    </dgm:pt>
    <dgm:pt modelId="{9870BA26-A8A5-4C70-A13F-189B4DE18230}" type="pres">
      <dgm:prSet presAssocID="{582569D1-7CD4-4020-B420-C83F387E1112}" presName="composite1" presStyleCnt="0"/>
      <dgm:spPr/>
    </dgm:pt>
    <dgm:pt modelId="{037FC781-F45B-45EB-8C09-E854A4B530B3}" type="pres">
      <dgm:prSet presAssocID="{582569D1-7CD4-4020-B420-C83F387E1112}" presName="dummyNode1" presStyleLbl="node1" presStyleIdx="1" presStyleCnt="3"/>
      <dgm:spPr/>
    </dgm:pt>
    <dgm:pt modelId="{15F17057-25F4-4220-BD4C-8773E1A0E4D2}" type="pres">
      <dgm:prSet presAssocID="{582569D1-7CD4-4020-B420-C83F387E1112}" presName="childNode1" presStyleLbl="bgAcc1" presStyleIdx="2" presStyleCnt="3" custLinFactNeighborX="-4239" custLinFactNeighborY="-4039">
        <dgm:presLayoutVars>
          <dgm:bulletEnabled val="1"/>
        </dgm:presLayoutVars>
      </dgm:prSet>
      <dgm:spPr/>
    </dgm:pt>
    <dgm:pt modelId="{460C53CA-5F17-47C5-AD2C-789AF02D56D0}" type="pres">
      <dgm:prSet presAssocID="{582569D1-7CD4-4020-B420-C83F387E1112}" presName="childNode1tx" presStyleLbl="bgAcc1" presStyleIdx="2" presStyleCnt="3">
        <dgm:presLayoutVars>
          <dgm:bulletEnabled val="1"/>
        </dgm:presLayoutVars>
      </dgm:prSet>
      <dgm:spPr/>
    </dgm:pt>
    <dgm:pt modelId="{6E610879-04E0-4DC6-94FE-900947AD3355}" type="pres">
      <dgm:prSet presAssocID="{582569D1-7CD4-4020-B420-C83F387E1112}" presName="parentNode1" presStyleLbl="node1" presStyleIdx="2" presStyleCnt="3">
        <dgm:presLayoutVars>
          <dgm:chMax val="1"/>
          <dgm:bulletEnabled val="1"/>
        </dgm:presLayoutVars>
      </dgm:prSet>
      <dgm:spPr/>
    </dgm:pt>
    <dgm:pt modelId="{BFF7A771-2E38-484D-90D1-2A3FC444B0F8}" type="pres">
      <dgm:prSet presAssocID="{582569D1-7CD4-4020-B420-C83F387E1112}" presName="connSite1" presStyleCnt="0"/>
      <dgm:spPr/>
    </dgm:pt>
  </dgm:ptLst>
  <dgm:cxnLst>
    <dgm:cxn modelId="{737E2718-7A0E-4222-90C1-007BB1CAD8B5}" type="presOf" srcId="{0F443BF0-E5FB-4358-8607-3DF22DBFBDFC}" destId="{3FF3C5CC-496E-4DE4-BA92-74577A2DA4C7}" srcOrd="0" destOrd="0" presId="urn:microsoft.com/office/officeart/2005/8/layout/hProcess4"/>
    <dgm:cxn modelId="{0E99E422-185B-4BF0-B0DB-400A6C25B62D}" type="presOf" srcId="{BAD5A309-4D6C-400A-AB84-381137D6784F}" destId="{0F03876D-9C21-40F9-880E-B6D6770AD70E}" srcOrd="0" destOrd="0" presId="urn:microsoft.com/office/officeart/2005/8/layout/hProcess4"/>
    <dgm:cxn modelId="{2E406A25-AE86-480D-896E-C1DEF951949B}" type="presOf" srcId="{904B61DB-1284-4AF6-B402-87121FFAF7EC}" destId="{0F03876D-9C21-40F9-880E-B6D6770AD70E}" srcOrd="0" destOrd="2" presId="urn:microsoft.com/office/officeart/2005/8/layout/hProcess4"/>
    <dgm:cxn modelId="{CFD44F2C-83A6-4D15-934A-BB1BA378DDA3}" srcId="{0F443BF0-E5FB-4358-8607-3DF22DBFBDFC}" destId="{35E203BE-DCFB-40B5-9530-A29026190965}" srcOrd="1" destOrd="0" parTransId="{F2A4FA27-7756-4B40-B3A5-9FF58867BF83}" sibTransId="{D6AEF415-DB58-4A9F-8B12-54582C74C855}"/>
    <dgm:cxn modelId="{7CB98C35-76C0-47EC-A0CF-5ECA5952BF80}" srcId="{582569D1-7CD4-4020-B420-C83F387E1112}" destId="{4838BE2C-197D-48EC-9D12-6F24E354E90C}" srcOrd="0" destOrd="0" parTransId="{CBB02AB6-E778-4A1D-95F7-533E9F2ED4F2}" sibTransId="{43E8EA5B-45A0-4641-B17A-C0BECEC1F4AF}"/>
    <dgm:cxn modelId="{5A8D6C36-9CBB-469A-8475-29590F0E9B6A}" type="presOf" srcId="{BE5CEB4C-4250-43AE-8C27-F1A9EA2D8623}" destId="{731A76FC-1A50-450A-A3D6-56C5ABBE8768}" srcOrd="1" destOrd="0" presId="urn:microsoft.com/office/officeart/2005/8/layout/hProcess4"/>
    <dgm:cxn modelId="{E7985238-CC20-4EE1-9F1B-34AF37CF8588}" type="presOf" srcId="{B860F941-110E-4FEA-9D66-9408928CFF95}" destId="{377185DE-84C4-472F-A6E9-6BBDBD78C42A}" srcOrd="0" destOrd="0" presId="urn:microsoft.com/office/officeart/2005/8/layout/hProcess4"/>
    <dgm:cxn modelId="{886BC938-1A58-41CC-B3F3-922EDB6ABF35}" type="presOf" srcId="{4838BE2C-197D-48EC-9D12-6F24E354E90C}" destId="{15F17057-25F4-4220-BD4C-8773E1A0E4D2}" srcOrd="0" destOrd="0" presId="urn:microsoft.com/office/officeart/2005/8/layout/hProcess4"/>
    <dgm:cxn modelId="{5AF45B5E-7BE9-4410-9C60-302B15E7F859}" srcId="{0744AFF4-6907-44D0-9C65-4C72E0155726}" destId="{4A809875-5BD7-4D0D-AEE5-1657E16EAD34}" srcOrd="0" destOrd="0" parTransId="{A3FC1959-CB45-4745-AC28-4A555CF24B9A}" sibTransId="{02DC7B11-DC3B-47EB-A1C7-47CD2BD15051}"/>
    <dgm:cxn modelId="{8A350B42-4324-4A6A-A725-D0895E127A06}" srcId="{0744AFF4-6907-44D0-9C65-4C72E0155726}" destId="{0F443BF0-E5FB-4358-8607-3DF22DBFBDFC}" srcOrd="1" destOrd="0" parTransId="{D942A91C-EE82-404D-AD0B-6E19F0B326F4}" sibTransId="{B860F941-110E-4FEA-9D66-9408928CFF95}"/>
    <dgm:cxn modelId="{1792F34A-FD51-486A-9BF4-00C79D6705FD}" type="presOf" srcId="{4838BE2C-197D-48EC-9D12-6F24E354E90C}" destId="{460C53CA-5F17-47C5-AD2C-789AF02D56D0}" srcOrd="1" destOrd="0" presId="urn:microsoft.com/office/officeart/2005/8/layout/hProcess4"/>
    <dgm:cxn modelId="{1D23024F-9553-477C-84DE-4E252F29BF78}" type="presOf" srcId="{4A809875-5BD7-4D0D-AEE5-1657E16EAD34}" destId="{D4576AC9-6E2D-486E-98A0-5BAB157E0E7D}" srcOrd="0" destOrd="0" presId="urn:microsoft.com/office/officeart/2005/8/layout/hProcess4"/>
    <dgm:cxn modelId="{BB72DB52-7028-44C5-9DFA-1EAEAAB5881C}" type="presOf" srcId="{80D58EFF-B864-4D18-B080-8F19FBE0C31C}" destId="{22B63425-7C68-4574-83E9-32C0B542BC4D}" srcOrd="1" destOrd="1" presId="urn:microsoft.com/office/officeart/2005/8/layout/hProcess4"/>
    <dgm:cxn modelId="{B47A0E7E-418C-4ABF-AAEB-1D10C23AA0B0}" type="presOf" srcId="{35E203BE-DCFB-40B5-9530-A29026190965}" destId="{731A76FC-1A50-450A-A3D6-56C5ABBE8768}" srcOrd="1" destOrd="1" presId="urn:microsoft.com/office/officeart/2005/8/layout/hProcess4"/>
    <dgm:cxn modelId="{E0A0B380-C457-4AB7-97BC-66D09F9E3CB0}" srcId="{582569D1-7CD4-4020-B420-C83F387E1112}" destId="{640E2C76-A083-4130-89EA-A7B39EE0C071}" srcOrd="1" destOrd="0" parTransId="{F14EF0A5-7197-4E28-8FFE-9FA74C67E644}" sibTransId="{41EEA1D7-CDA0-488D-811C-5293AA1E025E}"/>
    <dgm:cxn modelId="{B60BE085-FB0E-4806-95D5-DD1059E3AB33}" srcId="{4A809875-5BD7-4D0D-AEE5-1657E16EAD34}" destId="{80D58EFF-B864-4D18-B080-8F19FBE0C31C}" srcOrd="1" destOrd="0" parTransId="{DA65C5F3-0E64-49B3-B4BB-0833AD38E62A}" sibTransId="{B8E409E2-72C4-44E2-995A-63EEF8716520}"/>
    <dgm:cxn modelId="{68DA4BA7-61DA-4297-9762-81537F52EE9B}" srcId="{0744AFF4-6907-44D0-9C65-4C72E0155726}" destId="{582569D1-7CD4-4020-B420-C83F387E1112}" srcOrd="2" destOrd="0" parTransId="{60F9A57B-3EE8-48D5-A1D9-33E0E0A92CD4}" sibTransId="{761EE57B-6ACC-4618-9C2D-7889501D51CD}"/>
    <dgm:cxn modelId="{CCC52AA8-25C8-4BCD-A41C-A55206C7928E}" type="presOf" srcId="{582569D1-7CD4-4020-B420-C83F387E1112}" destId="{6E610879-04E0-4DC6-94FE-900947AD3355}" srcOrd="0" destOrd="0" presId="urn:microsoft.com/office/officeart/2005/8/layout/hProcess4"/>
    <dgm:cxn modelId="{FD75A0AE-5A22-4AB8-A12E-89E78CCD4667}" srcId="{4A809875-5BD7-4D0D-AEE5-1657E16EAD34}" destId="{904B61DB-1284-4AF6-B402-87121FFAF7EC}" srcOrd="2" destOrd="0" parTransId="{AB6525C3-47ED-4D52-8762-AA07481E2DDB}" sibTransId="{9C88F7C4-62E0-4381-AFCE-31C5045B6279}"/>
    <dgm:cxn modelId="{44BCE3B2-3211-4069-B80F-3CA9BFA56A88}" type="presOf" srcId="{640E2C76-A083-4130-89EA-A7B39EE0C071}" destId="{15F17057-25F4-4220-BD4C-8773E1A0E4D2}" srcOrd="0" destOrd="1" presId="urn:microsoft.com/office/officeart/2005/8/layout/hProcess4"/>
    <dgm:cxn modelId="{507E80C2-0484-43E9-8415-6466EDAD14AD}" type="presOf" srcId="{35E203BE-DCFB-40B5-9530-A29026190965}" destId="{B1FE1A44-4117-4C80-B973-6C95AB1DDF9F}" srcOrd="0" destOrd="1" presId="urn:microsoft.com/office/officeart/2005/8/layout/hProcess4"/>
    <dgm:cxn modelId="{0DA0BBCB-B7CC-4879-940E-334DB74B0D15}" type="presOf" srcId="{0744AFF4-6907-44D0-9C65-4C72E0155726}" destId="{B6A75505-A89C-4EC8-B74D-B50CBF64B635}" srcOrd="0" destOrd="0" presId="urn:microsoft.com/office/officeart/2005/8/layout/hProcess4"/>
    <dgm:cxn modelId="{500E26D0-369B-410B-90AD-518E1DF6BABC}" type="presOf" srcId="{BAD5A309-4D6C-400A-AB84-381137D6784F}" destId="{22B63425-7C68-4574-83E9-32C0B542BC4D}" srcOrd="1" destOrd="0" presId="urn:microsoft.com/office/officeart/2005/8/layout/hProcess4"/>
    <dgm:cxn modelId="{057DA3D2-F3EC-46D5-8144-8D175DF10F22}" type="presOf" srcId="{02DC7B11-DC3B-47EB-A1C7-47CD2BD15051}" destId="{C0F0BF43-DC31-4CDB-B6E7-6A5DD3411DF5}" srcOrd="0" destOrd="0" presId="urn:microsoft.com/office/officeart/2005/8/layout/hProcess4"/>
    <dgm:cxn modelId="{CB813ED3-13A3-4B6F-8F69-278FAC30F19D}" type="presOf" srcId="{BE5CEB4C-4250-43AE-8C27-F1A9EA2D8623}" destId="{B1FE1A44-4117-4C80-B973-6C95AB1DDF9F}" srcOrd="0" destOrd="0" presId="urn:microsoft.com/office/officeart/2005/8/layout/hProcess4"/>
    <dgm:cxn modelId="{7BF93FD6-3AA7-4A9D-9DD6-DE734718AFD4}" type="presOf" srcId="{640E2C76-A083-4130-89EA-A7B39EE0C071}" destId="{460C53CA-5F17-47C5-AD2C-789AF02D56D0}" srcOrd="1" destOrd="1" presId="urn:microsoft.com/office/officeart/2005/8/layout/hProcess4"/>
    <dgm:cxn modelId="{E1B490DA-EDBF-4809-8F53-97D52237DFE2}" srcId="{0F443BF0-E5FB-4358-8607-3DF22DBFBDFC}" destId="{BE5CEB4C-4250-43AE-8C27-F1A9EA2D8623}" srcOrd="0" destOrd="0" parTransId="{27097DCB-028A-4B7D-8DEF-9D9BE25AD7D5}" sibTransId="{F22B5A09-3DAD-4F11-A805-8A46423E7D05}"/>
    <dgm:cxn modelId="{5589BEDC-0BBB-4987-8597-98972F42C94D}" srcId="{4A809875-5BD7-4D0D-AEE5-1657E16EAD34}" destId="{BAD5A309-4D6C-400A-AB84-381137D6784F}" srcOrd="0" destOrd="0" parTransId="{D1D85BDF-DB23-4CAC-89EB-6B1558E00104}" sibTransId="{F82BA0B4-B653-42E1-9261-6B01F288950D}"/>
    <dgm:cxn modelId="{1073FFF6-4127-474A-8D5A-5CA23ADA696D}" type="presOf" srcId="{80D58EFF-B864-4D18-B080-8F19FBE0C31C}" destId="{0F03876D-9C21-40F9-880E-B6D6770AD70E}" srcOrd="0" destOrd="1" presId="urn:microsoft.com/office/officeart/2005/8/layout/hProcess4"/>
    <dgm:cxn modelId="{0B5A29F7-FCA8-4C96-92DA-1F1D3B1F70B2}" type="presOf" srcId="{904B61DB-1284-4AF6-B402-87121FFAF7EC}" destId="{22B63425-7C68-4574-83E9-32C0B542BC4D}" srcOrd="1" destOrd="2" presId="urn:microsoft.com/office/officeart/2005/8/layout/hProcess4"/>
    <dgm:cxn modelId="{9D4E93B6-0788-44B7-9B62-1D8770CBB993}" type="presParOf" srcId="{B6A75505-A89C-4EC8-B74D-B50CBF64B635}" destId="{04D96070-B91C-4B3B-96F2-8EF481D8F4D3}" srcOrd="0" destOrd="0" presId="urn:microsoft.com/office/officeart/2005/8/layout/hProcess4"/>
    <dgm:cxn modelId="{99A24803-F605-4A06-A0A1-22C8C1DC3105}" type="presParOf" srcId="{B6A75505-A89C-4EC8-B74D-B50CBF64B635}" destId="{C79C50D9-8B0B-4991-A41D-3C1BEF444BD4}" srcOrd="1" destOrd="0" presId="urn:microsoft.com/office/officeart/2005/8/layout/hProcess4"/>
    <dgm:cxn modelId="{83BDEF3F-3DDF-4A5E-88F1-4F56D6A2E6AA}" type="presParOf" srcId="{B6A75505-A89C-4EC8-B74D-B50CBF64B635}" destId="{AC4A831E-6FEF-4BD2-97BA-7A9D055B1C77}" srcOrd="2" destOrd="0" presId="urn:microsoft.com/office/officeart/2005/8/layout/hProcess4"/>
    <dgm:cxn modelId="{71C4C12F-1FE6-4CC0-AD4B-95DA3CB5021D}" type="presParOf" srcId="{AC4A831E-6FEF-4BD2-97BA-7A9D055B1C77}" destId="{B4480DB3-4B97-4502-962B-C626123D0424}" srcOrd="0" destOrd="0" presId="urn:microsoft.com/office/officeart/2005/8/layout/hProcess4"/>
    <dgm:cxn modelId="{3F775D18-852C-48C9-B693-7D88376D8F83}" type="presParOf" srcId="{B4480DB3-4B97-4502-962B-C626123D0424}" destId="{879FA467-D5EE-4BDA-98CD-84C56DE3417D}" srcOrd="0" destOrd="0" presId="urn:microsoft.com/office/officeart/2005/8/layout/hProcess4"/>
    <dgm:cxn modelId="{07A6FCC0-C48A-450A-B00D-106E5D294155}" type="presParOf" srcId="{B4480DB3-4B97-4502-962B-C626123D0424}" destId="{0F03876D-9C21-40F9-880E-B6D6770AD70E}" srcOrd="1" destOrd="0" presId="urn:microsoft.com/office/officeart/2005/8/layout/hProcess4"/>
    <dgm:cxn modelId="{C9FD5CD7-B8A4-422D-BD9A-39F484D2E3C1}" type="presParOf" srcId="{B4480DB3-4B97-4502-962B-C626123D0424}" destId="{22B63425-7C68-4574-83E9-32C0B542BC4D}" srcOrd="2" destOrd="0" presId="urn:microsoft.com/office/officeart/2005/8/layout/hProcess4"/>
    <dgm:cxn modelId="{0BCB3BBA-944F-46F6-8767-9074E15D158F}" type="presParOf" srcId="{B4480DB3-4B97-4502-962B-C626123D0424}" destId="{D4576AC9-6E2D-486E-98A0-5BAB157E0E7D}" srcOrd="3" destOrd="0" presId="urn:microsoft.com/office/officeart/2005/8/layout/hProcess4"/>
    <dgm:cxn modelId="{9FE966DD-9A10-4A5E-9221-C0BA607A1BBD}" type="presParOf" srcId="{B4480DB3-4B97-4502-962B-C626123D0424}" destId="{AF6F3A24-4C10-4E09-8651-E5FA832CF1A3}" srcOrd="4" destOrd="0" presId="urn:microsoft.com/office/officeart/2005/8/layout/hProcess4"/>
    <dgm:cxn modelId="{F5D7603A-3EB6-41D7-8796-71F0547522AC}" type="presParOf" srcId="{AC4A831E-6FEF-4BD2-97BA-7A9D055B1C77}" destId="{C0F0BF43-DC31-4CDB-B6E7-6A5DD3411DF5}" srcOrd="1" destOrd="0" presId="urn:microsoft.com/office/officeart/2005/8/layout/hProcess4"/>
    <dgm:cxn modelId="{5BF6F82C-A15F-4202-AD51-ECCBFAEEB4ED}" type="presParOf" srcId="{AC4A831E-6FEF-4BD2-97BA-7A9D055B1C77}" destId="{87E21D8D-11D0-4F58-8A5C-0C338BAB1DAF}" srcOrd="2" destOrd="0" presId="urn:microsoft.com/office/officeart/2005/8/layout/hProcess4"/>
    <dgm:cxn modelId="{091E37DC-A73A-4E1D-AA5F-DC4CAD844EEB}" type="presParOf" srcId="{87E21D8D-11D0-4F58-8A5C-0C338BAB1DAF}" destId="{5EB56873-056C-4626-A4EC-77DC45841225}" srcOrd="0" destOrd="0" presId="urn:microsoft.com/office/officeart/2005/8/layout/hProcess4"/>
    <dgm:cxn modelId="{5B149B75-2C8C-4068-8D8D-A0D89EA5E0A7}" type="presParOf" srcId="{87E21D8D-11D0-4F58-8A5C-0C338BAB1DAF}" destId="{B1FE1A44-4117-4C80-B973-6C95AB1DDF9F}" srcOrd="1" destOrd="0" presId="urn:microsoft.com/office/officeart/2005/8/layout/hProcess4"/>
    <dgm:cxn modelId="{C2694723-9C52-4DB1-B827-92F76F8984DD}" type="presParOf" srcId="{87E21D8D-11D0-4F58-8A5C-0C338BAB1DAF}" destId="{731A76FC-1A50-450A-A3D6-56C5ABBE8768}" srcOrd="2" destOrd="0" presId="urn:microsoft.com/office/officeart/2005/8/layout/hProcess4"/>
    <dgm:cxn modelId="{662DFD0E-2ED7-4D21-A589-6A81A210135B}" type="presParOf" srcId="{87E21D8D-11D0-4F58-8A5C-0C338BAB1DAF}" destId="{3FF3C5CC-496E-4DE4-BA92-74577A2DA4C7}" srcOrd="3" destOrd="0" presId="urn:microsoft.com/office/officeart/2005/8/layout/hProcess4"/>
    <dgm:cxn modelId="{D91F1D98-193A-4FCA-9943-9EA80A066C79}" type="presParOf" srcId="{87E21D8D-11D0-4F58-8A5C-0C338BAB1DAF}" destId="{C74E68E6-91B9-4C6A-814A-4B68DEC85572}" srcOrd="4" destOrd="0" presId="urn:microsoft.com/office/officeart/2005/8/layout/hProcess4"/>
    <dgm:cxn modelId="{86C8C7A5-2A7B-4830-B4B8-CF2F120FF28E}" type="presParOf" srcId="{AC4A831E-6FEF-4BD2-97BA-7A9D055B1C77}" destId="{377185DE-84C4-472F-A6E9-6BBDBD78C42A}" srcOrd="3" destOrd="0" presId="urn:microsoft.com/office/officeart/2005/8/layout/hProcess4"/>
    <dgm:cxn modelId="{375433C1-2B83-4910-97F2-461B818AF2B4}" type="presParOf" srcId="{AC4A831E-6FEF-4BD2-97BA-7A9D055B1C77}" destId="{9870BA26-A8A5-4C70-A13F-189B4DE18230}" srcOrd="4" destOrd="0" presId="urn:microsoft.com/office/officeart/2005/8/layout/hProcess4"/>
    <dgm:cxn modelId="{E7133BDD-2006-454C-A7DF-C3BB61F432D1}" type="presParOf" srcId="{9870BA26-A8A5-4C70-A13F-189B4DE18230}" destId="{037FC781-F45B-45EB-8C09-E854A4B530B3}" srcOrd="0" destOrd="0" presId="urn:microsoft.com/office/officeart/2005/8/layout/hProcess4"/>
    <dgm:cxn modelId="{F11E2072-F1BD-4369-A5B4-EDB82E500D8C}" type="presParOf" srcId="{9870BA26-A8A5-4C70-A13F-189B4DE18230}" destId="{15F17057-25F4-4220-BD4C-8773E1A0E4D2}" srcOrd="1" destOrd="0" presId="urn:microsoft.com/office/officeart/2005/8/layout/hProcess4"/>
    <dgm:cxn modelId="{B53B630C-A4E0-4CE4-A3FA-73E9E295882C}" type="presParOf" srcId="{9870BA26-A8A5-4C70-A13F-189B4DE18230}" destId="{460C53CA-5F17-47C5-AD2C-789AF02D56D0}" srcOrd="2" destOrd="0" presId="urn:microsoft.com/office/officeart/2005/8/layout/hProcess4"/>
    <dgm:cxn modelId="{2C74F930-B3BF-4972-8EB2-E8A5C53EFEAF}" type="presParOf" srcId="{9870BA26-A8A5-4C70-A13F-189B4DE18230}" destId="{6E610879-04E0-4DC6-94FE-900947AD3355}" srcOrd="3" destOrd="0" presId="urn:microsoft.com/office/officeart/2005/8/layout/hProcess4"/>
    <dgm:cxn modelId="{0A3EDB68-3ECC-42DB-97DF-161E1810F921}" type="presParOf" srcId="{9870BA26-A8A5-4C70-A13F-189B4DE18230}" destId="{BFF7A771-2E38-484D-90D1-2A3FC444B0F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03876D-9C21-40F9-880E-B6D6770AD70E}">
      <dsp:nvSpPr>
        <dsp:cNvPr id="0" name=""/>
        <dsp:cNvSpPr/>
      </dsp:nvSpPr>
      <dsp:spPr>
        <a:xfrm>
          <a:off x="851" y="3250988"/>
          <a:ext cx="5256310" cy="4335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r>
            <a:rPr lang="en-US" sz="3200" kern="1200">
              <a:solidFill>
                <a:srgbClr val="5381A0"/>
              </a:solidFill>
            </a:rPr>
            <a:t>Met five times.</a:t>
          </a:r>
          <a:br>
            <a:rPr lang="en-US" sz="3200" kern="1200">
              <a:solidFill>
                <a:srgbClr val="5381A0"/>
              </a:solidFill>
            </a:rPr>
          </a:br>
          <a:endParaRPr lang="en-US" sz="3200" kern="1200">
            <a:solidFill>
              <a:srgbClr val="5381A0"/>
            </a:solidFill>
          </a:endParaRPr>
        </a:p>
        <a:p>
          <a:pPr marL="285750" lvl="1" indent="-285750" algn="l" defTabSz="1422400">
            <a:lnSpc>
              <a:spcPct val="90000"/>
            </a:lnSpc>
            <a:spcBef>
              <a:spcPct val="0"/>
            </a:spcBef>
            <a:spcAft>
              <a:spcPct val="15000"/>
            </a:spcAft>
            <a:buChar char="•"/>
          </a:pPr>
          <a:r>
            <a:rPr lang="en-US" sz="3200" b="0" i="0" kern="1200">
              <a:solidFill>
                <a:srgbClr val="5381A0"/>
              </a:solidFill>
            </a:rPr>
            <a:t>Gathered </a:t>
          </a:r>
          <a:r>
            <a:rPr lang="en-US" sz="3200" kern="1200">
              <a:solidFill>
                <a:srgbClr val="5381A0"/>
              </a:solidFill>
            </a:rPr>
            <a:t>on-the-ground perspectives.</a:t>
          </a:r>
          <a:br>
            <a:rPr lang="en-US" sz="3200" kern="1200">
              <a:solidFill>
                <a:srgbClr val="5381A0"/>
              </a:solidFill>
            </a:rPr>
          </a:br>
          <a:endParaRPr lang="en-US" sz="3200" kern="1200">
            <a:solidFill>
              <a:srgbClr val="5381A0"/>
            </a:solidFill>
          </a:endParaRPr>
        </a:p>
        <a:p>
          <a:pPr marL="285750" lvl="1" indent="-285750" algn="l" defTabSz="1422400">
            <a:lnSpc>
              <a:spcPct val="90000"/>
            </a:lnSpc>
            <a:spcBef>
              <a:spcPct val="0"/>
            </a:spcBef>
            <a:spcAft>
              <a:spcPct val="15000"/>
            </a:spcAft>
            <a:buChar char="•"/>
          </a:pPr>
          <a:r>
            <a:rPr lang="en-US" sz="3200" kern="1200">
              <a:solidFill>
                <a:srgbClr val="5381A0"/>
              </a:solidFill>
            </a:rPr>
            <a:t>Used consensus-based decision-making.</a:t>
          </a:r>
        </a:p>
      </dsp:txBody>
      <dsp:txXfrm>
        <a:off x="100620" y="3350757"/>
        <a:ext cx="5056772" cy="3206813"/>
      </dsp:txXfrm>
    </dsp:sp>
    <dsp:sp modelId="{C0F0BF43-DC31-4CDB-B6E7-6A5DD3411DF5}">
      <dsp:nvSpPr>
        <dsp:cNvPr id="0" name=""/>
        <dsp:cNvSpPr/>
      </dsp:nvSpPr>
      <dsp:spPr>
        <a:xfrm>
          <a:off x="2982543" y="4383316"/>
          <a:ext cx="5649327" cy="5649327"/>
        </a:xfrm>
        <a:prstGeom prst="leftCircularArrow">
          <a:avLst>
            <a:gd name="adj1" fmla="val 2895"/>
            <a:gd name="adj2" fmla="val 354135"/>
            <a:gd name="adj3" fmla="val 2129645"/>
            <a:gd name="adj4" fmla="val 9024489"/>
            <a:gd name="adj5" fmla="val 337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4576AC9-6E2D-486E-98A0-5BAB157E0E7D}">
      <dsp:nvSpPr>
        <dsp:cNvPr id="0" name=""/>
        <dsp:cNvSpPr/>
      </dsp:nvSpPr>
      <dsp:spPr>
        <a:xfrm>
          <a:off x="1168920" y="6657339"/>
          <a:ext cx="4672275" cy="1858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rPr>
            <a:t>MEETINGS</a:t>
          </a:r>
        </a:p>
      </dsp:txBody>
      <dsp:txXfrm>
        <a:off x="1223339" y="6711758"/>
        <a:ext cx="4563437" cy="1749171"/>
      </dsp:txXfrm>
    </dsp:sp>
    <dsp:sp modelId="{B1FE1A44-4117-4C80-B973-6C95AB1DDF9F}">
      <dsp:nvSpPr>
        <dsp:cNvPr id="0" name=""/>
        <dsp:cNvSpPr/>
      </dsp:nvSpPr>
      <dsp:spPr>
        <a:xfrm>
          <a:off x="6620067" y="3250988"/>
          <a:ext cx="5256310" cy="4335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r>
            <a:rPr lang="en-US" sz="3200" b="0" i="0" kern="1200">
              <a:solidFill>
                <a:srgbClr val="5381A0"/>
              </a:solidFill>
            </a:rPr>
            <a:t>Highlighted emerging or exacerbated housing needs related to COVID-19.</a:t>
          </a:r>
          <a:br>
            <a:rPr lang="en-US" sz="3200" b="0" i="0" kern="1200">
              <a:solidFill>
                <a:srgbClr val="5381A0"/>
              </a:solidFill>
            </a:rPr>
          </a:br>
          <a:endParaRPr lang="en-US" sz="3200" b="0" i="0" kern="1200">
            <a:solidFill>
              <a:srgbClr val="5381A0"/>
            </a:solidFill>
          </a:endParaRPr>
        </a:p>
        <a:p>
          <a:pPr marL="285750" lvl="1" indent="-285750" algn="l" defTabSz="1422400">
            <a:lnSpc>
              <a:spcPct val="90000"/>
            </a:lnSpc>
            <a:spcBef>
              <a:spcPct val="0"/>
            </a:spcBef>
            <a:spcAft>
              <a:spcPct val="15000"/>
            </a:spcAft>
            <a:buChar char="•"/>
          </a:pPr>
          <a:r>
            <a:rPr lang="en-US" sz="3200" b="0" i="0" kern="1200">
              <a:solidFill>
                <a:srgbClr val="5381A0"/>
              </a:solidFill>
            </a:rPr>
            <a:t>Adapted to remote meeting format.</a:t>
          </a:r>
        </a:p>
      </dsp:txBody>
      <dsp:txXfrm>
        <a:off x="6719836" y="4279762"/>
        <a:ext cx="5056772" cy="3206813"/>
      </dsp:txXfrm>
    </dsp:sp>
    <dsp:sp modelId="{377185DE-84C4-472F-A6E9-6BBDBD78C42A}">
      <dsp:nvSpPr>
        <dsp:cNvPr id="0" name=""/>
        <dsp:cNvSpPr/>
      </dsp:nvSpPr>
      <dsp:spPr>
        <a:xfrm>
          <a:off x="9622613" y="610226"/>
          <a:ext cx="6068279" cy="6068279"/>
        </a:xfrm>
        <a:prstGeom prst="circularArrow">
          <a:avLst>
            <a:gd name="adj1" fmla="val 2695"/>
            <a:gd name="adj2" fmla="val 328148"/>
            <a:gd name="adj3" fmla="val 19375162"/>
            <a:gd name="adj4" fmla="val 12454332"/>
            <a:gd name="adj5" fmla="val 3145"/>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FF3C5CC-496E-4DE4-BA92-74577A2DA4C7}">
      <dsp:nvSpPr>
        <dsp:cNvPr id="0" name=""/>
        <dsp:cNvSpPr/>
      </dsp:nvSpPr>
      <dsp:spPr>
        <a:xfrm>
          <a:off x="7788136" y="2321983"/>
          <a:ext cx="4672275" cy="1858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rPr>
            <a:t>ADAPTED TO CHANGING NEEDS</a:t>
          </a:r>
        </a:p>
      </dsp:txBody>
      <dsp:txXfrm>
        <a:off x="7842555" y="2376402"/>
        <a:ext cx="4563437" cy="1749171"/>
      </dsp:txXfrm>
    </dsp:sp>
    <dsp:sp modelId="{15F17057-25F4-4220-BD4C-8773E1A0E4D2}">
      <dsp:nvSpPr>
        <dsp:cNvPr id="0" name=""/>
        <dsp:cNvSpPr/>
      </dsp:nvSpPr>
      <dsp:spPr>
        <a:xfrm>
          <a:off x="13016468" y="3075883"/>
          <a:ext cx="5256310" cy="43353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85750" lvl="1" indent="-285750" algn="l" defTabSz="1422400">
            <a:lnSpc>
              <a:spcPct val="90000"/>
            </a:lnSpc>
            <a:spcBef>
              <a:spcPct val="0"/>
            </a:spcBef>
            <a:spcAft>
              <a:spcPct val="15000"/>
            </a:spcAft>
            <a:buChar char="•"/>
          </a:pPr>
          <a:r>
            <a:rPr lang="en-US" sz="3200" b="0" i="0" kern="1200">
              <a:solidFill>
                <a:srgbClr val="5381A0"/>
              </a:solidFill>
            </a:rPr>
            <a:t>Prioritized actions  related to supporting tenants.</a:t>
          </a:r>
          <a:br>
            <a:rPr lang="en-US" sz="3200" b="0" i="0" kern="1200">
              <a:solidFill>
                <a:srgbClr val="5381A0"/>
              </a:solidFill>
            </a:rPr>
          </a:br>
          <a:endParaRPr lang="en-US" sz="3200" kern="1200">
            <a:solidFill>
              <a:srgbClr val="5381A0"/>
            </a:solidFill>
          </a:endParaRPr>
        </a:p>
        <a:p>
          <a:pPr marL="285750" lvl="1" indent="-285750" algn="l" defTabSz="1422400">
            <a:lnSpc>
              <a:spcPct val="90000"/>
            </a:lnSpc>
            <a:spcBef>
              <a:spcPct val="0"/>
            </a:spcBef>
            <a:spcAft>
              <a:spcPct val="15000"/>
            </a:spcAft>
            <a:buChar char="•"/>
          </a:pPr>
          <a:r>
            <a:rPr lang="en-US" sz="3200" kern="1200">
              <a:solidFill>
                <a:srgbClr val="5381A0"/>
              </a:solidFill>
            </a:rPr>
            <a:t>Focused on preparing for expiring tenant protections and creating permanent solutions.</a:t>
          </a:r>
        </a:p>
      </dsp:txBody>
      <dsp:txXfrm>
        <a:off x="13116237" y="3175652"/>
        <a:ext cx="5056772" cy="3206813"/>
      </dsp:txXfrm>
    </dsp:sp>
    <dsp:sp modelId="{6E610879-04E0-4DC6-94FE-900947AD3355}">
      <dsp:nvSpPr>
        <dsp:cNvPr id="0" name=""/>
        <dsp:cNvSpPr/>
      </dsp:nvSpPr>
      <dsp:spPr>
        <a:xfrm>
          <a:off x="14407352" y="6657339"/>
          <a:ext cx="4672275" cy="185800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a:solidFill>
                <a:schemeClr val="tx1"/>
              </a:solidFill>
            </a:rPr>
            <a:t>RECOMMENDATIONS</a:t>
          </a:r>
        </a:p>
      </dsp:txBody>
      <dsp:txXfrm>
        <a:off x="14461771" y="6711758"/>
        <a:ext cx="4563437" cy="1749171"/>
      </dsp:txXfrm>
    </dsp:sp>
  </dsp:spTree>
</dsp:drawing>
</file>

<file path=ppt/diagrams/layout1.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9" name="Shape 1049"/>
          <p:cNvSpPr>
            <a:spLocks noGrp="1" noRot="1" noChangeAspect="1"/>
          </p:cNvSpPr>
          <p:nvPr>
            <p:ph type="sldImg"/>
          </p:nvPr>
        </p:nvSpPr>
        <p:spPr>
          <a:xfrm>
            <a:off x="1143000" y="685800"/>
            <a:ext cx="4572000" cy="3429000"/>
          </a:xfrm>
          <a:prstGeom prst="rect">
            <a:avLst/>
          </a:prstGeom>
        </p:spPr>
        <p:txBody>
          <a:bodyPr/>
          <a:lstStyle/>
          <a:p>
            <a:endParaRPr/>
          </a:p>
        </p:txBody>
      </p:sp>
      <p:sp>
        <p:nvSpPr>
          <p:cNvPr id="1050" name="Shape 1050"/>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788237488"/>
      </p:ext>
    </p:extLst>
  </p:cSld>
  <p:clrMap bg1="lt1" tx1="dk1" bg2="lt2" tx2="dk2" accent1="accent1" accent2="accent2" accent3="accent3" accent4="accent4" accent5="accent5" accent6="accent6" hlink="hlink" folHlink="folHlink"/>
  <p:notesStyle>
    <a:lvl1pPr defTabSz="457200" latinLnBrk="0">
      <a:defRPr sz="2200">
        <a:latin typeface="Lucida Grande"/>
        <a:ea typeface="Lucida Grande"/>
        <a:cs typeface="Lucida Grande"/>
        <a:sym typeface="Lucida Grande"/>
      </a:defRPr>
    </a:lvl1pPr>
    <a:lvl2pPr indent="228600" defTabSz="457200" latinLnBrk="0">
      <a:defRPr sz="2200">
        <a:latin typeface="Lucida Grande"/>
        <a:ea typeface="Lucida Grande"/>
        <a:cs typeface="Lucida Grande"/>
        <a:sym typeface="Lucida Grande"/>
      </a:defRPr>
    </a:lvl2pPr>
    <a:lvl3pPr indent="457200" defTabSz="457200" latinLnBrk="0">
      <a:defRPr sz="2200">
        <a:latin typeface="Lucida Grande"/>
        <a:ea typeface="Lucida Grande"/>
        <a:cs typeface="Lucida Grande"/>
        <a:sym typeface="Lucida Grande"/>
      </a:defRPr>
    </a:lvl3pPr>
    <a:lvl4pPr indent="685800" defTabSz="457200" latinLnBrk="0">
      <a:defRPr sz="2200">
        <a:latin typeface="Lucida Grande"/>
        <a:ea typeface="Lucida Grande"/>
        <a:cs typeface="Lucida Grande"/>
        <a:sym typeface="Lucida Grande"/>
      </a:defRPr>
    </a:lvl4pPr>
    <a:lvl5pPr indent="914400" defTabSz="457200" latinLnBrk="0">
      <a:defRPr sz="2200">
        <a:latin typeface="Lucida Grande"/>
        <a:ea typeface="Lucida Grande"/>
        <a:cs typeface="Lucida Grande"/>
        <a:sym typeface="Lucida Grande"/>
      </a:defRPr>
    </a:lvl5pPr>
    <a:lvl6pPr indent="1143000" defTabSz="457200" latinLnBrk="0">
      <a:defRPr sz="2200">
        <a:latin typeface="Lucida Grande"/>
        <a:ea typeface="Lucida Grande"/>
        <a:cs typeface="Lucida Grande"/>
        <a:sym typeface="Lucida Grande"/>
      </a:defRPr>
    </a:lvl6pPr>
    <a:lvl7pPr indent="1371600" defTabSz="457200" latinLnBrk="0">
      <a:defRPr sz="2200">
        <a:latin typeface="Lucida Grande"/>
        <a:ea typeface="Lucida Grande"/>
        <a:cs typeface="Lucida Grande"/>
        <a:sym typeface="Lucida Grande"/>
      </a:defRPr>
    </a:lvl7pPr>
    <a:lvl8pPr indent="1600200" defTabSz="457200" latinLnBrk="0">
      <a:defRPr sz="2200">
        <a:latin typeface="Lucida Grande"/>
        <a:ea typeface="Lucida Grande"/>
        <a:cs typeface="Lucida Grande"/>
        <a:sym typeface="Lucida Grande"/>
      </a:defRPr>
    </a:lvl8pPr>
    <a:lvl9pPr indent="1828800" defTabSz="457200" latinLnBrk="0">
      <a:defRPr sz="2200">
        <a:latin typeface="Lucida Grande"/>
        <a:ea typeface="Lucida Grande"/>
        <a:cs typeface="Lucida Grande"/>
        <a:sym typeface="Lucida Grand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885886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51553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r>
              <a:rPr lang="en-US" sz="2400">
                <a:effectLst/>
                <a:latin typeface="Lucida Grande"/>
                <a:ea typeface="Lucida Grande"/>
                <a:cs typeface="Lucida Grande"/>
                <a:sym typeface="Lucida Grande"/>
              </a:rPr>
              <a:t>To start, I wanted to highlight that jumping off for the recommendations we’re going to be reviewing and discussing for the remainder of today’s meeting is Housing Opportunity for All. </a:t>
            </a:r>
          </a:p>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a:p>
            <a:pPr marL="0" lvl="4" indent="0" algn="l">
              <a:buFont typeface="Arial" panose="020B0604020202020204" pitchFamily="34" charset="0"/>
              <a:buNone/>
            </a:pPr>
            <a:r>
              <a:rPr lang="en-US" sz="2400">
                <a:effectLst/>
                <a:latin typeface="Lucida Grande"/>
                <a:ea typeface="Lucida Grande"/>
                <a:cs typeface="Lucida Grande"/>
                <a:sym typeface="Lucida Grande"/>
              </a:rPr>
              <a:t>Specifically, the recommendations advance three actions from the County’s comprehensive housing strategy:</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Crosscutting Action 1.4, which aims to create stronger rights from tenants and landlords</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Cross-cutting Action 2.9, which focuses on building more cultural competence within the County (both in government and among partners)</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Targeted Action 2.4, which focuses on creating more resources for households experiencing a housing crisis.</a:t>
            </a:r>
          </a:p>
        </p:txBody>
      </p:sp>
    </p:spTree>
    <p:extLst>
      <p:ext uri="{BB962C8B-B14F-4D97-AF65-F5344CB8AC3E}">
        <p14:creationId xmlns:p14="http://schemas.microsoft.com/office/powerpoint/2010/main" val="150386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r>
              <a:rPr lang="en-US" sz="2400">
                <a:effectLst/>
                <a:latin typeface="Lucida Grande"/>
                <a:ea typeface="Lucida Grande"/>
                <a:cs typeface="Lucida Grande"/>
                <a:sym typeface="Lucida Grande"/>
              </a:rPr>
              <a:t>Here are the recommendations – which we will review in more detail in a bit – organized by action type. </a:t>
            </a:r>
            <a:br>
              <a:rPr lang="en-US" sz="2400">
                <a:effectLst/>
                <a:latin typeface="Lucida Grande"/>
                <a:ea typeface="Lucida Grande"/>
                <a:cs typeface="Lucida Grande"/>
                <a:sym typeface="Lucida Grande"/>
              </a:rPr>
            </a:br>
            <a:endParaRPr lang="en-US" sz="2400">
              <a:effectLst/>
              <a:latin typeface="Lucida Grande"/>
              <a:ea typeface="Lucida Grande"/>
              <a:cs typeface="Lucida Grande"/>
              <a:sym typeface="Lucida Grande"/>
            </a:endParaRPr>
          </a:p>
          <a:p>
            <a:pPr marL="0" lvl="4" indent="0" algn="l">
              <a:buFont typeface="Arial" panose="020B0604020202020204" pitchFamily="34" charset="0"/>
              <a:buNone/>
            </a:pPr>
            <a:r>
              <a:rPr lang="en-US" sz="2400">
                <a:effectLst/>
                <a:latin typeface="Lucida Grande"/>
                <a:ea typeface="Lucida Grande"/>
                <a:cs typeface="Lucida Grande"/>
                <a:sym typeface="Lucida Grande"/>
              </a:rPr>
              <a:t>Broadly, these actions fall into at least one of three categories:</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Programmatic – which are actions that affect County programs (either existing ones or creation of new ones)</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Policy – which are actions that are implemented through legislative changes</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Budget  - which are actions that require funding or have some other type of budget impact (administrative costs; forgone tax revenue).</a:t>
            </a:r>
          </a:p>
          <a:p>
            <a:pPr marL="342900" lvl="4" indent="-342900" algn="l">
              <a:buFont typeface="Arial" panose="020B0604020202020204" pitchFamily="34" charset="0"/>
              <a:buChar char="•"/>
            </a:pPr>
            <a:endParaRPr lang="en-US" sz="2400">
              <a:effectLst/>
              <a:latin typeface="Lucida Grande"/>
              <a:ea typeface="Lucida Grande"/>
              <a:cs typeface="Lucida Grande"/>
              <a:sym typeface="Lucida Grande"/>
            </a:endParaRPr>
          </a:p>
          <a:p>
            <a:pPr marL="0" lvl="4" indent="0" algn="l">
              <a:buFont typeface="Arial" panose="020B0604020202020204" pitchFamily="34" charset="0"/>
              <a:buNone/>
            </a:pPr>
            <a:r>
              <a:rPr lang="en-US" sz="2400">
                <a:effectLst/>
                <a:latin typeface="Lucida Grande"/>
                <a:ea typeface="Lucida Grande"/>
                <a:cs typeface="Lucida Grande"/>
                <a:sym typeface="Lucida Grande"/>
              </a:rPr>
              <a:t>In general, most of the recommendations are programmatic and budget actions, as they are intended to create new resources for tenants.</a:t>
            </a:r>
          </a:p>
        </p:txBody>
      </p:sp>
    </p:spTree>
    <p:extLst>
      <p:ext uri="{BB962C8B-B14F-4D97-AF65-F5344CB8AC3E}">
        <p14:creationId xmlns:p14="http://schemas.microsoft.com/office/powerpoint/2010/main" val="37322863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r>
              <a:rPr lang="en-US" sz="2400">
                <a:effectLst/>
                <a:latin typeface="Lucida Grande"/>
                <a:ea typeface="Lucida Grande"/>
                <a:cs typeface="Lucida Grande"/>
                <a:sym typeface="Lucida Grande"/>
              </a:rPr>
              <a:t>Here are the recommendations organized by their primary implementation timeline.</a:t>
            </a:r>
          </a:p>
          <a:p>
            <a:pPr marL="0" lvl="4" indent="0" algn="l">
              <a:buFont typeface="Arial" panose="020B0604020202020204" pitchFamily="34" charset="0"/>
              <a:buNone/>
            </a:pPr>
            <a:br>
              <a:rPr lang="en-US" sz="2400">
                <a:effectLst/>
                <a:latin typeface="Lucida Grande"/>
                <a:ea typeface="Lucida Grande"/>
                <a:cs typeface="Lucida Grande"/>
                <a:sym typeface="Lucida Grande"/>
              </a:rPr>
            </a:br>
            <a:r>
              <a:rPr lang="en-US" sz="2400">
                <a:effectLst/>
                <a:latin typeface="Lucida Grande"/>
                <a:ea typeface="Lucida Grande"/>
                <a:cs typeface="Lucida Grande"/>
                <a:sym typeface="Lucida Grande"/>
              </a:rPr>
              <a:t>Recommendations that fall into the 60-90-day timeframe are those intended to set-up supports in response to expiring tenant protections – and these should be considered priorities for implementation. Some of these recommendations have ongoing implementation steps (keeping information current; training on any changes to programs; etc.) to take after the initial 90-day window, which is why some of them are categorized in both the 60-90-day and 90+ day timeframes.</a:t>
            </a:r>
          </a:p>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a:p>
            <a:pPr marL="0" lvl="4" indent="0" algn="l">
              <a:buFont typeface="Arial" panose="020B0604020202020204" pitchFamily="34" charset="0"/>
              <a:buNone/>
            </a:pPr>
            <a:r>
              <a:rPr lang="en-US" sz="2400">
                <a:effectLst/>
                <a:latin typeface="Lucida Grande"/>
                <a:ea typeface="Lucida Grande"/>
                <a:cs typeface="Lucida Grande"/>
                <a:sym typeface="Lucida Grande"/>
              </a:rPr>
              <a:t>Recommendations that fall into the 90-day timeframe only are those intended to create longer term resources or more permanent changes to support tenants.</a:t>
            </a:r>
          </a:p>
          <a:p>
            <a:pPr marL="0" lvl="4" indent="0" algn="l">
              <a:buFont typeface="Arial" panose="020B0604020202020204" pitchFamily="34" charset="0"/>
              <a:buNone/>
            </a:pPr>
            <a:r>
              <a:rPr lang="en-US" sz="2400" i="1">
                <a:effectLst/>
                <a:latin typeface="Lucida Grande"/>
                <a:ea typeface="Lucida Grande"/>
                <a:cs typeface="Lucida Grande"/>
                <a:sym typeface="Lucida Grande"/>
              </a:rPr>
              <a:t>*Now we’ll move on to do a deep dive into each recommendation.</a:t>
            </a:r>
          </a:p>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351656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306265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This action is intended to address the need for strong outreach, cultural relevance, and centralized assistance to tenants as they seek different types of resources. </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Community resource navigators are XX.</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This is an action that would require a funding to provide grants to local organizations – with a goal to get these positions funded within 60-90 days. </a:t>
            </a:r>
          </a:p>
        </p:txBody>
      </p:sp>
    </p:spTree>
    <p:extLst>
      <p:ext uri="{BB962C8B-B14F-4D97-AF65-F5344CB8AC3E}">
        <p14:creationId xmlns:p14="http://schemas.microsoft.com/office/powerpoint/2010/main" val="442658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marR="0" lvl="4" indent="-34290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effectLst/>
                <a:latin typeface="Lucida Grande"/>
                <a:ea typeface="Lucida Grande"/>
                <a:cs typeface="Lucida Grande"/>
                <a:sym typeface="Lucida Grande"/>
              </a:rPr>
              <a:t>This action – the creation of a full-time tenant liaison in county government - would create a complement to the community resource navigators at local organization.</a:t>
            </a:r>
          </a:p>
          <a:p>
            <a:pPr marL="342900" marR="0" lvl="4" indent="-34290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effectLst/>
                <a:latin typeface="Lucida Grande"/>
                <a:ea typeface="Lucida Grande"/>
                <a:cs typeface="Lucida Grande"/>
                <a:sym typeface="Lucida Grande"/>
              </a:rPr>
              <a:t>Typical duties for this type of position include – coordinating and sharing information on rental programs, including through public information campaigns and working with the judicial system to gather trend information about tenant and landlord needs and translate that into new or expanded tools for tenants and landlords.</a:t>
            </a:r>
          </a:p>
          <a:p>
            <a:pPr marL="342900" marR="0" lvl="4" indent="-342900" algn="l" defTabSz="45720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a:effectLst/>
                <a:latin typeface="Lucida Grande"/>
                <a:ea typeface="Lucida Grande"/>
                <a:cs typeface="Lucida Grande"/>
                <a:sym typeface="Lucida Grande"/>
              </a:rPr>
              <a:t>This is a position that could created in the 90+ day – but could be created sooner through a grant funded, term-limited position or personnel contract.</a:t>
            </a:r>
          </a:p>
        </p:txBody>
      </p:sp>
    </p:spTree>
    <p:extLst>
      <p:ext uri="{BB962C8B-B14F-4D97-AF65-F5344CB8AC3E}">
        <p14:creationId xmlns:p14="http://schemas.microsoft.com/office/powerpoint/2010/main" val="196034170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Recognition that there’s a need to build awareness of various resources within County staff – so that regardless of where tenants are seeking assistance, they </a:t>
            </a:r>
          </a:p>
        </p:txBody>
      </p:sp>
    </p:spTree>
    <p:extLst>
      <p:ext uri="{BB962C8B-B14F-4D97-AF65-F5344CB8AC3E}">
        <p14:creationId xmlns:p14="http://schemas.microsoft.com/office/powerpoint/2010/main" val="978463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12988377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11931345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748701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3224130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32735011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22723807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147022990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203429578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372160088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79354894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11388142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143685065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30429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393931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i="1"/>
              <a:t>.</a:t>
            </a:r>
            <a:br>
              <a:rPr lang="en-US" i="1"/>
            </a:br>
            <a:endParaRPr lang="en-US" i="1"/>
          </a:p>
        </p:txBody>
      </p:sp>
    </p:spTree>
    <p:extLst>
      <p:ext uri="{BB962C8B-B14F-4D97-AF65-F5344CB8AC3E}">
        <p14:creationId xmlns:p14="http://schemas.microsoft.com/office/powerpoint/2010/main" val="53609961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16025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2222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73864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indent="-342900">
              <a:buFontTx/>
              <a:buChar char="-"/>
            </a:pPr>
            <a:endParaRPr lang="en-US"/>
          </a:p>
        </p:txBody>
      </p:sp>
    </p:spTree>
    <p:extLst>
      <p:ext uri="{BB962C8B-B14F-4D97-AF65-F5344CB8AC3E}">
        <p14:creationId xmlns:p14="http://schemas.microsoft.com/office/powerpoint/2010/main" val="28625939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772409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We’ve been building toward these recommendations since we started meeting in September – in that time, we’ve been mining your experiences about how COVID-19 is affecting County residents and working to prioritize specific actions. </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A key focus of our past discussions is how to prepare for the anticipated impact of expiring eviction moratoria, which could leave many tenants facing evictions and housing instability as early as January 1.</a:t>
            </a:r>
          </a:p>
        </p:txBody>
      </p:sp>
    </p:spTree>
    <p:extLst>
      <p:ext uri="{BB962C8B-B14F-4D97-AF65-F5344CB8AC3E}">
        <p14:creationId xmlns:p14="http://schemas.microsoft.com/office/powerpoint/2010/main" val="2669445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r>
              <a:rPr lang="en-US" sz="2400">
                <a:effectLst/>
                <a:latin typeface="Lucida Grande"/>
                <a:ea typeface="Lucida Grande"/>
                <a:cs typeface="Lucida Grande"/>
                <a:sym typeface="Lucida Grande"/>
              </a:rPr>
              <a:t>With that focus in mind, we brainstormed different ways to support tenants and at our last meeting in November, meeting participants ranked potential actions related to expanded tenant protections and information and outreach to tenants.</a:t>
            </a:r>
            <a:br>
              <a:rPr lang="en-US" sz="2400">
                <a:effectLst/>
                <a:latin typeface="Lucida Grande"/>
                <a:ea typeface="Lucida Grande"/>
                <a:cs typeface="Lucida Grande"/>
                <a:sym typeface="Lucida Grande"/>
              </a:rPr>
            </a:br>
            <a:endParaRPr lang="en-US" sz="2400">
              <a:effectLst/>
              <a:latin typeface="Lucida Grande"/>
              <a:ea typeface="Lucida Grande"/>
              <a:cs typeface="Lucida Grande"/>
              <a:sym typeface="Lucida Grande"/>
            </a:endParaRPr>
          </a:p>
          <a:p>
            <a:pPr marL="0" lvl="4" indent="0" algn="l">
              <a:buFont typeface="Arial" panose="020B0604020202020204" pitchFamily="34" charset="0"/>
              <a:buNone/>
            </a:pPr>
            <a:r>
              <a:rPr lang="en-US" sz="2400">
                <a:effectLst/>
                <a:latin typeface="Lucida Grande"/>
                <a:ea typeface="Lucida Grande"/>
                <a:cs typeface="Lucida Grande"/>
                <a:sym typeface="Lucida Grande"/>
              </a:rPr>
              <a:t>This slide shows the results of the ranking related to tenant protections.</a:t>
            </a:r>
          </a:p>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a:p>
            <a:pPr marL="0" lvl="4" indent="0" algn="l">
              <a:buFont typeface="Arial" panose="020B0604020202020204" pitchFamily="34" charset="0"/>
              <a:buNone/>
            </a:pPr>
            <a:r>
              <a:rPr lang="en-US" sz="2400">
                <a:effectLst/>
                <a:latin typeface="Lucida Grande"/>
                <a:ea typeface="Lucida Grande"/>
                <a:cs typeface="Lucida Grande"/>
                <a:sym typeface="Lucida Grande"/>
              </a:rPr>
              <a:t>The top ranked actions were:</a:t>
            </a:r>
          </a:p>
          <a:p>
            <a:pPr marL="342900" lvl="5" indent="-342900" algn="l">
              <a:buFont typeface="Arial" panose="020B0604020202020204" pitchFamily="34" charset="0"/>
              <a:buChar char="•"/>
            </a:pPr>
            <a:r>
              <a:rPr lang="en-US" sz="2400">
                <a:effectLst/>
                <a:latin typeface="Lucida Grande"/>
                <a:ea typeface="Lucida Grande"/>
                <a:cs typeface="Lucida Grande"/>
                <a:sym typeface="Lucida Grande"/>
              </a:rPr>
              <a:t>Emergency policies to prevent evictions</a:t>
            </a:r>
          </a:p>
          <a:p>
            <a:pPr marL="342900" lvl="5" indent="-342900" algn="l">
              <a:buFont typeface="Arial" panose="020B0604020202020204" pitchFamily="34" charset="0"/>
              <a:buChar char="•"/>
            </a:pPr>
            <a:r>
              <a:rPr lang="en-US" sz="2400">
                <a:effectLst/>
                <a:latin typeface="Lucida Grande"/>
                <a:ea typeface="Lucida Grande"/>
                <a:cs typeface="Lucida Grande"/>
                <a:sym typeface="Lucida Grande"/>
              </a:rPr>
              <a:t>Centralized tenant office</a:t>
            </a:r>
          </a:p>
          <a:p>
            <a:pPr marL="342900" lvl="5" indent="-342900" algn="l">
              <a:buFont typeface="Arial" panose="020B0604020202020204" pitchFamily="34" charset="0"/>
              <a:buChar char="•"/>
            </a:pPr>
            <a:r>
              <a:rPr lang="en-US" sz="2400">
                <a:effectLst/>
                <a:latin typeface="Lucida Grande"/>
                <a:ea typeface="Lucida Grande"/>
                <a:cs typeface="Lucida Grande"/>
                <a:sym typeface="Lucida Grande"/>
              </a:rPr>
              <a:t>Legal representation in eviction court</a:t>
            </a:r>
          </a:p>
          <a:p>
            <a:pPr marL="0" lvl="5"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1245721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r>
              <a:rPr lang="en-US" sz="2400">
                <a:effectLst/>
                <a:latin typeface="Lucida Grande"/>
                <a:ea typeface="Lucida Grande"/>
                <a:cs typeface="Lucida Grande"/>
                <a:sym typeface="Lucida Grande"/>
              </a:rPr>
              <a:t>This slide shows the results of the ranking related to information and outreach for tenants.</a:t>
            </a:r>
          </a:p>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a:p>
            <a:pPr marL="0" lvl="4" indent="0" algn="l">
              <a:buFont typeface="Arial" panose="020B0604020202020204" pitchFamily="34" charset="0"/>
              <a:buNone/>
            </a:pPr>
            <a:r>
              <a:rPr lang="en-US" sz="2400">
                <a:effectLst/>
                <a:latin typeface="Lucida Grande"/>
                <a:ea typeface="Lucida Grande"/>
                <a:cs typeface="Lucida Grande"/>
                <a:sym typeface="Lucida Grande"/>
              </a:rPr>
              <a:t>The top ranked actions were:</a:t>
            </a:r>
          </a:p>
          <a:p>
            <a:pPr marL="342900" lvl="5" indent="-342900" algn="l">
              <a:buFont typeface="Arial" panose="020B0604020202020204" pitchFamily="34" charset="0"/>
              <a:buChar char="•"/>
            </a:pPr>
            <a:r>
              <a:rPr lang="en-US" sz="2400">
                <a:effectLst/>
                <a:latin typeface="Lucida Grande"/>
                <a:ea typeface="Lucida Grande"/>
                <a:cs typeface="Lucida Grande"/>
                <a:sym typeface="Lucida Grande"/>
              </a:rPr>
              <a:t>Information and outreach related to tenants’ rights</a:t>
            </a:r>
          </a:p>
          <a:p>
            <a:pPr marL="342900" lvl="5" indent="-342900" algn="l">
              <a:buFont typeface="Arial" panose="020B0604020202020204" pitchFamily="34" charset="0"/>
              <a:buChar char="•"/>
            </a:pPr>
            <a:r>
              <a:rPr lang="en-US" sz="2400">
                <a:effectLst/>
                <a:latin typeface="Lucida Grande"/>
                <a:ea typeface="Lucida Grande"/>
                <a:cs typeface="Lucida Grande"/>
                <a:sym typeface="Lucida Grande"/>
              </a:rPr>
              <a:t>Information and outreach related to available assistance</a:t>
            </a:r>
          </a:p>
          <a:p>
            <a:pPr marL="342900" lvl="5" indent="-342900" algn="l">
              <a:buFont typeface="Arial" panose="020B0604020202020204" pitchFamily="34" charset="0"/>
              <a:buChar char="•"/>
            </a:pPr>
            <a:r>
              <a:rPr lang="en-US" sz="2400">
                <a:effectLst/>
                <a:latin typeface="Lucida Grande"/>
                <a:ea typeface="Lucida Grande"/>
                <a:cs typeface="Lucida Grande"/>
                <a:sym typeface="Lucida Grande"/>
              </a:rPr>
              <a:t>And having centralized tenant assistance to guide people seeking assistance through the various programs</a:t>
            </a:r>
          </a:p>
          <a:p>
            <a:pPr marL="0" lvl="4" indent="0" algn="l">
              <a:buFont typeface="Arial" panose="020B0604020202020204" pitchFamily="34" charset="0"/>
              <a:buNone/>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40551921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lvl="4" indent="0" algn="l">
              <a:buFont typeface="Arial" panose="020B0604020202020204" pitchFamily="34" charset="0"/>
              <a:buNone/>
            </a:pPr>
            <a:r>
              <a:rPr lang="en-US" sz="2400">
                <a:effectLst/>
                <a:latin typeface="Lucida Grande"/>
                <a:ea typeface="Lucida Grande"/>
                <a:cs typeface="Lucida Grande"/>
                <a:sym typeface="Lucida Grande"/>
              </a:rPr>
              <a:t>Beyond specific actions, there were some common themes about solutions that came up in our discussion:</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The first one was </a:t>
            </a:r>
            <a:r>
              <a:rPr lang="en-US" sz="2400" b="1">
                <a:effectLst/>
                <a:latin typeface="Lucida Grande"/>
                <a:ea typeface="Lucida Grande"/>
                <a:cs typeface="Lucida Grande"/>
                <a:sym typeface="Lucida Grande"/>
              </a:rPr>
              <a:t>urgency</a:t>
            </a:r>
            <a:r>
              <a:rPr lang="en-US" sz="2400">
                <a:effectLst/>
                <a:latin typeface="Lucida Grande"/>
                <a:ea typeface="Lucida Grande"/>
                <a:cs typeface="Lucida Grande"/>
                <a:sym typeface="Lucida Grande"/>
              </a:rPr>
              <a:t> – specifically getting organized to address the anticipated impact of expiring tenant protections.</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The second was </a:t>
            </a:r>
            <a:r>
              <a:rPr lang="en-US" sz="2400" b="1">
                <a:effectLst/>
                <a:latin typeface="Lucida Grande"/>
                <a:ea typeface="Lucida Grande"/>
                <a:cs typeface="Lucida Grande"/>
                <a:sym typeface="Lucida Grande"/>
              </a:rPr>
              <a:t>permanence</a:t>
            </a:r>
            <a:r>
              <a:rPr lang="en-US" sz="2400">
                <a:effectLst/>
                <a:latin typeface="Lucida Grande"/>
                <a:ea typeface="Lucida Grande"/>
                <a:cs typeface="Lucida Grande"/>
                <a:sym typeface="Lucida Grande"/>
              </a:rPr>
              <a:t> – your comments highlighted the opportunity to make temporary renter support programs, like the County’s Emergency Rental Assistance Program, into permanent ones over time.</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The third one was </a:t>
            </a:r>
            <a:r>
              <a:rPr lang="en-US" sz="2400" b="1">
                <a:effectLst/>
                <a:latin typeface="Lucida Grande"/>
                <a:ea typeface="Lucida Grande"/>
                <a:cs typeface="Lucida Grande"/>
                <a:sym typeface="Lucida Grande"/>
              </a:rPr>
              <a:t>flexibility</a:t>
            </a:r>
            <a:r>
              <a:rPr lang="en-US" sz="2400">
                <a:effectLst/>
                <a:latin typeface="Lucida Grande"/>
                <a:ea typeface="Lucida Grande"/>
                <a:cs typeface="Lucida Grande"/>
                <a:sym typeface="Lucida Grande"/>
              </a:rPr>
              <a:t> – we heard a lot of comments from you about some of the barriers to using existing programs and that solutions going forward need to be as low-barrier and culturally relevant as possible.</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The next theme centered on </a:t>
            </a:r>
            <a:r>
              <a:rPr lang="en-US" sz="2400" b="1">
                <a:effectLst/>
                <a:latin typeface="Lucida Grande"/>
                <a:ea typeface="Lucida Grande"/>
                <a:cs typeface="Lucida Grande"/>
                <a:sym typeface="Lucida Grande"/>
              </a:rPr>
              <a:t>strong outreach </a:t>
            </a:r>
            <a:r>
              <a:rPr lang="en-US" sz="2400">
                <a:effectLst/>
                <a:latin typeface="Lucida Grande"/>
                <a:ea typeface="Lucida Grande"/>
                <a:cs typeface="Lucida Grande"/>
                <a:sym typeface="Lucida Grande"/>
              </a:rPr>
              <a:t>– including outreach in multiple languages – with outreach incorporated into any solution that moves forward and the importance of strong outreach in achieving impact.</a:t>
            </a:r>
          </a:p>
          <a:p>
            <a:pPr marL="342900" lvl="4" indent="-342900" algn="l">
              <a:buFont typeface="Arial" panose="020B0604020202020204" pitchFamily="34" charset="0"/>
              <a:buChar char="•"/>
            </a:pPr>
            <a:r>
              <a:rPr lang="en-US" sz="2400">
                <a:effectLst/>
                <a:latin typeface="Lucida Grande"/>
                <a:ea typeface="Lucida Grande"/>
                <a:cs typeface="Lucida Grande"/>
                <a:sym typeface="Lucida Grande"/>
              </a:rPr>
              <a:t>And finally, there were a lot of comments about the need to continue to create more housing affordability – in part as a way to build resilience over time.</a:t>
            </a:r>
          </a:p>
          <a:p>
            <a:pPr marL="342900" lvl="4" indent="-342900" algn="l">
              <a:buFont typeface="Arial" panose="020B0604020202020204" pitchFamily="34" charset="0"/>
              <a:buChar char="•"/>
            </a:pPr>
            <a:endParaRPr lang="en-US" sz="2400">
              <a:effectLst/>
              <a:latin typeface="Lucida Grande"/>
              <a:ea typeface="Lucida Grande"/>
              <a:cs typeface="Lucida Grande"/>
              <a:sym typeface="Lucida Grande"/>
            </a:endParaRPr>
          </a:p>
        </p:txBody>
      </p:sp>
    </p:spTree>
    <p:extLst>
      <p:ext uri="{BB962C8B-B14F-4D97-AF65-F5344CB8AC3E}">
        <p14:creationId xmlns:p14="http://schemas.microsoft.com/office/powerpoint/2010/main" val="222602985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PT Title Slide">
    <p:spTree>
      <p:nvGrpSpPr>
        <p:cNvPr id="1" name=""/>
        <p:cNvGrpSpPr/>
        <p:nvPr/>
      </p:nvGrpSpPr>
      <p:grpSpPr>
        <a:xfrm>
          <a:off x="0" y="0"/>
          <a:ext cx="0" cy="0"/>
          <a:chOff x="0" y="0"/>
          <a:chExt cx="0" cy="0"/>
        </a:xfrm>
      </p:grpSpPr>
      <p:sp>
        <p:nvSpPr>
          <p:cNvPr id="181" name="Shape 181"/>
          <p:cNvSpPr>
            <a:spLocks noGrp="1"/>
          </p:cNvSpPr>
          <p:nvPr>
            <p:ph type="pic" idx="13" hasCustomPrompt="1"/>
          </p:nvPr>
        </p:nvSpPr>
        <p:spPr>
          <a:xfrm>
            <a:off x="0" y="0"/>
            <a:ext cx="24384098" cy="13716000"/>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a:t>Drop Image </a:t>
            </a:r>
            <a:r>
              <a:rPr lang="de-DE" err="1"/>
              <a:t>here</a:t>
            </a:r>
            <a:endParaRPr/>
          </a:p>
        </p:txBody>
      </p:sp>
      <p:sp>
        <p:nvSpPr>
          <p:cNvPr id="6" name="Shape 29"/>
          <p:cNvSpPr/>
          <p:nvPr userDrawn="1"/>
        </p:nvSpPr>
        <p:spPr>
          <a:xfrm>
            <a:off x="23557445" y="12873122"/>
            <a:ext cx="211596" cy="513089"/>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r>
              <a:rPr sz="2400" b="1" i="0">
                <a:solidFill>
                  <a:srgbClr val="005A8B"/>
                </a:solidFill>
                <a:latin typeface="Arial Black" charset="0"/>
                <a:ea typeface="Arial Black" charset="0"/>
                <a:cs typeface="Arial Black" charset="0"/>
              </a:rPr>
              <a:t>￼</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784080" y="3598365"/>
            <a:ext cx="6329680" cy="1537719"/>
          </a:xfrm>
          <a:prstGeom prst="rect">
            <a:avLst/>
          </a:prstGeom>
        </p:spPr>
      </p:pic>
      <p:sp>
        <p:nvSpPr>
          <p:cNvPr id="10" name="Title 1"/>
          <p:cNvSpPr>
            <a:spLocks noGrp="1"/>
          </p:cNvSpPr>
          <p:nvPr>
            <p:ph type="title" hasCustomPrompt="1"/>
          </p:nvPr>
        </p:nvSpPr>
        <p:spPr>
          <a:xfrm>
            <a:off x="9784080" y="5433772"/>
            <a:ext cx="13773365" cy="2738717"/>
          </a:xfrm>
          <a:prstGeom prst="rect">
            <a:avLst/>
          </a:prstGeom>
          <a:noFill/>
          <a:ln>
            <a:noFill/>
          </a:ln>
        </p:spPr>
        <p:txBody>
          <a:bodyPr lIns="91440" anchor="ctr">
            <a:normAutofit/>
          </a:bodyPr>
          <a:lstStyle>
            <a:lvl1pPr marL="14288" indent="0" algn="l">
              <a:tabLst/>
              <a:defRPr sz="10000" b="1" i="0" spc="0" baseline="0">
                <a:solidFill>
                  <a:srgbClr val="FFFFFF"/>
                </a:solidFill>
                <a:latin typeface="Arial Black" charset="0"/>
                <a:ea typeface="Arial Black" charset="0"/>
                <a:cs typeface="Arial Black" charset="0"/>
              </a:defRPr>
            </a:lvl1pPr>
          </a:lstStyle>
          <a:p>
            <a:r>
              <a:rPr lang="en-US"/>
              <a:t>PPT TITLE </a:t>
            </a:r>
            <a:br>
              <a:rPr lang="en-US"/>
            </a:br>
            <a:r>
              <a:rPr lang="en-US"/>
              <a:t>GOES HERE</a:t>
            </a:r>
          </a:p>
        </p:txBody>
      </p:sp>
      <p:sp>
        <p:nvSpPr>
          <p:cNvPr id="11" name="Content Placeholder 2"/>
          <p:cNvSpPr>
            <a:spLocks noGrp="1"/>
          </p:cNvSpPr>
          <p:nvPr>
            <p:ph idx="1" hasCustomPrompt="1"/>
          </p:nvPr>
        </p:nvSpPr>
        <p:spPr>
          <a:xfrm>
            <a:off x="9784081" y="8470177"/>
            <a:ext cx="13773364" cy="804580"/>
          </a:xfrm>
          <a:prstGeom prst="rect">
            <a:avLst/>
          </a:prstGeom>
        </p:spPr>
        <p:txBody>
          <a:bodyPr>
            <a:normAutofit/>
          </a:bodyPr>
          <a:lstStyle>
            <a:lvl1pPr marL="0" indent="0">
              <a:spcBef>
                <a:spcPts val="0"/>
              </a:spcBef>
              <a:spcAft>
                <a:spcPts val="2700"/>
              </a:spcAft>
              <a:buSzPct val="90000"/>
              <a:buFontTx/>
              <a:buNone/>
              <a:tabLst/>
              <a:defRPr sz="2400" b="1" i="0" spc="300" baseline="0">
                <a:solidFill>
                  <a:srgbClr val="FFFFFF"/>
                </a:solidFill>
                <a:latin typeface="Arial" charset="0"/>
                <a:ea typeface="Arial" charset="0"/>
                <a:cs typeface="Arial" charset="0"/>
              </a:defRPr>
            </a:lvl1pPr>
            <a:lvl2pPr marL="685800" indent="-228600">
              <a:spcAft>
                <a:spcPts val="300"/>
              </a:spcAft>
              <a:buFont typeface=".AppleSystemUIFont" charset="-120"/>
              <a:buChar char="-"/>
              <a:defRPr b="0" i="0">
                <a:latin typeface="Museo Sans 300" charset="0"/>
                <a:ea typeface="Museo Sans 300" charset="0"/>
                <a:cs typeface="Museo Sans 300" charset="0"/>
              </a:defRPr>
            </a:lvl2pPr>
            <a:lvl3pPr marL="1095375" indent="-180975">
              <a:spcAft>
                <a:spcPts val="300"/>
              </a:spcAft>
              <a:tabLst/>
              <a:defRPr b="0" i="0">
                <a:latin typeface="Museo Sans 300" charset="0"/>
                <a:ea typeface="Museo Sans 300" charset="0"/>
                <a:cs typeface="Museo Sans 300" charset="0"/>
              </a:defRPr>
            </a:lvl3pPr>
            <a:lvl4pPr marL="1543050" indent="-171450">
              <a:spcAft>
                <a:spcPts val="300"/>
              </a:spcAft>
              <a:buFont typeface=".AppleSystemUIFont" charset="-120"/>
              <a:buChar char="-"/>
              <a:tabLst/>
              <a:defRPr b="0" i="0">
                <a:latin typeface="Museo Sans 300" charset="0"/>
                <a:ea typeface="Museo Sans 300" charset="0"/>
                <a:cs typeface="Museo Sans 300" charset="0"/>
              </a:defRPr>
            </a:lvl4pPr>
            <a:lvl5pPr marL="2005013" indent="-176213">
              <a:spcAft>
                <a:spcPts val="300"/>
              </a:spcAft>
              <a:buFont typeface="Arial" charset="0"/>
              <a:buChar char="•"/>
              <a:tabLst/>
              <a:defRPr b="0" i="0">
                <a:latin typeface="Museo Sans 300" charset="0"/>
                <a:ea typeface="Museo Sans 300" charset="0"/>
                <a:cs typeface="Museo Sans 300" charset="0"/>
              </a:defRPr>
            </a:lvl5pPr>
          </a:lstStyle>
          <a:p>
            <a:pPr lvl="0"/>
            <a:r>
              <a:rPr lang="en-US"/>
              <a:t>DATE GOES HERE</a:t>
            </a: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sp>
        <p:nvSpPr>
          <p:cNvPr id="181" name="Shape 181"/>
          <p:cNvSpPr>
            <a:spLocks noGrp="1"/>
          </p:cNvSpPr>
          <p:nvPr>
            <p:ph type="pic" idx="13" hasCustomPrompt="1"/>
          </p:nvPr>
        </p:nvSpPr>
        <p:spPr>
          <a:xfrm>
            <a:off x="0" y="0"/>
            <a:ext cx="24384098" cy="13716000"/>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a:t>Drop Image </a:t>
            </a:r>
            <a:r>
              <a:rPr lang="de-DE" err="1"/>
              <a:t>here</a:t>
            </a:r>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313920" y="4482285"/>
            <a:ext cx="6329680" cy="1537719"/>
          </a:xfrm>
          <a:prstGeom prst="rect">
            <a:avLst/>
          </a:prstGeom>
        </p:spPr>
      </p:pic>
      <p:sp>
        <p:nvSpPr>
          <p:cNvPr id="10" name="Title 1"/>
          <p:cNvSpPr>
            <a:spLocks noGrp="1"/>
          </p:cNvSpPr>
          <p:nvPr>
            <p:ph type="title" hasCustomPrompt="1"/>
          </p:nvPr>
        </p:nvSpPr>
        <p:spPr>
          <a:xfrm>
            <a:off x="12313920" y="6317692"/>
            <a:ext cx="11243525" cy="2738717"/>
          </a:xfrm>
          <a:prstGeom prst="rect">
            <a:avLst/>
          </a:prstGeom>
          <a:noFill/>
          <a:ln>
            <a:noFill/>
          </a:ln>
        </p:spPr>
        <p:txBody>
          <a:bodyPr lIns="91440" anchor="ctr">
            <a:normAutofit/>
          </a:bodyPr>
          <a:lstStyle>
            <a:lvl1pPr marL="14288" indent="0" algn="l">
              <a:tabLst/>
              <a:defRPr sz="10000" b="1" i="0" spc="0" baseline="0">
                <a:solidFill>
                  <a:srgbClr val="FFFFFF"/>
                </a:solidFill>
                <a:latin typeface="Arial Black" charset="0"/>
                <a:ea typeface="Arial Black" charset="0"/>
                <a:cs typeface="Arial Black" charset="0"/>
              </a:defRPr>
            </a:lvl1pPr>
          </a:lstStyle>
          <a:p>
            <a:r>
              <a:rPr lang="en-US"/>
              <a:t>THANK YOU!</a:t>
            </a: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Rectangle 3"/>
          <p:cNvSpPr/>
          <p:nvPr userDrawn="1"/>
        </p:nvSpPr>
        <p:spPr>
          <a:xfrm>
            <a:off x="1689101" y="4691718"/>
            <a:ext cx="2936184" cy="2879122"/>
          </a:xfrm>
          <a:prstGeom prst="rect">
            <a:avLst/>
          </a:prstGeom>
          <a:noFill/>
          <a:ln w="127000" cap="flat">
            <a:solidFill>
              <a:srgbClr val="E95C0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Rectangle 4"/>
          <p:cNvSpPr/>
          <p:nvPr userDrawn="1"/>
        </p:nvSpPr>
        <p:spPr>
          <a:xfrm>
            <a:off x="6289999" y="4691718"/>
            <a:ext cx="2936184" cy="2879122"/>
          </a:xfrm>
          <a:prstGeom prst="rect">
            <a:avLst/>
          </a:prstGeom>
          <a:noFill/>
          <a:ln w="127000" cap="flat">
            <a:solidFill>
              <a:srgbClr val="005A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Rectangle 5"/>
          <p:cNvSpPr/>
          <p:nvPr userDrawn="1"/>
        </p:nvSpPr>
        <p:spPr>
          <a:xfrm>
            <a:off x="10890897" y="4691718"/>
            <a:ext cx="2936184" cy="2879122"/>
          </a:xfrm>
          <a:prstGeom prst="rect">
            <a:avLst/>
          </a:prstGeom>
          <a:noFill/>
          <a:ln w="127000" cap="flat">
            <a:solidFill>
              <a:srgbClr val="4B92D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7" name="Shape 4"/>
          <p:cNvSpPr>
            <a:spLocks noGrp="1"/>
          </p:cNvSpPr>
          <p:nvPr>
            <p:ph type="title" hasCustomPrompt="1"/>
          </p:nvPr>
        </p:nvSpPr>
        <p:spPr>
          <a:xfrm>
            <a:off x="1689100" y="1475175"/>
            <a:ext cx="21005800" cy="2372591"/>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hangingPunct="1"/>
            <a:r>
              <a:rPr lang="en-US" sz="9000" spc="0">
                <a:solidFill>
                  <a:srgbClr val="005A8B"/>
                </a:solidFill>
              </a:rPr>
              <a:t>MASTER ICONOGRAPHY </a:t>
            </a:r>
            <a:br>
              <a:rPr lang="en-US" sz="9000" spc="0">
                <a:solidFill>
                  <a:srgbClr val="005A8B"/>
                </a:solidFill>
              </a:rPr>
            </a:br>
            <a:r>
              <a:rPr lang="en-US" sz="9000" spc="0">
                <a:solidFill>
                  <a:srgbClr val="005A8B"/>
                </a:solidFill>
              </a:rPr>
              <a:t>&amp; GRAPHICS</a:t>
            </a:r>
          </a:p>
        </p:txBody>
      </p:sp>
      <p:sp>
        <p:nvSpPr>
          <p:cNvPr id="8" name="Rectangle 7"/>
          <p:cNvSpPr/>
          <p:nvPr userDrawn="1"/>
        </p:nvSpPr>
        <p:spPr>
          <a:xfrm>
            <a:off x="15491795" y="4691718"/>
            <a:ext cx="2884004" cy="2879122"/>
          </a:xfrm>
          <a:prstGeom prst="rect">
            <a:avLst/>
          </a:prstGeom>
          <a:noFill/>
          <a:ln w="127000" cap="flat">
            <a:solidFill>
              <a:srgbClr val="ECEDE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39813" y="9486136"/>
            <a:ext cx="1823922" cy="118831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6324197" y="9494601"/>
            <a:ext cx="1219200" cy="1219200"/>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924835" y="9398290"/>
            <a:ext cx="1666512" cy="1276158"/>
          </a:xfrm>
          <a:prstGeom prst="rect">
            <a:avLst/>
          </a:prstGeom>
        </p:spPr>
      </p:pic>
      <p:pic>
        <p:nvPicPr>
          <p:cNvPr id="12" name="Picture 1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396721" y="9411189"/>
            <a:ext cx="1590558" cy="1302612"/>
          </a:xfrm>
          <a:prstGeom prst="rect">
            <a:avLst/>
          </a:prstGeom>
        </p:spPr>
      </p:pic>
      <p:sp>
        <p:nvSpPr>
          <p:cNvPr id="13" name="Rectangle 12"/>
          <p:cNvSpPr/>
          <p:nvPr userDrawn="1"/>
        </p:nvSpPr>
        <p:spPr>
          <a:xfrm>
            <a:off x="20023551" y="4666211"/>
            <a:ext cx="2898371" cy="2898371"/>
          </a:xfrm>
          <a:prstGeom prst="rect">
            <a:avLst/>
          </a:prstGeom>
          <a:solidFill>
            <a:srgbClr val="ECEDEE"/>
          </a:solidFill>
          <a:ln w="12700" cap="flat">
            <a:noFill/>
            <a:miter lim="400000"/>
          </a:ln>
          <a:effectLst>
            <a:outerShdw blurRad="38100" dist="25400" dir="5400000" rotWithShape="0">
              <a:srgbClr val="ECEDEE">
                <a:alpha val="50196"/>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Tree>
    <p:extLst>
      <p:ext uri="{BB962C8B-B14F-4D97-AF65-F5344CB8AC3E}">
        <p14:creationId xmlns:p14="http://schemas.microsoft.com/office/powerpoint/2010/main" val="1889913958"/>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s Slide">
    <p:spTree>
      <p:nvGrpSpPr>
        <p:cNvPr id="1" name=""/>
        <p:cNvGrpSpPr/>
        <p:nvPr/>
      </p:nvGrpSpPr>
      <p:grpSpPr>
        <a:xfrm>
          <a:off x="0" y="0"/>
          <a:ext cx="0" cy="0"/>
          <a:chOff x="0" y="0"/>
          <a:chExt cx="0" cy="0"/>
        </a:xfrm>
      </p:grpSpPr>
      <p:sp>
        <p:nvSpPr>
          <p:cNvPr id="6" name="Rectangle 5"/>
          <p:cNvSpPr/>
          <p:nvPr userDrawn="1"/>
        </p:nvSpPr>
        <p:spPr>
          <a:xfrm>
            <a:off x="1714381" y="6858000"/>
            <a:ext cx="948459" cy="948459"/>
          </a:xfrm>
          <a:prstGeom prst="rect">
            <a:avLst/>
          </a:prstGeom>
          <a:solidFill>
            <a:srgbClr val="E95C0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8" name="Rectangle 7"/>
          <p:cNvSpPr/>
          <p:nvPr userDrawn="1"/>
        </p:nvSpPr>
        <p:spPr>
          <a:xfrm>
            <a:off x="1714381" y="8534303"/>
            <a:ext cx="948459" cy="948459"/>
          </a:xfrm>
          <a:prstGeom prst="rect">
            <a:avLst/>
          </a:prstGeom>
          <a:solidFill>
            <a:srgbClr val="E95C0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0" name="Rectangle 9"/>
          <p:cNvSpPr/>
          <p:nvPr userDrawn="1"/>
        </p:nvSpPr>
        <p:spPr>
          <a:xfrm>
            <a:off x="1714381" y="10210608"/>
            <a:ext cx="948459" cy="948459"/>
          </a:xfrm>
          <a:prstGeom prst="rect">
            <a:avLst/>
          </a:prstGeom>
          <a:solidFill>
            <a:srgbClr val="E95C08"/>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Title 1"/>
          <p:cNvSpPr>
            <a:spLocks noGrp="1"/>
          </p:cNvSpPr>
          <p:nvPr>
            <p:ph type="title" hasCustomPrompt="1"/>
          </p:nvPr>
        </p:nvSpPr>
        <p:spPr>
          <a:xfrm>
            <a:off x="1676400" y="2466895"/>
            <a:ext cx="8643257" cy="2928065"/>
          </a:xfrm>
          <a:prstGeom prst="rect">
            <a:avLst/>
          </a:prstGeom>
          <a:noFill/>
          <a:ln>
            <a:noFill/>
          </a:ln>
        </p:spPr>
        <p:txBody>
          <a:bodyPr lIns="91440" anchor="ctr">
            <a:noAutofit/>
          </a:bodyPr>
          <a:lstStyle>
            <a:lvl1pPr marL="14288" indent="0" algn="l">
              <a:tabLst/>
              <a:defRPr sz="9600" b="1" i="0" spc="0" baseline="0">
                <a:solidFill>
                  <a:srgbClr val="005A8B"/>
                </a:solidFill>
                <a:latin typeface="Arial Black" charset="0"/>
                <a:ea typeface="Arial Black" charset="0"/>
                <a:cs typeface="Arial Black" charset="0"/>
              </a:defRPr>
            </a:lvl1pPr>
          </a:lstStyle>
          <a:p>
            <a:r>
              <a:rPr lang="en-US"/>
              <a:t>TABLE OF CONTENTS</a:t>
            </a:r>
          </a:p>
        </p:txBody>
      </p:sp>
      <p:sp>
        <p:nvSpPr>
          <p:cNvPr id="16" name="Content Placeholder 2"/>
          <p:cNvSpPr>
            <a:spLocks noGrp="1"/>
          </p:cNvSpPr>
          <p:nvPr>
            <p:ph idx="1" hasCustomPrompt="1"/>
          </p:nvPr>
        </p:nvSpPr>
        <p:spPr>
          <a:xfrm>
            <a:off x="1676400" y="1727401"/>
            <a:ext cx="8643257" cy="739494"/>
          </a:xfrm>
          <a:prstGeom prst="rect">
            <a:avLst/>
          </a:prstGeom>
        </p:spPr>
        <p:txBody>
          <a:bodyPr>
            <a:normAutofit/>
          </a:bodyPr>
          <a:lstStyle>
            <a:lvl1pPr marL="0" indent="0">
              <a:spcBef>
                <a:spcPts val="0"/>
              </a:spcBef>
              <a:spcAft>
                <a:spcPts val="2700"/>
              </a:spcAft>
              <a:buSzPct val="90000"/>
              <a:buFontTx/>
              <a:buNone/>
              <a:tabLst/>
              <a:defRPr sz="2400" b="1" i="0" spc="300" baseline="0">
                <a:solidFill>
                  <a:srgbClr val="E95C08"/>
                </a:solidFill>
                <a:latin typeface="Arial" charset="0"/>
                <a:ea typeface="Arial" charset="0"/>
                <a:cs typeface="Arial" charset="0"/>
              </a:defRPr>
            </a:lvl1pPr>
            <a:lvl2pPr marL="685800" indent="-228600">
              <a:spcAft>
                <a:spcPts val="300"/>
              </a:spcAft>
              <a:buFont typeface=".AppleSystemUIFont" charset="-120"/>
              <a:buChar char="-"/>
              <a:defRPr b="0" i="0">
                <a:latin typeface="Museo Sans 300" charset="0"/>
                <a:ea typeface="Museo Sans 300" charset="0"/>
                <a:cs typeface="Museo Sans 300" charset="0"/>
              </a:defRPr>
            </a:lvl2pPr>
            <a:lvl3pPr marL="1095375" indent="-180975">
              <a:spcAft>
                <a:spcPts val="300"/>
              </a:spcAft>
              <a:tabLst/>
              <a:defRPr b="0" i="0">
                <a:latin typeface="Museo Sans 300" charset="0"/>
                <a:ea typeface="Museo Sans 300" charset="0"/>
                <a:cs typeface="Museo Sans 300" charset="0"/>
              </a:defRPr>
            </a:lvl3pPr>
            <a:lvl4pPr marL="1543050" indent="-171450">
              <a:spcAft>
                <a:spcPts val="300"/>
              </a:spcAft>
              <a:buFont typeface=".AppleSystemUIFont" charset="-120"/>
              <a:buChar char="-"/>
              <a:tabLst/>
              <a:defRPr b="0" i="0">
                <a:latin typeface="Museo Sans 300" charset="0"/>
                <a:ea typeface="Museo Sans 300" charset="0"/>
                <a:cs typeface="Museo Sans 300" charset="0"/>
              </a:defRPr>
            </a:lvl4pPr>
            <a:lvl5pPr marL="2005013" indent="-176213">
              <a:spcAft>
                <a:spcPts val="300"/>
              </a:spcAft>
              <a:buFont typeface="Arial" charset="0"/>
              <a:buChar char="•"/>
              <a:tabLst/>
              <a:defRPr b="0" i="0">
                <a:latin typeface="Museo Sans 300" charset="0"/>
                <a:ea typeface="Museo Sans 300" charset="0"/>
                <a:cs typeface="Museo Sans 300" charset="0"/>
              </a:defRPr>
            </a:lvl5pPr>
          </a:lstStyle>
          <a:p>
            <a:pPr lvl="0"/>
            <a:r>
              <a:rPr lang="en-US"/>
              <a:t>EYEBROW COPY GOES HERE</a:t>
            </a:r>
          </a:p>
        </p:txBody>
      </p:sp>
      <p:sp>
        <p:nvSpPr>
          <p:cNvPr id="17" name="Content Placeholder 4"/>
          <p:cNvSpPr>
            <a:spLocks noGrp="1"/>
          </p:cNvSpPr>
          <p:nvPr>
            <p:ph sz="quarter" idx="17" hasCustomPrompt="1"/>
          </p:nvPr>
        </p:nvSpPr>
        <p:spPr>
          <a:xfrm>
            <a:off x="3197663" y="7015951"/>
            <a:ext cx="6217920" cy="750525"/>
          </a:xfrm>
          <a:prstGeom prst="rect">
            <a:avLst/>
          </a:prstGeom>
        </p:spPr>
        <p:txBody>
          <a:bodyPr>
            <a:normAutofit/>
          </a:bodyPr>
          <a:lstStyle>
            <a:lvl1pPr marL="0" indent="0">
              <a:buFont typeface="Wingdings" charset="2"/>
              <a:buNone/>
              <a:defRPr sz="3800" b="0" i="0" baseline="0">
                <a:solidFill>
                  <a:srgbClr val="000000"/>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Topic Section Goes here</a:t>
            </a:r>
          </a:p>
        </p:txBody>
      </p:sp>
      <p:sp>
        <p:nvSpPr>
          <p:cNvPr id="18" name="Content Placeholder 4"/>
          <p:cNvSpPr>
            <a:spLocks noGrp="1"/>
          </p:cNvSpPr>
          <p:nvPr>
            <p:ph sz="quarter" idx="18" hasCustomPrompt="1"/>
          </p:nvPr>
        </p:nvSpPr>
        <p:spPr>
          <a:xfrm>
            <a:off x="3197663" y="8732238"/>
            <a:ext cx="6217920" cy="750525"/>
          </a:xfrm>
          <a:prstGeom prst="rect">
            <a:avLst/>
          </a:prstGeom>
        </p:spPr>
        <p:txBody>
          <a:bodyPr>
            <a:normAutofit/>
          </a:bodyPr>
          <a:lstStyle>
            <a:lvl1pPr marL="0" indent="0">
              <a:buFont typeface="Wingdings" charset="2"/>
              <a:buNone/>
              <a:defRPr sz="3800" b="0" i="0" baseline="0">
                <a:solidFill>
                  <a:srgbClr val="000000"/>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Topic Section Goes here</a:t>
            </a:r>
          </a:p>
        </p:txBody>
      </p:sp>
      <p:sp>
        <p:nvSpPr>
          <p:cNvPr id="19" name="Content Placeholder 4"/>
          <p:cNvSpPr>
            <a:spLocks noGrp="1"/>
          </p:cNvSpPr>
          <p:nvPr>
            <p:ph sz="quarter" idx="19" hasCustomPrompt="1"/>
          </p:nvPr>
        </p:nvSpPr>
        <p:spPr>
          <a:xfrm>
            <a:off x="3197663" y="10309574"/>
            <a:ext cx="6217920" cy="750525"/>
          </a:xfrm>
          <a:prstGeom prst="rect">
            <a:avLst/>
          </a:prstGeom>
        </p:spPr>
        <p:txBody>
          <a:bodyPr>
            <a:normAutofit/>
          </a:bodyPr>
          <a:lstStyle>
            <a:lvl1pPr marL="0" indent="0">
              <a:buFont typeface="Wingdings" charset="2"/>
              <a:buNone/>
              <a:defRPr sz="3800" b="0" i="0" baseline="0">
                <a:solidFill>
                  <a:srgbClr val="000000"/>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Topic Section Goes here</a:t>
            </a:r>
          </a:p>
        </p:txBody>
      </p:sp>
      <p:sp>
        <p:nvSpPr>
          <p:cNvPr id="20" name="Content Placeholder 4"/>
          <p:cNvSpPr>
            <a:spLocks noGrp="1"/>
          </p:cNvSpPr>
          <p:nvPr>
            <p:ph sz="quarter" idx="20" hasCustomPrompt="1"/>
          </p:nvPr>
        </p:nvSpPr>
        <p:spPr>
          <a:xfrm>
            <a:off x="1921933" y="6956966"/>
            <a:ext cx="533353" cy="750525"/>
          </a:xfrm>
          <a:prstGeom prst="rect">
            <a:avLst/>
          </a:prstGeom>
        </p:spPr>
        <p:txBody>
          <a:bodyPr>
            <a:normAutofit/>
          </a:bodyPr>
          <a:lstStyle>
            <a:lvl1pPr marL="0" indent="0" algn="ctr">
              <a:buFont typeface="Wingdings" charset="2"/>
              <a:buNone/>
              <a:defRPr sz="3800" b="1" i="0" baseline="0">
                <a:solidFill>
                  <a:srgbClr val="FFFFFF"/>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a:t>
            </a:r>
          </a:p>
        </p:txBody>
      </p:sp>
      <p:sp>
        <p:nvSpPr>
          <p:cNvPr id="21" name="Content Placeholder 4"/>
          <p:cNvSpPr>
            <a:spLocks noGrp="1"/>
          </p:cNvSpPr>
          <p:nvPr>
            <p:ph sz="quarter" idx="21" hasCustomPrompt="1"/>
          </p:nvPr>
        </p:nvSpPr>
        <p:spPr>
          <a:xfrm>
            <a:off x="1921933" y="8633269"/>
            <a:ext cx="533353" cy="750525"/>
          </a:xfrm>
          <a:prstGeom prst="rect">
            <a:avLst/>
          </a:prstGeom>
        </p:spPr>
        <p:txBody>
          <a:bodyPr>
            <a:normAutofit/>
          </a:bodyPr>
          <a:lstStyle>
            <a:lvl1pPr marL="0" indent="0" algn="ctr">
              <a:buFont typeface="Wingdings" charset="2"/>
              <a:buNone/>
              <a:defRPr sz="3800" b="1" i="0" baseline="0">
                <a:solidFill>
                  <a:srgbClr val="FFFFFF"/>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a:t>
            </a:r>
          </a:p>
        </p:txBody>
      </p:sp>
      <p:sp>
        <p:nvSpPr>
          <p:cNvPr id="22" name="Content Placeholder 4"/>
          <p:cNvSpPr>
            <a:spLocks noGrp="1"/>
          </p:cNvSpPr>
          <p:nvPr>
            <p:ph sz="quarter" idx="22" hasCustomPrompt="1"/>
          </p:nvPr>
        </p:nvSpPr>
        <p:spPr>
          <a:xfrm>
            <a:off x="1921932" y="10309573"/>
            <a:ext cx="533353" cy="750525"/>
          </a:xfrm>
          <a:prstGeom prst="rect">
            <a:avLst/>
          </a:prstGeom>
        </p:spPr>
        <p:txBody>
          <a:bodyPr>
            <a:normAutofit/>
          </a:bodyPr>
          <a:lstStyle>
            <a:lvl1pPr marL="0" indent="0" algn="ctr">
              <a:buFont typeface="Wingdings" charset="2"/>
              <a:buNone/>
              <a:defRPr sz="3800" b="1" i="0" baseline="0">
                <a:solidFill>
                  <a:srgbClr val="FFFFFF"/>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a:t>
            </a:r>
          </a:p>
        </p:txBody>
      </p:sp>
      <p:sp>
        <p:nvSpPr>
          <p:cNvPr id="23" name="Shape 128"/>
          <p:cNvSpPr>
            <a:spLocks noGrp="1"/>
          </p:cNvSpPr>
          <p:nvPr>
            <p:ph type="pic" idx="13"/>
          </p:nvPr>
        </p:nvSpPr>
        <p:spPr>
          <a:xfrm>
            <a:off x="11179673" y="0"/>
            <a:ext cx="13271599" cy="13716001"/>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24"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FFFFFF"/>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764" y="12873122"/>
            <a:ext cx="2044700" cy="495300"/>
          </a:xfrm>
          <a:prstGeom prst="rect">
            <a:avLst/>
          </a:prstGeom>
        </p:spPr>
      </p:pic>
    </p:spTree>
    <p:extLst>
      <p:ext uri="{BB962C8B-B14F-4D97-AF65-F5344CB8AC3E}">
        <p14:creationId xmlns:p14="http://schemas.microsoft.com/office/powerpoint/2010/main" val="56110451"/>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tandard Copy Layout 3">
    <p:spTree>
      <p:nvGrpSpPr>
        <p:cNvPr id="1" name=""/>
        <p:cNvGrpSpPr/>
        <p:nvPr/>
      </p:nvGrpSpPr>
      <p:grpSpPr>
        <a:xfrm>
          <a:off x="0" y="0"/>
          <a:ext cx="0" cy="0"/>
          <a:chOff x="0" y="0"/>
          <a:chExt cx="0" cy="0"/>
        </a:xfrm>
      </p:grpSpPr>
      <p:sp>
        <p:nvSpPr>
          <p:cNvPr id="3" name="Rectangle 2"/>
          <p:cNvSpPr/>
          <p:nvPr userDrawn="1"/>
        </p:nvSpPr>
        <p:spPr>
          <a:xfrm>
            <a:off x="0" y="0"/>
            <a:ext cx="3689684" cy="13716000"/>
          </a:xfrm>
          <a:prstGeom prst="rect">
            <a:avLst/>
          </a:prstGeom>
          <a:solidFill>
            <a:srgbClr val="ECEDEE"/>
          </a:solidFill>
          <a:ln w="12700" cap="flat">
            <a:noFill/>
            <a:miter lim="400000"/>
          </a:ln>
          <a:effectLst>
            <a:outerShdw blurRad="38100" dist="25400" dir="5400000" rotWithShape="0">
              <a:srgbClr val="ECEDEE">
                <a:alpha val="50196"/>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5"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005A8B"/>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764" y="12873122"/>
            <a:ext cx="2044700" cy="495300"/>
          </a:xfrm>
          <a:prstGeom prst="rect">
            <a:avLst/>
          </a:prstGeom>
        </p:spPr>
      </p:pic>
      <p:sp>
        <p:nvSpPr>
          <p:cNvPr id="17" name="Title 1"/>
          <p:cNvSpPr>
            <a:spLocks noGrp="1"/>
          </p:cNvSpPr>
          <p:nvPr>
            <p:ph type="title" hasCustomPrompt="1"/>
          </p:nvPr>
        </p:nvSpPr>
        <p:spPr>
          <a:xfrm>
            <a:off x="5303520" y="1921278"/>
            <a:ext cx="17465040" cy="2772641"/>
          </a:xfrm>
          <a:prstGeom prst="rect">
            <a:avLst/>
          </a:prstGeom>
          <a:noFill/>
          <a:ln>
            <a:noFill/>
          </a:ln>
        </p:spPr>
        <p:txBody>
          <a:bodyPr lIns="91440" anchor="ctr">
            <a:noAutofit/>
          </a:bodyPr>
          <a:lstStyle>
            <a:lvl1pPr marL="14288" indent="0" algn="l">
              <a:tabLst/>
              <a:defRPr sz="8800" b="1" i="0" spc="0" baseline="0">
                <a:solidFill>
                  <a:srgbClr val="005A8B"/>
                </a:solidFill>
                <a:latin typeface="Arial Black" charset="0"/>
                <a:ea typeface="Arial Black" charset="0"/>
                <a:cs typeface="Arial Black" charset="0"/>
              </a:defRPr>
            </a:lvl1pPr>
          </a:lstStyle>
          <a:p>
            <a:r>
              <a:rPr lang="en-US"/>
              <a:t>SLIDE HEADLINE GOES HERE</a:t>
            </a:r>
          </a:p>
        </p:txBody>
      </p:sp>
      <p:sp>
        <p:nvSpPr>
          <p:cNvPr id="18" name="Content Placeholder 4"/>
          <p:cNvSpPr>
            <a:spLocks noGrp="1"/>
          </p:cNvSpPr>
          <p:nvPr>
            <p:ph sz="quarter" idx="17" hasCustomPrompt="1"/>
          </p:nvPr>
        </p:nvSpPr>
        <p:spPr>
          <a:xfrm>
            <a:off x="5303520" y="5096248"/>
            <a:ext cx="17465040" cy="6577592"/>
          </a:xfrm>
          <a:prstGeom prst="rect">
            <a:avLst/>
          </a:prstGeom>
        </p:spPr>
        <p:txBody>
          <a:bodyPr>
            <a:normAutofit/>
          </a:bodyPr>
          <a:lstStyle>
            <a:lvl1pPr marL="0" indent="0">
              <a:buFont typeface="Wingdings" charset="2"/>
              <a:buNone/>
              <a:defRPr sz="3800" b="0" i="0">
                <a:solidFill>
                  <a:srgbClr val="000000"/>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Body copy goes here</a:t>
            </a:r>
          </a:p>
          <a:p>
            <a:pPr lvl="1"/>
            <a:r>
              <a:rPr lang="en-US"/>
              <a:t>SECOND LEVEL</a:t>
            </a:r>
          </a:p>
          <a:p>
            <a:pPr lvl="2"/>
            <a:r>
              <a:rPr lang="en-US"/>
              <a:t>Third level</a:t>
            </a:r>
          </a:p>
        </p:txBody>
      </p:sp>
      <p:sp>
        <p:nvSpPr>
          <p:cNvPr id="19" name="Content Placeholder 2"/>
          <p:cNvSpPr>
            <a:spLocks noGrp="1"/>
          </p:cNvSpPr>
          <p:nvPr>
            <p:ph idx="1" hasCustomPrompt="1"/>
          </p:nvPr>
        </p:nvSpPr>
        <p:spPr>
          <a:xfrm>
            <a:off x="5303520" y="1167764"/>
            <a:ext cx="17465040" cy="753514"/>
          </a:xfrm>
          <a:prstGeom prst="rect">
            <a:avLst/>
          </a:prstGeom>
        </p:spPr>
        <p:txBody>
          <a:bodyPr>
            <a:normAutofit/>
          </a:bodyPr>
          <a:lstStyle>
            <a:lvl1pPr marL="0" indent="0">
              <a:spcBef>
                <a:spcPts val="0"/>
              </a:spcBef>
              <a:spcAft>
                <a:spcPts val="2700"/>
              </a:spcAft>
              <a:buSzPct val="90000"/>
              <a:buFontTx/>
              <a:buNone/>
              <a:tabLst/>
              <a:defRPr sz="2400" b="1" i="0" spc="300" baseline="0">
                <a:solidFill>
                  <a:srgbClr val="E95C08"/>
                </a:solidFill>
                <a:latin typeface="Arial" charset="0"/>
                <a:ea typeface="Arial" charset="0"/>
                <a:cs typeface="Arial" charset="0"/>
              </a:defRPr>
            </a:lvl1pPr>
            <a:lvl2pPr marL="685800" indent="-228600">
              <a:spcAft>
                <a:spcPts val="300"/>
              </a:spcAft>
              <a:buFont typeface=".AppleSystemUIFont" charset="-120"/>
              <a:buChar char="-"/>
              <a:defRPr b="0" i="0">
                <a:latin typeface="Museo Sans 300" charset="0"/>
                <a:ea typeface="Museo Sans 300" charset="0"/>
                <a:cs typeface="Museo Sans 300" charset="0"/>
              </a:defRPr>
            </a:lvl2pPr>
            <a:lvl3pPr marL="1095375" indent="-180975">
              <a:spcAft>
                <a:spcPts val="300"/>
              </a:spcAft>
              <a:tabLst/>
              <a:defRPr b="0" i="0">
                <a:latin typeface="Museo Sans 300" charset="0"/>
                <a:ea typeface="Museo Sans 300" charset="0"/>
                <a:cs typeface="Museo Sans 300" charset="0"/>
              </a:defRPr>
            </a:lvl3pPr>
            <a:lvl4pPr marL="1543050" indent="-171450">
              <a:spcAft>
                <a:spcPts val="300"/>
              </a:spcAft>
              <a:buFont typeface=".AppleSystemUIFont" charset="-120"/>
              <a:buChar char="-"/>
              <a:tabLst/>
              <a:defRPr b="0" i="0">
                <a:latin typeface="Museo Sans 300" charset="0"/>
                <a:ea typeface="Museo Sans 300" charset="0"/>
                <a:cs typeface="Museo Sans 300" charset="0"/>
              </a:defRPr>
            </a:lvl4pPr>
            <a:lvl5pPr marL="2005013" indent="-176213">
              <a:spcAft>
                <a:spcPts val="300"/>
              </a:spcAft>
              <a:buFont typeface="Arial" charset="0"/>
              <a:buChar char="•"/>
              <a:tabLst/>
              <a:defRPr b="0" i="0">
                <a:latin typeface="Museo Sans 300" charset="0"/>
                <a:ea typeface="Museo Sans 300" charset="0"/>
                <a:cs typeface="Museo Sans 300" charset="0"/>
              </a:defRPr>
            </a:lvl5pPr>
          </a:lstStyle>
          <a:p>
            <a:pPr lvl="0"/>
            <a:r>
              <a:rPr lang="en-US"/>
              <a:t>EYEBROW COPY GOES HERE</a:t>
            </a: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ngle Image Right Layout 2">
    <p:spTree>
      <p:nvGrpSpPr>
        <p:cNvPr id="1" name=""/>
        <p:cNvGrpSpPr/>
        <p:nvPr/>
      </p:nvGrpSpPr>
      <p:grpSpPr>
        <a:xfrm>
          <a:off x="0" y="0"/>
          <a:ext cx="0" cy="0"/>
          <a:chOff x="0" y="0"/>
          <a:chExt cx="0" cy="0"/>
        </a:xfrm>
      </p:grpSpPr>
      <p:sp>
        <p:nvSpPr>
          <p:cNvPr id="129" name="Shape 129"/>
          <p:cNvSpPr/>
          <p:nvPr userDrawn="1"/>
        </p:nvSpPr>
        <p:spPr>
          <a:xfrm>
            <a:off x="21848960" y="12319000"/>
            <a:ext cx="349455" cy="584968"/>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r>
              <a:rPr lang="en-US"/>
              <a:t>]</a:t>
            </a:r>
            <a:r>
              <a:t>￼</a:t>
            </a:r>
          </a:p>
        </p:txBody>
      </p:sp>
      <p:sp>
        <p:nvSpPr>
          <p:cNvPr id="5" name="Rectangle 4"/>
          <p:cNvSpPr/>
          <p:nvPr userDrawn="1"/>
        </p:nvSpPr>
        <p:spPr>
          <a:xfrm>
            <a:off x="12236978" y="0"/>
            <a:ext cx="12147022" cy="13716000"/>
          </a:xfrm>
          <a:prstGeom prst="rect">
            <a:avLst/>
          </a:prstGeom>
          <a:solidFill>
            <a:srgbClr val="ECEDEE"/>
          </a:solidFill>
          <a:ln w="12700" cap="flat">
            <a:noFill/>
            <a:miter lim="400000"/>
          </a:ln>
          <a:effectLst>
            <a:outerShdw blurRad="38100" dist="25400" dir="5400000" rotWithShape="0">
              <a:srgbClr val="ECEDEE">
                <a:alpha val="50196"/>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28" name="Shape 128"/>
          <p:cNvSpPr>
            <a:spLocks noGrp="1"/>
          </p:cNvSpPr>
          <p:nvPr>
            <p:ph type="pic" idx="13"/>
          </p:nvPr>
        </p:nvSpPr>
        <p:spPr>
          <a:xfrm>
            <a:off x="12236978" y="1548882"/>
            <a:ext cx="12147022" cy="10770118"/>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6"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005A8B"/>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764" y="12873122"/>
            <a:ext cx="2044700" cy="495300"/>
          </a:xfrm>
          <a:prstGeom prst="rect">
            <a:avLst/>
          </a:prstGeom>
        </p:spPr>
      </p:pic>
      <p:sp>
        <p:nvSpPr>
          <p:cNvPr id="16" name="Title 1"/>
          <p:cNvSpPr>
            <a:spLocks noGrp="1"/>
          </p:cNvSpPr>
          <p:nvPr>
            <p:ph type="title" hasCustomPrompt="1"/>
          </p:nvPr>
        </p:nvSpPr>
        <p:spPr>
          <a:xfrm>
            <a:off x="1280160" y="1831038"/>
            <a:ext cx="9597788" cy="3752890"/>
          </a:xfrm>
          <a:prstGeom prst="rect">
            <a:avLst/>
          </a:prstGeom>
          <a:noFill/>
          <a:ln>
            <a:noFill/>
          </a:ln>
        </p:spPr>
        <p:txBody>
          <a:bodyPr lIns="91440" anchor="ctr">
            <a:noAutofit/>
          </a:bodyPr>
          <a:lstStyle>
            <a:lvl1pPr marL="14288" indent="0" algn="l">
              <a:tabLst/>
              <a:defRPr sz="8800" b="1" i="0" spc="0" baseline="0">
                <a:solidFill>
                  <a:srgbClr val="005A8B"/>
                </a:solidFill>
                <a:latin typeface="Arial Black" charset="0"/>
                <a:ea typeface="Arial Black" charset="0"/>
                <a:cs typeface="Arial Black" charset="0"/>
              </a:defRPr>
            </a:lvl1pPr>
          </a:lstStyle>
          <a:p>
            <a:r>
              <a:rPr lang="en-US"/>
              <a:t>SLIDE HEADLINE GOES HERE</a:t>
            </a:r>
          </a:p>
        </p:txBody>
      </p:sp>
      <p:sp>
        <p:nvSpPr>
          <p:cNvPr id="17" name="Content Placeholder 4"/>
          <p:cNvSpPr>
            <a:spLocks noGrp="1"/>
          </p:cNvSpPr>
          <p:nvPr>
            <p:ph sz="quarter" idx="17" hasCustomPrompt="1"/>
          </p:nvPr>
        </p:nvSpPr>
        <p:spPr>
          <a:xfrm>
            <a:off x="1280160" y="5741408"/>
            <a:ext cx="9597788" cy="6577592"/>
          </a:xfrm>
          <a:prstGeom prst="rect">
            <a:avLst/>
          </a:prstGeom>
        </p:spPr>
        <p:txBody>
          <a:bodyPr>
            <a:normAutofit/>
          </a:bodyPr>
          <a:lstStyle>
            <a:lvl1pPr marL="0" indent="0">
              <a:buFont typeface="Wingdings" charset="2"/>
              <a:buNone/>
              <a:defRPr sz="3800" b="0" i="0">
                <a:solidFill>
                  <a:srgbClr val="000000"/>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Body copy goes here</a:t>
            </a:r>
          </a:p>
          <a:p>
            <a:pPr lvl="1"/>
            <a:r>
              <a:rPr lang="en-US"/>
              <a:t>SECOND LEVEL</a:t>
            </a:r>
          </a:p>
          <a:p>
            <a:pPr lvl="2"/>
            <a:r>
              <a:rPr lang="en-US"/>
              <a:t>Third level</a:t>
            </a:r>
          </a:p>
        </p:txBody>
      </p:sp>
      <p:sp>
        <p:nvSpPr>
          <p:cNvPr id="18" name="Content Placeholder 2"/>
          <p:cNvSpPr>
            <a:spLocks noGrp="1"/>
          </p:cNvSpPr>
          <p:nvPr>
            <p:ph idx="1" hasCustomPrompt="1"/>
          </p:nvPr>
        </p:nvSpPr>
        <p:spPr>
          <a:xfrm>
            <a:off x="1280160" y="1077523"/>
            <a:ext cx="9597788" cy="753514"/>
          </a:xfrm>
          <a:prstGeom prst="rect">
            <a:avLst/>
          </a:prstGeom>
        </p:spPr>
        <p:txBody>
          <a:bodyPr>
            <a:normAutofit/>
          </a:bodyPr>
          <a:lstStyle>
            <a:lvl1pPr marL="0" indent="0">
              <a:spcBef>
                <a:spcPts val="0"/>
              </a:spcBef>
              <a:spcAft>
                <a:spcPts val="2700"/>
              </a:spcAft>
              <a:buSzPct val="90000"/>
              <a:buFontTx/>
              <a:buNone/>
              <a:tabLst/>
              <a:defRPr sz="2400" b="1" i="0" spc="300" baseline="0">
                <a:solidFill>
                  <a:srgbClr val="E95C08"/>
                </a:solidFill>
                <a:latin typeface="Arial" charset="0"/>
                <a:ea typeface="Arial" charset="0"/>
                <a:cs typeface="Arial" charset="0"/>
              </a:defRPr>
            </a:lvl1pPr>
            <a:lvl2pPr marL="685800" indent="-228600">
              <a:spcAft>
                <a:spcPts val="300"/>
              </a:spcAft>
              <a:buFont typeface=".AppleSystemUIFont" charset="-120"/>
              <a:buChar char="-"/>
              <a:defRPr b="0" i="0">
                <a:latin typeface="Museo Sans 300" charset="0"/>
                <a:ea typeface="Museo Sans 300" charset="0"/>
                <a:cs typeface="Museo Sans 300" charset="0"/>
              </a:defRPr>
            </a:lvl2pPr>
            <a:lvl3pPr marL="1095375" indent="-180975">
              <a:spcAft>
                <a:spcPts val="300"/>
              </a:spcAft>
              <a:tabLst/>
              <a:defRPr b="0" i="0">
                <a:latin typeface="Museo Sans 300" charset="0"/>
                <a:ea typeface="Museo Sans 300" charset="0"/>
                <a:cs typeface="Museo Sans 300" charset="0"/>
              </a:defRPr>
            </a:lvl3pPr>
            <a:lvl4pPr marL="1543050" indent="-171450">
              <a:spcAft>
                <a:spcPts val="300"/>
              </a:spcAft>
              <a:buFont typeface=".AppleSystemUIFont" charset="-120"/>
              <a:buChar char="-"/>
              <a:tabLst/>
              <a:defRPr b="0" i="0">
                <a:latin typeface="Museo Sans 300" charset="0"/>
                <a:ea typeface="Museo Sans 300" charset="0"/>
                <a:cs typeface="Museo Sans 300" charset="0"/>
              </a:defRPr>
            </a:lvl4pPr>
            <a:lvl5pPr marL="2005013" indent="-176213">
              <a:spcAft>
                <a:spcPts val="300"/>
              </a:spcAft>
              <a:buFont typeface="Arial" charset="0"/>
              <a:buChar char="•"/>
              <a:tabLst/>
              <a:defRPr b="0" i="0">
                <a:latin typeface="Museo Sans 300" charset="0"/>
                <a:ea typeface="Museo Sans 300" charset="0"/>
                <a:cs typeface="Museo Sans 300" charset="0"/>
              </a:defRPr>
            </a:lvl5pPr>
          </a:lstStyle>
          <a:p>
            <a:pPr lvl="0"/>
            <a:r>
              <a:rPr lang="en-US"/>
              <a:t>EYEBROW COPY GOES HERE</a:t>
            </a: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ngle Image Right Layout 3">
    <p:spTree>
      <p:nvGrpSpPr>
        <p:cNvPr id="1" name=""/>
        <p:cNvGrpSpPr/>
        <p:nvPr/>
      </p:nvGrpSpPr>
      <p:grpSpPr>
        <a:xfrm>
          <a:off x="0" y="0"/>
          <a:ext cx="0" cy="0"/>
          <a:chOff x="0" y="0"/>
          <a:chExt cx="0" cy="0"/>
        </a:xfrm>
      </p:grpSpPr>
      <p:sp>
        <p:nvSpPr>
          <p:cNvPr id="6"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005A8B"/>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764" y="12873122"/>
            <a:ext cx="2044700" cy="495300"/>
          </a:xfrm>
          <a:prstGeom prst="rect">
            <a:avLst/>
          </a:prstGeom>
        </p:spPr>
      </p:pic>
      <p:sp>
        <p:nvSpPr>
          <p:cNvPr id="8" name="Rectangle 7"/>
          <p:cNvSpPr/>
          <p:nvPr userDrawn="1"/>
        </p:nvSpPr>
        <p:spPr>
          <a:xfrm>
            <a:off x="0" y="0"/>
            <a:ext cx="10281424" cy="13716000"/>
          </a:xfrm>
          <a:prstGeom prst="rect">
            <a:avLst/>
          </a:prstGeom>
          <a:solidFill>
            <a:srgbClr val="ECEDEE"/>
          </a:solidFill>
          <a:ln w="12700" cap="flat">
            <a:noFill/>
            <a:miter lim="400000"/>
          </a:ln>
          <a:effectLst>
            <a:outerShdw blurRad="38100" dist="25400" dir="5400000" rotWithShape="0">
              <a:srgbClr val="ECEDEE">
                <a:alpha val="50196"/>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9" name="Shape 128"/>
          <p:cNvSpPr>
            <a:spLocks noGrp="1"/>
          </p:cNvSpPr>
          <p:nvPr>
            <p:ph type="pic" idx="13"/>
          </p:nvPr>
        </p:nvSpPr>
        <p:spPr>
          <a:xfrm>
            <a:off x="10837279" y="1561172"/>
            <a:ext cx="12720166" cy="9946888"/>
          </a:xfrm>
          <a:prstGeom prst="rect">
            <a:avLst/>
          </a:prstGeom>
          <a:pattFill prst="pct5">
            <a:fgClr>
              <a:schemeClr val="accent1"/>
            </a:fgClr>
            <a:bgClr>
              <a:schemeClr val="tx2"/>
            </a:bgClr>
          </a:pattFill>
        </p:spPr>
        <p:txBody>
          <a:bodyPr lIns="91439" tIns="45719" rIns="91439" bIns="45719" anchor="t">
            <a:noAutofit/>
          </a:bodyPr>
          <a:lstStyle/>
          <a:p>
            <a:endParaRPr/>
          </a:p>
        </p:txBody>
      </p:sp>
      <p:sp>
        <p:nvSpPr>
          <p:cNvPr id="18" name="Title 1"/>
          <p:cNvSpPr>
            <a:spLocks noGrp="1"/>
          </p:cNvSpPr>
          <p:nvPr>
            <p:ph type="title" hasCustomPrompt="1"/>
          </p:nvPr>
        </p:nvSpPr>
        <p:spPr>
          <a:xfrm>
            <a:off x="1280160" y="1831038"/>
            <a:ext cx="7833360" cy="3752890"/>
          </a:xfrm>
          <a:prstGeom prst="rect">
            <a:avLst/>
          </a:prstGeom>
          <a:noFill/>
          <a:ln>
            <a:noFill/>
          </a:ln>
        </p:spPr>
        <p:txBody>
          <a:bodyPr lIns="91440" anchor="ctr">
            <a:noAutofit/>
          </a:bodyPr>
          <a:lstStyle>
            <a:lvl1pPr marL="14288" indent="0" algn="l">
              <a:tabLst/>
              <a:defRPr sz="8800" b="1" i="0" spc="0" baseline="0">
                <a:solidFill>
                  <a:srgbClr val="005A8B"/>
                </a:solidFill>
                <a:latin typeface="Arial Black" charset="0"/>
                <a:ea typeface="Arial Black" charset="0"/>
                <a:cs typeface="Arial Black" charset="0"/>
              </a:defRPr>
            </a:lvl1pPr>
          </a:lstStyle>
          <a:p>
            <a:r>
              <a:rPr lang="en-US"/>
              <a:t>SLIDE HEADLINE GOES HERE</a:t>
            </a:r>
          </a:p>
        </p:txBody>
      </p:sp>
      <p:sp>
        <p:nvSpPr>
          <p:cNvPr id="19" name="Content Placeholder 4"/>
          <p:cNvSpPr>
            <a:spLocks noGrp="1"/>
          </p:cNvSpPr>
          <p:nvPr>
            <p:ph sz="quarter" idx="17" hasCustomPrompt="1"/>
          </p:nvPr>
        </p:nvSpPr>
        <p:spPr>
          <a:xfrm>
            <a:off x="1280160" y="5741408"/>
            <a:ext cx="7833360" cy="6577592"/>
          </a:xfrm>
          <a:prstGeom prst="rect">
            <a:avLst/>
          </a:prstGeom>
        </p:spPr>
        <p:txBody>
          <a:bodyPr>
            <a:normAutofit/>
          </a:bodyPr>
          <a:lstStyle>
            <a:lvl1pPr marL="0" indent="0">
              <a:buFont typeface="Wingdings" charset="2"/>
              <a:buNone/>
              <a:defRPr sz="3800" b="0" i="0">
                <a:solidFill>
                  <a:srgbClr val="000000"/>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Body copy goes here</a:t>
            </a:r>
          </a:p>
          <a:p>
            <a:pPr lvl="1"/>
            <a:r>
              <a:rPr lang="en-US"/>
              <a:t>SECOND LEVEL</a:t>
            </a:r>
          </a:p>
          <a:p>
            <a:pPr lvl="2"/>
            <a:r>
              <a:rPr lang="en-US"/>
              <a:t>Third level</a:t>
            </a:r>
          </a:p>
        </p:txBody>
      </p:sp>
      <p:sp>
        <p:nvSpPr>
          <p:cNvPr id="20" name="Content Placeholder 2"/>
          <p:cNvSpPr>
            <a:spLocks noGrp="1"/>
          </p:cNvSpPr>
          <p:nvPr>
            <p:ph idx="1" hasCustomPrompt="1"/>
          </p:nvPr>
        </p:nvSpPr>
        <p:spPr>
          <a:xfrm>
            <a:off x="1280160" y="1077523"/>
            <a:ext cx="7833360" cy="753514"/>
          </a:xfrm>
          <a:prstGeom prst="rect">
            <a:avLst/>
          </a:prstGeom>
        </p:spPr>
        <p:txBody>
          <a:bodyPr>
            <a:normAutofit/>
          </a:bodyPr>
          <a:lstStyle>
            <a:lvl1pPr marL="0" indent="0">
              <a:spcBef>
                <a:spcPts val="0"/>
              </a:spcBef>
              <a:spcAft>
                <a:spcPts val="2700"/>
              </a:spcAft>
              <a:buSzPct val="90000"/>
              <a:buFontTx/>
              <a:buNone/>
              <a:tabLst/>
              <a:defRPr sz="2400" b="1" i="0" spc="300" baseline="0">
                <a:solidFill>
                  <a:srgbClr val="E95C08"/>
                </a:solidFill>
                <a:latin typeface="Arial" charset="0"/>
                <a:ea typeface="Arial" charset="0"/>
                <a:cs typeface="Arial" charset="0"/>
              </a:defRPr>
            </a:lvl1pPr>
            <a:lvl2pPr marL="685800" indent="-228600">
              <a:spcAft>
                <a:spcPts val="300"/>
              </a:spcAft>
              <a:buFont typeface=".AppleSystemUIFont" charset="-120"/>
              <a:buChar char="-"/>
              <a:defRPr b="0" i="0">
                <a:latin typeface="Museo Sans 300" charset="0"/>
                <a:ea typeface="Museo Sans 300" charset="0"/>
                <a:cs typeface="Museo Sans 300" charset="0"/>
              </a:defRPr>
            </a:lvl2pPr>
            <a:lvl3pPr marL="1095375" indent="-180975">
              <a:spcAft>
                <a:spcPts val="300"/>
              </a:spcAft>
              <a:tabLst/>
              <a:defRPr b="0" i="0">
                <a:latin typeface="Museo Sans 300" charset="0"/>
                <a:ea typeface="Museo Sans 300" charset="0"/>
                <a:cs typeface="Museo Sans 300" charset="0"/>
              </a:defRPr>
            </a:lvl3pPr>
            <a:lvl4pPr marL="1543050" indent="-171450">
              <a:spcAft>
                <a:spcPts val="300"/>
              </a:spcAft>
              <a:buFont typeface=".AppleSystemUIFont" charset="-120"/>
              <a:buChar char="-"/>
              <a:tabLst/>
              <a:defRPr b="0" i="0">
                <a:latin typeface="Museo Sans 300" charset="0"/>
                <a:ea typeface="Museo Sans 300" charset="0"/>
                <a:cs typeface="Museo Sans 300" charset="0"/>
              </a:defRPr>
            </a:lvl4pPr>
            <a:lvl5pPr marL="2005013" indent="-176213">
              <a:spcAft>
                <a:spcPts val="300"/>
              </a:spcAft>
              <a:buFont typeface="Arial" charset="0"/>
              <a:buChar char="•"/>
              <a:tabLst/>
              <a:defRPr b="0" i="0">
                <a:latin typeface="Museo Sans 300" charset="0"/>
                <a:ea typeface="Museo Sans 300" charset="0"/>
                <a:cs typeface="Museo Sans 300" charset="0"/>
              </a:defRPr>
            </a:lvl5pPr>
          </a:lstStyle>
          <a:p>
            <a:pPr lvl="0"/>
            <a:r>
              <a:rPr lang="en-US"/>
              <a:t>EYEBROW COPY GOES HERE</a:t>
            </a: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 Bucket Slide 1">
    <p:spTree>
      <p:nvGrpSpPr>
        <p:cNvPr id="1" name=""/>
        <p:cNvGrpSpPr/>
        <p:nvPr/>
      </p:nvGrpSpPr>
      <p:grpSpPr>
        <a:xfrm>
          <a:off x="0" y="0"/>
          <a:ext cx="0" cy="0"/>
          <a:chOff x="0" y="0"/>
          <a:chExt cx="0" cy="0"/>
        </a:xfrm>
      </p:grpSpPr>
      <p:sp>
        <p:nvSpPr>
          <p:cNvPr id="5"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005A8B"/>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764" y="12873122"/>
            <a:ext cx="2044700" cy="495300"/>
          </a:xfrm>
          <a:prstGeom prst="rect">
            <a:avLst/>
          </a:prstGeom>
        </p:spPr>
      </p:pic>
      <p:sp>
        <p:nvSpPr>
          <p:cNvPr id="10" name="Title 1"/>
          <p:cNvSpPr>
            <a:spLocks noGrp="1"/>
          </p:cNvSpPr>
          <p:nvPr>
            <p:ph type="title" hasCustomPrompt="1"/>
          </p:nvPr>
        </p:nvSpPr>
        <p:spPr>
          <a:xfrm>
            <a:off x="1676400" y="2466895"/>
            <a:ext cx="21031200" cy="1706979"/>
          </a:xfrm>
          <a:prstGeom prst="rect">
            <a:avLst/>
          </a:prstGeom>
          <a:noFill/>
          <a:ln>
            <a:noFill/>
          </a:ln>
        </p:spPr>
        <p:txBody>
          <a:bodyPr lIns="91440" anchor="ctr">
            <a:noAutofit/>
          </a:bodyPr>
          <a:lstStyle>
            <a:lvl1pPr marL="14288" indent="0" algn="l">
              <a:tabLst/>
              <a:defRPr sz="8800" b="1" i="0" spc="0" baseline="0">
                <a:solidFill>
                  <a:srgbClr val="005A8B"/>
                </a:solidFill>
                <a:latin typeface="Arial Black" charset="0"/>
                <a:ea typeface="Arial Black" charset="0"/>
                <a:cs typeface="Arial Black" charset="0"/>
              </a:defRPr>
            </a:lvl1pPr>
          </a:lstStyle>
          <a:p>
            <a:r>
              <a:rPr lang="en-US"/>
              <a:t>SLIDE HEADLINE GOES HERE</a:t>
            </a:r>
          </a:p>
        </p:txBody>
      </p:sp>
      <p:sp>
        <p:nvSpPr>
          <p:cNvPr id="22" name="Content Placeholder 2"/>
          <p:cNvSpPr>
            <a:spLocks noGrp="1"/>
          </p:cNvSpPr>
          <p:nvPr>
            <p:ph idx="1" hasCustomPrompt="1"/>
          </p:nvPr>
        </p:nvSpPr>
        <p:spPr>
          <a:xfrm>
            <a:off x="1676400" y="1727401"/>
            <a:ext cx="21031200" cy="753514"/>
          </a:xfrm>
          <a:prstGeom prst="rect">
            <a:avLst/>
          </a:prstGeom>
        </p:spPr>
        <p:txBody>
          <a:bodyPr>
            <a:normAutofit/>
          </a:bodyPr>
          <a:lstStyle>
            <a:lvl1pPr marL="0" indent="0">
              <a:spcBef>
                <a:spcPts val="0"/>
              </a:spcBef>
              <a:spcAft>
                <a:spcPts val="2700"/>
              </a:spcAft>
              <a:buSzPct val="90000"/>
              <a:buFontTx/>
              <a:buNone/>
              <a:tabLst/>
              <a:defRPr sz="2400" b="1" i="0" spc="300" baseline="0">
                <a:solidFill>
                  <a:srgbClr val="E95C08"/>
                </a:solidFill>
                <a:latin typeface="Arial" charset="0"/>
                <a:ea typeface="Arial" charset="0"/>
                <a:cs typeface="Arial" charset="0"/>
              </a:defRPr>
            </a:lvl1pPr>
            <a:lvl2pPr marL="685800" indent="-228600">
              <a:spcAft>
                <a:spcPts val="300"/>
              </a:spcAft>
              <a:buFont typeface=".AppleSystemUIFont" charset="-120"/>
              <a:buChar char="-"/>
              <a:defRPr b="0" i="0">
                <a:latin typeface="Museo Sans 300" charset="0"/>
                <a:ea typeface="Museo Sans 300" charset="0"/>
                <a:cs typeface="Museo Sans 300" charset="0"/>
              </a:defRPr>
            </a:lvl2pPr>
            <a:lvl3pPr marL="1095375" indent="-180975">
              <a:spcAft>
                <a:spcPts val="300"/>
              </a:spcAft>
              <a:tabLst/>
              <a:defRPr b="0" i="0">
                <a:latin typeface="Museo Sans 300" charset="0"/>
                <a:ea typeface="Museo Sans 300" charset="0"/>
                <a:cs typeface="Museo Sans 300" charset="0"/>
              </a:defRPr>
            </a:lvl3pPr>
            <a:lvl4pPr marL="1543050" indent="-171450">
              <a:spcAft>
                <a:spcPts val="300"/>
              </a:spcAft>
              <a:buFont typeface=".AppleSystemUIFont" charset="-120"/>
              <a:buChar char="-"/>
              <a:tabLst/>
              <a:defRPr b="0" i="0">
                <a:latin typeface="Museo Sans 300" charset="0"/>
                <a:ea typeface="Museo Sans 300" charset="0"/>
                <a:cs typeface="Museo Sans 300" charset="0"/>
              </a:defRPr>
            </a:lvl4pPr>
            <a:lvl5pPr marL="2005013" indent="-176213">
              <a:spcAft>
                <a:spcPts val="300"/>
              </a:spcAft>
              <a:buFont typeface="Arial" charset="0"/>
              <a:buChar char="•"/>
              <a:tabLst/>
              <a:defRPr b="0" i="0">
                <a:latin typeface="Museo Sans 300" charset="0"/>
                <a:ea typeface="Museo Sans 300" charset="0"/>
                <a:cs typeface="Museo Sans 300" charset="0"/>
              </a:defRPr>
            </a:lvl5pPr>
          </a:lstStyle>
          <a:p>
            <a:pPr lvl="0"/>
            <a:r>
              <a:rPr lang="en-US"/>
              <a:t>EYEBROW COPY GOES HERE</a:t>
            </a:r>
          </a:p>
        </p:txBody>
      </p:sp>
      <p:sp>
        <p:nvSpPr>
          <p:cNvPr id="8" name="Rectangle 7"/>
          <p:cNvSpPr/>
          <p:nvPr userDrawn="1"/>
        </p:nvSpPr>
        <p:spPr>
          <a:xfrm>
            <a:off x="1676400" y="5149350"/>
            <a:ext cx="10515600" cy="6558949"/>
          </a:xfrm>
          <a:prstGeom prst="rect">
            <a:avLst/>
          </a:prstGeom>
          <a:noFill/>
          <a:ln w="127000" cap="flat">
            <a:solidFill>
              <a:srgbClr val="ECEDE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1" name="Content Placeholder 4"/>
          <p:cNvSpPr>
            <a:spLocks noGrp="1"/>
          </p:cNvSpPr>
          <p:nvPr>
            <p:ph sz="quarter" idx="18" hasCustomPrompt="1"/>
          </p:nvPr>
        </p:nvSpPr>
        <p:spPr>
          <a:xfrm>
            <a:off x="2030244" y="5724030"/>
            <a:ext cx="6063304" cy="5675490"/>
          </a:xfrm>
          <a:prstGeom prst="rect">
            <a:avLst/>
          </a:prstGeom>
        </p:spPr>
        <p:txBody>
          <a:bodyPr>
            <a:normAutofit/>
          </a:bodyPr>
          <a:lstStyle>
            <a:lvl1pPr marL="0" indent="0">
              <a:buFont typeface="Wingdings" charset="2"/>
              <a:buNone/>
              <a:defRPr sz="3800" b="0" i="0">
                <a:solidFill>
                  <a:srgbClr val="000000"/>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1"/>
            <a:r>
              <a:rPr lang="en-US"/>
              <a:t>SECOND LEVEL</a:t>
            </a:r>
          </a:p>
          <a:p>
            <a:pPr lvl="2"/>
            <a:r>
              <a:rPr lang="en-US"/>
              <a:t>Third level</a:t>
            </a:r>
          </a:p>
        </p:txBody>
      </p:sp>
      <p:sp>
        <p:nvSpPr>
          <p:cNvPr id="13" name="Rectangle 12">
            <a:extLst>
              <a:ext uri="{FF2B5EF4-FFF2-40B4-BE49-F238E27FC236}">
                <a16:creationId xmlns:a16="http://schemas.microsoft.com/office/drawing/2014/main" id="{EAF5948A-5844-49F2-8B1D-68EE28A28D4C}"/>
              </a:ext>
            </a:extLst>
          </p:cNvPr>
          <p:cNvSpPr/>
          <p:nvPr userDrawn="1"/>
        </p:nvSpPr>
        <p:spPr>
          <a:xfrm>
            <a:off x="12774864" y="5149350"/>
            <a:ext cx="10515600" cy="6558949"/>
          </a:xfrm>
          <a:prstGeom prst="rect">
            <a:avLst/>
          </a:prstGeom>
          <a:noFill/>
          <a:ln w="127000" cap="flat">
            <a:solidFill>
              <a:srgbClr val="ECEDEE"/>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Content Placeholder 4">
            <a:extLst>
              <a:ext uri="{FF2B5EF4-FFF2-40B4-BE49-F238E27FC236}">
                <a16:creationId xmlns:a16="http://schemas.microsoft.com/office/drawing/2014/main" id="{BA37DFB4-D22F-42CA-A2DC-72C56F5E1255}"/>
              </a:ext>
            </a:extLst>
          </p:cNvPr>
          <p:cNvSpPr>
            <a:spLocks noGrp="1"/>
          </p:cNvSpPr>
          <p:nvPr>
            <p:ph sz="quarter" idx="19" hasCustomPrompt="1"/>
          </p:nvPr>
        </p:nvSpPr>
        <p:spPr>
          <a:xfrm>
            <a:off x="13128708" y="5724030"/>
            <a:ext cx="6063304" cy="5675490"/>
          </a:xfrm>
          <a:prstGeom prst="rect">
            <a:avLst/>
          </a:prstGeom>
        </p:spPr>
        <p:txBody>
          <a:bodyPr>
            <a:normAutofit/>
          </a:bodyPr>
          <a:lstStyle>
            <a:lvl1pPr marL="0" indent="0">
              <a:buFont typeface="Wingdings" charset="2"/>
              <a:buNone/>
              <a:defRPr sz="3800" b="0" i="0">
                <a:solidFill>
                  <a:srgbClr val="000000"/>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1"/>
            <a:r>
              <a:rPr lang="en-US"/>
              <a:t>SECOND LEVEL</a:t>
            </a:r>
          </a:p>
          <a:p>
            <a:pPr lvl="2"/>
            <a:r>
              <a:rPr lang="en-US"/>
              <a:t>Third level</a:t>
            </a: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3 Bucket Slide 2">
    <p:spTree>
      <p:nvGrpSpPr>
        <p:cNvPr id="1" name=""/>
        <p:cNvGrpSpPr/>
        <p:nvPr/>
      </p:nvGrpSpPr>
      <p:grpSpPr>
        <a:xfrm>
          <a:off x="0" y="0"/>
          <a:ext cx="0" cy="0"/>
          <a:chOff x="0" y="0"/>
          <a:chExt cx="0" cy="0"/>
        </a:xfrm>
      </p:grpSpPr>
      <p:sp>
        <p:nvSpPr>
          <p:cNvPr id="5"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005A8B"/>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764" y="12873122"/>
            <a:ext cx="2044700" cy="495300"/>
          </a:xfrm>
          <a:prstGeom prst="rect">
            <a:avLst/>
          </a:prstGeom>
        </p:spPr>
      </p:pic>
      <p:sp>
        <p:nvSpPr>
          <p:cNvPr id="10" name="Title 1"/>
          <p:cNvSpPr>
            <a:spLocks noGrp="1"/>
          </p:cNvSpPr>
          <p:nvPr>
            <p:ph type="title" hasCustomPrompt="1"/>
          </p:nvPr>
        </p:nvSpPr>
        <p:spPr>
          <a:xfrm>
            <a:off x="1676400" y="2466895"/>
            <a:ext cx="21031200" cy="1706979"/>
          </a:xfrm>
          <a:prstGeom prst="rect">
            <a:avLst/>
          </a:prstGeom>
          <a:noFill/>
          <a:ln>
            <a:noFill/>
          </a:ln>
        </p:spPr>
        <p:txBody>
          <a:bodyPr lIns="91440" anchor="ctr">
            <a:noAutofit/>
          </a:bodyPr>
          <a:lstStyle>
            <a:lvl1pPr marL="14288" indent="0" algn="l">
              <a:tabLst/>
              <a:defRPr sz="8800" b="1" i="0" spc="0" baseline="0">
                <a:solidFill>
                  <a:srgbClr val="005A8B"/>
                </a:solidFill>
                <a:latin typeface="Arial Black" charset="0"/>
                <a:ea typeface="Arial Black" charset="0"/>
                <a:cs typeface="Arial Black" charset="0"/>
              </a:defRPr>
            </a:lvl1pPr>
          </a:lstStyle>
          <a:p>
            <a:r>
              <a:rPr lang="en-US"/>
              <a:t>SLIDE HEADLINE GOES HERE</a:t>
            </a:r>
          </a:p>
        </p:txBody>
      </p:sp>
      <p:sp>
        <p:nvSpPr>
          <p:cNvPr id="22" name="Content Placeholder 2"/>
          <p:cNvSpPr>
            <a:spLocks noGrp="1"/>
          </p:cNvSpPr>
          <p:nvPr>
            <p:ph idx="1" hasCustomPrompt="1"/>
          </p:nvPr>
        </p:nvSpPr>
        <p:spPr>
          <a:xfrm>
            <a:off x="1676400" y="1727401"/>
            <a:ext cx="21031200" cy="753514"/>
          </a:xfrm>
          <a:prstGeom prst="rect">
            <a:avLst/>
          </a:prstGeom>
        </p:spPr>
        <p:txBody>
          <a:bodyPr>
            <a:normAutofit/>
          </a:bodyPr>
          <a:lstStyle>
            <a:lvl1pPr marL="0" indent="0">
              <a:spcBef>
                <a:spcPts val="0"/>
              </a:spcBef>
              <a:spcAft>
                <a:spcPts val="2700"/>
              </a:spcAft>
              <a:buSzPct val="90000"/>
              <a:buFontTx/>
              <a:buNone/>
              <a:tabLst/>
              <a:defRPr sz="2400" b="1" i="0" spc="300" baseline="0">
                <a:solidFill>
                  <a:srgbClr val="E95C08"/>
                </a:solidFill>
                <a:latin typeface="Arial" charset="0"/>
                <a:ea typeface="Arial" charset="0"/>
                <a:cs typeface="Arial" charset="0"/>
              </a:defRPr>
            </a:lvl1pPr>
            <a:lvl2pPr marL="685800" indent="-228600">
              <a:spcAft>
                <a:spcPts val="300"/>
              </a:spcAft>
              <a:buFont typeface=".AppleSystemUIFont" charset="-120"/>
              <a:buChar char="-"/>
              <a:defRPr b="0" i="0">
                <a:latin typeface="Museo Sans 300" charset="0"/>
                <a:ea typeface="Museo Sans 300" charset="0"/>
                <a:cs typeface="Museo Sans 300" charset="0"/>
              </a:defRPr>
            </a:lvl2pPr>
            <a:lvl3pPr marL="1095375" indent="-180975">
              <a:spcAft>
                <a:spcPts val="300"/>
              </a:spcAft>
              <a:tabLst/>
              <a:defRPr b="0" i="0">
                <a:latin typeface="Museo Sans 300" charset="0"/>
                <a:ea typeface="Museo Sans 300" charset="0"/>
                <a:cs typeface="Museo Sans 300" charset="0"/>
              </a:defRPr>
            </a:lvl3pPr>
            <a:lvl4pPr marL="1543050" indent="-171450">
              <a:spcAft>
                <a:spcPts val="300"/>
              </a:spcAft>
              <a:buFont typeface=".AppleSystemUIFont" charset="-120"/>
              <a:buChar char="-"/>
              <a:tabLst/>
              <a:defRPr b="0" i="0">
                <a:latin typeface="Museo Sans 300" charset="0"/>
                <a:ea typeface="Museo Sans 300" charset="0"/>
                <a:cs typeface="Museo Sans 300" charset="0"/>
              </a:defRPr>
            </a:lvl4pPr>
            <a:lvl5pPr marL="2005013" indent="-176213">
              <a:spcAft>
                <a:spcPts val="300"/>
              </a:spcAft>
              <a:buFont typeface="Arial" charset="0"/>
              <a:buChar char="•"/>
              <a:tabLst/>
              <a:defRPr b="0" i="0">
                <a:latin typeface="Museo Sans 300" charset="0"/>
                <a:ea typeface="Museo Sans 300" charset="0"/>
                <a:cs typeface="Museo Sans 300" charset="0"/>
              </a:defRPr>
            </a:lvl5pPr>
          </a:lstStyle>
          <a:p>
            <a:pPr lvl="0"/>
            <a:r>
              <a:rPr lang="en-US"/>
              <a:t>EYEBROW COPY GOES HERE</a:t>
            </a:r>
          </a:p>
        </p:txBody>
      </p:sp>
      <p:sp>
        <p:nvSpPr>
          <p:cNvPr id="12" name="Content Placeholder 4"/>
          <p:cNvSpPr>
            <a:spLocks noGrp="1"/>
          </p:cNvSpPr>
          <p:nvPr>
            <p:ph sz="quarter" idx="19" hasCustomPrompt="1"/>
          </p:nvPr>
        </p:nvSpPr>
        <p:spPr>
          <a:xfrm>
            <a:off x="16419014" y="5724030"/>
            <a:ext cx="6063304" cy="5675490"/>
          </a:xfrm>
          <a:prstGeom prst="rect">
            <a:avLst/>
          </a:prstGeom>
        </p:spPr>
        <p:txBody>
          <a:bodyPr>
            <a:normAutofit/>
          </a:bodyPr>
          <a:lstStyle>
            <a:lvl1pPr marL="0" indent="0">
              <a:buFont typeface="Wingdings" charset="2"/>
              <a:buNone/>
              <a:defRPr sz="3800" b="1" i="0">
                <a:solidFill>
                  <a:srgbClr val="000000"/>
                </a:solidFill>
                <a:latin typeface="Arial" charset="0"/>
                <a:ea typeface="Arial" charset="0"/>
                <a:cs typeface="Arial" charset="0"/>
              </a:defRPr>
            </a:lvl1pPr>
            <a:lvl2pPr marL="457200" indent="0">
              <a:buFont typeface=".AppleSystemUIFont" charset="-120"/>
              <a:buNone/>
              <a:defRPr sz="32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1"/>
            <a:r>
              <a:rPr lang="en-US"/>
              <a:t>SECOND LEVEL</a:t>
            </a:r>
          </a:p>
          <a:p>
            <a:pPr lvl="2"/>
            <a:r>
              <a:rPr lang="en-US"/>
              <a:t>Third level</a:t>
            </a:r>
          </a:p>
        </p:txBody>
      </p:sp>
      <p:sp>
        <p:nvSpPr>
          <p:cNvPr id="13" name="Rectangle 12"/>
          <p:cNvSpPr/>
          <p:nvPr userDrawn="1"/>
        </p:nvSpPr>
        <p:spPr>
          <a:xfrm>
            <a:off x="1750077" y="5309928"/>
            <a:ext cx="6753030" cy="6541548"/>
          </a:xfrm>
          <a:prstGeom prst="rect">
            <a:avLst/>
          </a:prstGeom>
          <a:noFill/>
          <a:ln w="127000" cap="flat">
            <a:solidFill>
              <a:srgbClr val="E95C08"/>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4" name="Rectangle 13"/>
          <p:cNvSpPr/>
          <p:nvPr userDrawn="1"/>
        </p:nvSpPr>
        <p:spPr>
          <a:xfrm>
            <a:off x="8912666" y="5309928"/>
            <a:ext cx="6753030" cy="6541548"/>
          </a:xfrm>
          <a:prstGeom prst="rect">
            <a:avLst/>
          </a:prstGeom>
          <a:noFill/>
          <a:ln w="127000" cap="flat">
            <a:solidFill>
              <a:srgbClr val="005A8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5" name="Rectangle 14"/>
          <p:cNvSpPr/>
          <p:nvPr userDrawn="1"/>
        </p:nvSpPr>
        <p:spPr>
          <a:xfrm>
            <a:off x="16074151" y="5309928"/>
            <a:ext cx="6753030" cy="6541548"/>
          </a:xfrm>
          <a:prstGeom prst="rect">
            <a:avLst/>
          </a:prstGeom>
          <a:noFill/>
          <a:ln w="127000" cap="flat">
            <a:solidFill>
              <a:srgbClr val="4B92DB"/>
            </a:solid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16" name="Content Placeholder 4"/>
          <p:cNvSpPr>
            <a:spLocks noGrp="1"/>
          </p:cNvSpPr>
          <p:nvPr>
            <p:ph sz="quarter" idx="20" hasCustomPrompt="1"/>
          </p:nvPr>
        </p:nvSpPr>
        <p:spPr>
          <a:xfrm>
            <a:off x="9257529" y="5742957"/>
            <a:ext cx="6063304" cy="5675490"/>
          </a:xfrm>
          <a:prstGeom prst="rect">
            <a:avLst/>
          </a:prstGeom>
        </p:spPr>
        <p:txBody>
          <a:bodyPr>
            <a:normAutofit/>
          </a:bodyPr>
          <a:lstStyle>
            <a:lvl1pPr marL="0" indent="0">
              <a:buFont typeface="Wingdings" charset="2"/>
              <a:buNone/>
              <a:defRPr sz="3800" b="1" i="0">
                <a:solidFill>
                  <a:srgbClr val="000000"/>
                </a:solidFill>
                <a:latin typeface="Arial" charset="0"/>
                <a:ea typeface="Arial" charset="0"/>
                <a:cs typeface="Arial" charset="0"/>
              </a:defRPr>
            </a:lvl1pPr>
            <a:lvl2pPr marL="457200" indent="0">
              <a:buFont typeface=".AppleSystemUIFont" charset="-120"/>
              <a:buNone/>
              <a:defRPr sz="32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1"/>
            <a:r>
              <a:rPr lang="en-US"/>
              <a:t>SECOND LEVEL</a:t>
            </a:r>
          </a:p>
          <a:p>
            <a:pPr lvl="2"/>
            <a:r>
              <a:rPr lang="en-US"/>
              <a:t>Third level</a:t>
            </a:r>
          </a:p>
        </p:txBody>
      </p:sp>
      <p:sp>
        <p:nvSpPr>
          <p:cNvPr id="17" name="Content Placeholder 4"/>
          <p:cNvSpPr>
            <a:spLocks noGrp="1"/>
          </p:cNvSpPr>
          <p:nvPr>
            <p:ph sz="quarter" idx="21" hasCustomPrompt="1"/>
          </p:nvPr>
        </p:nvSpPr>
        <p:spPr>
          <a:xfrm>
            <a:off x="2094940" y="5724030"/>
            <a:ext cx="6063304" cy="5675490"/>
          </a:xfrm>
          <a:prstGeom prst="rect">
            <a:avLst/>
          </a:prstGeom>
        </p:spPr>
        <p:txBody>
          <a:bodyPr>
            <a:normAutofit/>
          </a:bodyPr>
          <a:lstStyle>
            <a:lvl1pPr marL="0" indent="0">
              <a:buFont typeface="Wingdings" charset="2"/>
              <a:buNone/>
              <a:defRPr sz="3800" b="1" i="0">
                <a:solidFill>
                  <a:srgbClr val="000000"/>
                </a:solidFill>
                <a:latin typeface="Arial" charset="0"/>
                <a:ea typeface="Arial" charset="0"/>
                <a:cs typeface="Arial" charset="0"/>
              </a:defRPr>
            </a:lvl1pPr>
            <a:lvl2pPr marL="457200" indent="0">
              <a:buFont typeface=".AppleSystemUIFont" charset="-120"/>
              <a:buNone/>
              <a:defRPr sz="32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1"/>
            <a:r>
              <a:rPr lang="en-US"/>
              <a:t>SECOND LEVEL</a:t>
            </a:r>
          </a:p>
          <a:p>
            <a:pPr lvl="2"/>
            <a:r>
              <a:rPr lang="en-US"/>
              <a:t>Third level</a:t>
            </a: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Divider Slide">
    <p:bg>
      <p:bgPr>
        <a:solidFill>
          <a:srgbClr val="005A8B"/>
        </a:solidFill>
        <a:effectLst/>
      </p:bgPr>
    </p:bg>
    <p:spTree>
      <p:nvGrpSpPr>
        <p:cNvPr id="1" name=""/>
        <p:cNvGrpSpPr/>
        <p:nvPr/>
      </p:nvGrpSpPr>
      <p:grpSpPr>
        <a:xfrm>
          <a:off x="0" y="0"/>
          <a:ext cx="0" cy="0"/>
          <a:chOff x="0" y="0"/>
          <a:chExt cx="0" cy="0"/>
        </a:xfrm>
      </p:grpSpPr>
      <p:sp>
        <p:nvSpPr>
          <p:cNvPr id="6"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FFFFFF"/>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764" y="12873122"/>
            <a:ext cx="2044700" cy="495300"/>
          </a:xfrm>
          <a:prstGeom prst="rect">
            <a:avLst/>
          </a:prstGeom>
        </p:spPr>
      </p:pic>
      <p:sp>
        <p:nvSpPr>
          <p:cNvPr id="5" name="Title 1"/>
          <p:cNvSpPr>
            <a:spLocks noGrp="1"/>
          </p:cNvSpPr>
          <p:nvPr>
            <p:ph type="title" hasCustomPrompt="1"/>
          </p:nvPr>
        </p:nvSpPr>
        <p:spPr>
          <a:xfrm>
            <a:off x="1457377" y="4267200"/>
            <a:ext cx="18659423" cy="3089263"/>
          </a:xfrm>
          <a:prstGeom prst="rect">
            <a:avLst/>
          </a:prstGeom>
          <a:noFill/>
          <a:ln>
            <a:noFill/>
          </a:ln>
        </p:spPr>
        <p:txBody>
          <a:bodyPr lIns="91440" anchor="ctr">
            <a:noAutofit/>
          </a:bodyPr>
          <a:lstStyle>
            <a:lvl1pPr marL="14288" indent="0" algn="l">
              <a:tabLst/>
              <a:defRPr sz="12000" b="1" i="0" spc="0" baseline="0">
                <a:solidFill>
                  <a:srgbClr val="FFFFFF"/>
                </a:solidFill>
                <a:latin typeface="Arial Black" charset="0"/>
                <a:ea typeface="Arial Black" charset="0"/>
                <a:cs typeface="Arial Black" charset="0"/>
              </a:defRPr>
            </a:lvl1pPr>
          </a:lstStyle>
          <a:p>
            <a:r>
              <a:rPr lang="en-US"/>
              <a:t>SLIDE DIVIDER COPY GOES HERE</a:t>
            </a:r>
          </a:p>
        </p:txBody>
      </p:sp>
      <p:sp>
        <p:nvSpPr>
          <p:cNvPr id="8" name="Content Placeholder 4"/>
          <p:cNvSpPr>
            <a:spLocks noGrp="1"/>
          </p:cNvSpPr>
          <p:nvPr>
            <p:ph sz="quarter" idx="17" hasCustomPrompt="1"/>
          </p:nvPr>
        </p:nvSpPr>
        <p:spPr>
          <a:xfrm>
            <a:off x="1457377" y="7356463"/>
            <a:ext cx="18659423" cy="2610497"/>
          </a:xfrm>
          <a:prstGeom prst="rect">
            <a:avLst/>
          </a:prstGeom>
        </p:spPr>
        <p:txBody>
          <a:bodyPr>
            <a:normAutofit/>
          </a:bodyPr>
          <a:lstStyle>
            <a:lvl1pPr marL="0" indent="0">
              <a:buFont typeface="Wingdings" charset="2"/>
              <a:buNone/>
              <a:defRPr sz="4400" b="0" i="0" baseline="0">
                <a:solidFill>
                  <a:srgbClr val="FFFFFF"/>
                </a:solidFill>
                <a:latin typeface="Arial" charset="0"/>
                <a:ea typeface="Arial" charset="0"/>
                <a:cs typeface="Arial" charset="0"/>
              </a:defRPr>
            </a:lvl1pPr>
            <a:lvl2pPr marL="457200" indent="0">
              <a:buFont typeface=".AppleSystemUIFont" charset="-120"/>
              <a:buNone/>
              <a:defRPr sz="3600" b="1" i="0">
                <a:solidFill>
                  <a:schemeClr val="bg1"/>
                </a:solidFill>
                <a:latin typeface="Arial Black" charset="0"/>
                <a:ea typeface="Arial Black" charset="0"/>
                <a:cs typeface="Arial Black" charset="0"/>
              </a:defRPr>
            </a:lvl2pPr>
            <a:lvl3pPr>
              <a:defRPr sz="3200" b="0" i="0">
                <a:solidFill>
                  <a:srgbClr val="000000"/>
                </a:solidFill>
                <a:latin typeface="Arial" charset="0"/>
                <a:ea typeface="Arial" charset="0"/>
                <a:cs typeface="Arial" charset="0"/>
              </a:defRPr>
            </a:lvl3pPr>
            <a:lvl4pPr>
              <a:defRPr b="0" i="0">
                <a:latin typeface="Museo Sans 300" charset="0"/>
                <a:ea typeface="Museo Sans 300" charset="0"/>
                <a:cs typeface="Museo Sans 300" charset="0"/>
              </a:defRPr>
            </a:lvl4pPr>
            <a:lvl5pPr>
              <a:defRPr b="0" i="0">
                <a:latin typeface="Museo Sans 300" charset="0"/>
                <a:ea typeface="Museo Sans 300" charset="0"/>
                <a:cs typeface="Museo Sans 300" charset="0"/>
              </a:defRPr>
            </a:lvl5pPr>
          </a:lstStyle>
          <a:p>
            <a:pPr lvl="0"/>
            <a:r>
              <a:rPr lang="en-US"/>
              <a:t>Body copy goes here</a:t>
            </a: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Dark Color Image Slide">
    <p:spTree>
      <p:nvGrpSpPr>
        <p:cNvPr id="1" name=""/>
        <p:cNvGrpSpPr/>
        <p:nvPr/>
      </p:nvGrpSpPr>
      <p:grpSpPr>
        <a:xfrm>
          <a:off x="0" y="0"/>
          <a:ext cx="0" cy="0"/>
          <a:chOff x="0" y="0"/>
          <a:chExt cx="0" cy="0"/>
        </a:xfrm>
      </p:grpSpPr>
      <p:sp>
        <p:nvSpPr>
          <p:cNvPr id="181" name="Shape 181"/>
          <p:cNvSpPr>
            <a:spLocks noGrp="1"/>
          </p:cNvSpPr>
          <p:nvPr>
            <p:ph type="pic" idx="13" hasCustomPrompt="1"/>
          </p:nvPr>
        </p:nvSpPr>
        <p:spPr>
          <a:xfrm>
            <a:off x="0" y="0"/>
            <a:ext cx="24384098" cy="13716000"/>
          </a:xfrm>
          <a:prstGeom prst="rect">
            <a:avLst/>
          </a:prstGeom>
          <a:pattFill prst="pct5">
            <a:fgClr>
              <a:schemeClr val="accent1"/>
            </a:fgClr>
            <a:bgClr>
              <a:schemeClr val="tx2"/>
            </a:bgClr>
          </a:pattFill>
        </p:spPr>
        <p:txBody>
          <a:bodyPr lIns="91439" tIns="45719" rIns="91439" bIns="45719" anchor="t">
            <a:noAutofit/>
          </a:bodyPr>
          <a:lstStyle>
            <a:lvl1pPr>
              <a:defRPr/>
            </a:lvl1pPr>
          </a:lstStyle>
          <a:p>
            <a:r>
              <a:rPr lang="de-DE"/>
              <a:t>Drop Image </a:t>
            </a:r>
            <a:r>
              <a:rPr lang="de-DE" err="1"/>
              <a:t>here</a:t>
            </a:r>
            <a:endParaRPr/>
          </a:p>
        </p:txBody>
      </p:sp>
      <p:sp>
        <p:nvSpPr>
          <p:cNvPr id="6"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FFFFFF"/>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245764" y="12873122"/>
            <a:ext cx="2044700" cy="495300"/>
          </a:xfrm>
          <a:prstGeom prst="rect">
            <a:avLst/>
          </a:prstGeom>
        </p:spPr>
      </p:pic>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Shape 4"/>
          <p:cNvSpPr>
            <a:spLocks noGrp="1"/>
          </p:cNvSpPr>
          <p:nvPr>
            <p:ph type="title"/>
          </p:nvPr>
        </p:nvSpPr>
        <p:spPr>
          <a:xfrm>
            <a:off x="1689100" y="952500"/>
            <a:ext cx="21005800" cy="139065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p>
            <a:pPr hangingPunct="1"/>
            <a:r>
              <a:rPr lang="en-US" sz="9000" spc="0">
                <a:solidFill>
                  <a:srgbClr val="005A8B"/>
                </a:solidFill>
              </a:rPr>
              <a:t>MASTER COPY SPECS</a:t>
            </a:r>
          </a:p>
        </p:txBody>
      </p:sp>
      <p:sp>
        <p:nvSpPr>
          <p:cNvPr id="5" name="Text Placeholder 4"/>
          <p:cNvSpPr>
            <a:spLocks noGrp="1"/>
          </p:cNvSpPr>
          <p:nvPr>
            <p:ph type="body" idx="1"/>
          </p:nvPr>
        </p:nvSpPr>
        <p:spPr>
          <a:xfrm>
            <a:off x="1676400" y="3651250"/>
            <a:ext cx="21031200" cy="8702675"/>
          </a:xfrm>
          <a:prstGeom prst="rect">
            <a:avLst/>
          </a:prstGeom>
        </p:spPr>
        <p:txBody>
          <a:bodyPr vert="horz" lIns="91440" tIns="45720" rIns="91440" bIns="45720" rtlCol="0">
            <a:normAutofit/>
          </a:bodyPr>
          <a:lstStyle/>
          <a:p>
            <a:pPr hangingPunct="1"/>
            <a:r>
              <a:rPr lang="en-US" sz="3600">
                <a:solidFill>
                  <a:srgbClr val="000000"/>
                </a:solidFill>
                <a:latin typeface="Arial" charset="0"/>
                <a:ea typeface="Arial" charset="0"/>
                <a:cs typeface="Arial" charset="0"/>
              </a:rPr>
              <a:t>Subhead copy</a:t>
            </a:r>
          </a:p>
          <a:p>
            <a:pPr lvl="1" hangingPunct="1"/>
            <a:r>
              <a:rPr lang="en-US" sz="3600" b="1">
                <a:solidFill>
                  <a:schemeClr val="tx2">
                    <a:lumMod val="50000"/>
                  </a:schemeClr>
                </a:solidFill>
              </a:rPr>
              <a:t>CAPTION COPY</a:t>
            </a:r>
          </a:p>
          <a:p>
            <a:pPr lvl="2" hangingPunct="1"/>
            <a:r>
              <a:rPr lang="en-US">
                <a:solidFill>
                  <a:srgbClr val="000000"/>
                </a:solidFill>
                <a:latin typeface="Arial" charset="0"/>
                <a:ea typeface="Arial" charset="0"/>
                <a:cs typeface="Arial" charset="0"/>
              </a:rPr>
              <a:t>Small Body Copy</a:t>
            </a:r>
          </a:p>
          <a:p>
            <a:pPr lvl="3"/>
            <a:r>
              <a:rPr lang="en-US"/>
              <a:t>Fourth level</a:t>
            </a:r>
          </a:p>
          <a:p>
            <a:pPr lvl="4"/>
            <a:r>
              <a:rPr lang="en-US"/>
              <a:t>Fifth level</a:t>
            </a:r>
          </a:p>
        </p:txBody>
      </p:sp>
      <p:sp>
        <p:nvSpPr>
          <p:cNvPr id="6" name="Footer Placeholder 3"/>
          <p:cNvSpPr>
            <a:spLocks noGrp="1"/>
          </p:cNvSpPr>
          <p:nvPr>
            <p:ph type="ftr" sz="quarter" idx="3"/>
          </p:nvPr>
        </p:nvSpPr>
        <p:spPr>
          <a:xfrm>
            <a:off x="1689100" y="13042026"/>
            <a:ext cx="8582660" cy="673973"/>
          </a:xfrm>
          <a:prstGeom prst="rect">
            <a:avLst/>
          </a:prstGeom>
        </p:spPr>
        <p:txBody>
          <a:bodyPr/>
          <a:lstStyle>
            <a:lvl1pPr>
              <a:defRPr sz="1400" spc="300">
                <a:solidFill>
                  <a:srgbClr val="000000"/>
                </a:solidFill>
                <a:latin typeface="Arial" charset="0"/>
                <a:ea typeface="Arial" charset="0"/>
                <a:cs typeface="Arial" charset="0"/>
              </a:defRPr>
            </a:lvl1pPr>
          </a:lstStyle>
          <a:p>
            <a:r>
              <a:rPr lang="en-US"/>
              <a:t>PRESENTATION TITLE</a:t>
            </a:r>
          </a:p>
        </p:txBody>
      </p:sp>
      <p:sp>
        <p:nvSpPr>
          <p:cNvPr id="7" name="Shape 29"/>
          <p:cNvSpPr/>
          <p:nvPr userDrawn="1"/>
        </p:nvSpPr>
        <p:spPr>
          <a:xfrm>
            <a:off x="23557445" y="12873122"/>
            <a:ext cx="551433" cy="54579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spAutoFit/>
          </a:bodyPr>
          <a:lstStyle/>
          <a:p>
            <a:pPr>
              <a:spcBef>
                <a:spcPts val="4500"/>
              </a:spcBef>
              <a:defRPr sz="2800">
                <a:solidFill>
                  <a:srgbClr val="797979"/>
                </a:solidFill>
              </a:defRPr>
            </a:pPr>
            <a:fld id="{86CB4B4D-7CA3-9044-876B-883B54F8677D}" type="slidenum">
              <a:rPr sz="2000" b="1" i="0">
                <a:solidFill>
                  <a:srgbClr val="005A8B"/>
                </a:solidFill>
                <a:latin typeface="Arial Black" charset="0"/>
                <a:ea typeface="Arial Black" charset="0"/>
                <a:cs typeface="Arial Black" charset="0"/>
              </a:rPr>
              <a:t>‹#›</a:t>
            </a:fld>
            <a:r>
              <a:rPr sz="2400" b="1" i="0">
                <a:solidFill>
                  <a:srgbClr val="005A8B"/>
                </a:solidFill>
                <a:latin typeface="Arial Black" charset="0"/>
                <a:ea typeface="Arial Black" charset="0"/>
                <a:cs typeface="Arial Black" charset="0"/>
              </a:rPr>
              <a:t>￼</a:t>
            </a:r>
          </a:p>
        </p:txBody>
      </p:sp>
    </p:spTree>
  </p:cSld>
  <p:clrMap bg1="dk1" tx1="lt1" bg2="dk2" tx2="lt2" accent1="accent1" accent2="accent2" accent3="accent3" accent4="accent4" accent5="accent5" accent6="accent6" hlink="hlink" folHlink="folHlink"/>
  <p:sldLayoutIdLst>
    <p:sldLayoutId id="2147483755" r:id="rId1"/>
    <p:sldLayoutId id="2147483757" r:id="rId2"/>
    <p:sldLayoutId id="2147483751" r:id="rId3"/>
    <p:sldLayoutId id="2147483749" r:id="rId4"/>
    <p:sldLayoutId id="2147483750" r:id="rId5"/>
    <p:sldLayoutId id="2147483753" r:id="rId6"/>
    <p:sldLayoutId id="2147483754" r:id="rId7"/>
    <p:sldLayoutId id="2147483752" r:id="rId8"/>
    <p:sldLayoutId id="2147483666" r:id="rId9"/>
    <p:sldLayoutId id="2147483756" r:id="rId10"/>
    <p:sldLayoutId id="2147483758" r:id="rId11"/>
  </p:sldLayoutIdLst>
  <p:transition spd="med"/>
  <p:txStyles>
    <p:titleStyle>
      <a:lvl1pPr marL="0" marR="0" indent="0" algn="l" defTabSz="825500" rtl="0" latinLnBrk="0">
        <a:lnSpc>
          <a:spcPct val="80000"/>
        </a:lnSpc>
        <a:spcBef>
          <a:spcPts val="0"/>
        </a:spcBef>
        <a:spcAft>
          <a:spcPts val="0"/>
        </a:spcAft>
        <a:buClrTx/>
        <a:buSzTx/>
        <a:buFontTx/>
        <a:buNone/>
        <a:tabLst/>
        <a:defRPr sz="9600" b="1" i="0" u="none" strike="noStrike" cap="none" spc="560" baseline="0">
          <a:ln>
            <a:noFill/>
          </a:ln>
          <a:solidFill>
            <a:srgbClr val="E95C08"/>
          </a:solidFill>
          <a:uFillTx/>
          <a:latin typeface="Arial Black" charset="0"/>
          <a:ea typeface="Arial Black" charset="0"/>
          <a:cs typeface="Arial Black" charset="0"/>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p:titleStyle>
    <p:bodyStyle>
      <a:lvl1pPr marL="0" marR="0" indent="0" algn="l" defTabSz="825500" latinLnBrk="0">
        <a:lnSpc>
          <a:spcPct val="120000"/>
        </a:lnSpc>
        <a:spcBef>
          <a:spcPts val="5200"/>
        </a:spcBef>
        <a:spcAft>
          <a:spcPts val="0"/>
        </a:spcAft>
        <a:buClrTx/>
        <a:buSzPct val="75000"/>
        <a:buFontTx/>
        <a:buNone/>
        <a:tabLst/>
        <a:defRPr sz="3400" b="0" i="0" u="none" strike="noStrike" cap="none" spc="0" baseline="0">
          <a:ln>
            <a:noFill/>
          </a:ln>
          <a:solidFill>
            <a:srgbClr val="5E5E5E"/>
          </a:solidFill>
          <a:uFillTx/>
          <a:latin typeface="Arial" charset="0"/>
          <a:ea typeface="Arial" charset="0"/>
          <a:cs typeface="Arial" charset="0"/>
          <a:sym typeface="Montserrat Light"/>
        </a:defRPr>
      </a:lvl1pPr>
      <a:lvl2pPr marL="635000" marR="0" indent="0" algn="l" defTabSz="825500" latinLnBrk="0">
        <a:lnSpc>
          <a:spcPct val="120000"/>
        </a:lnSpc>
        <a:spcBef>
          <a:spcPts val="5200"/>
        </a:spcBef>
        <a:spcAft>
          <a:spcPts val="0"/>
        </a:spcAft>
        <a:buClrTx/>
        <a:buSzPct val="75000"/>
        <a:buFontTx/>
        <a:buNone/>
        <a:tabLst/>
        <a:defRPr sz="3000" b="1" i="0" u="none" strike="noStrike" cap="none" spc="0" baseline="0">
          <a:ln>
            <a:noFill/>
          </a:ln>
          <a:solidFill>
            <a:srgbClr val="5E5E5E"/>
          </a:solidFill>
          <a:uFillTx/>
          <a:latin typeface="Arial Black" charset="0"/>
          <a:ea typeface="Arial Black" charset="0"/>
          <a:cs typeface="Arial Black" charset="0"/>
          <a:sym typeface="Montserrat Light"/>
        </a:defRPr>
      </a:lvl2pPr>
      <a:lvl3pPr marL="1270000" marR="0" indent="0" algn="l" defTabSz="825500" latinLnBrk="0">
        <a:lnSpc>
          <a:spcPct val="120000"/>
        </a:lnSpc>
        <a:spcBef>
          <a:spcPts val="5200"/>
        </a:spcBef>
        <a:spcAft>
          <a:spcPts val="0"/>
        </a:spcAft>
        <a:buClrTx/>
        <a:buSzPct val="75000"/>
        <a:buFontTx/>
        <a:buNone/>
        <a:tabLst/>
        <a:defRPr sz="3000" b="0" i="0" u="none" strike="noStrike" cap="none" spc="0" baseline="0">
          <a:ln>
            <a:noFill/>
          </a:ln>
          <a:solidFill>
            <a:srgbClr val="5E5E5E"/>
          </a:solidFill>
          <a:uFillTx/>
          <a:latin typeface="Arial" charset="0"/>
          <a:ea typeface="Arial" charset="0"/>
          <a:cs typeface="Arial" charset="0"/>
          <a:sym typeface="Montserrat Light"/>
        </a:defRPr>
      </a:lvl3pPr>
      <a:lvl4pPr marL="2271346" marR="0" indent="-366346" algn="l" defTabSz="825500" latinLnBrk="0">
        <a:lnSpc>
          <a:spcPct val="120000"/>
        </a:lnSpc>
        <a:spcBef>
          <a:spcPts val="5200"/>
        </a:spcBef>
        <a:spcAft>
          <a:spcPts val="0"/>
        </a:spcAft>
        <a:buClr>
          <a:srgbClr val="005A8B"/>
        </a:buClr>
        <a:buSzPct val="120000"/>
        <a:buFont typeface="Wingdings" charset="2"/>
        <a:buChar char="§"/>
        <a:tabLst/>
        <a:defRPr sz="3000" b="0" i="0" u="none" strike="noStrike" cap="none" spc="0" baseline="0">
          <a:ln>
            <a:noFill/>
          </a:ln>
          <a:solidFill>
            <a:srgbClr val="000000"/>
          </a:solidFill>
          <a:uFillTx/>
          <a:latin typeface="Arial" charset="0"/>
          <a:ea typeface="Arial" charset="0"/>
          <a:cs typeface="Arial" charset="0"/>
          <a:sym typeface="Montserrat Light"/>
        </a:defRPr>
      </a:lvl4pPr>
      <a:lvl5pPr marL="2906346" marR="0" indent="-366346" algn="l" defTabSz="825500" latinLnBrk="0">
        <a:lnSpc>
          <a:spcPct val="120000"/>
        </a:lnSpc>
        <a:spcBef>
          <a:spcPts val="5200"/>
        </a:spcBef>
        <a:spcAft>
          <a:spcPts val="0"/>
        </a:spcAft>
        <a:buClrTx/>
        <a:buSzPct val="75000"/>
        <a:buFontTx/>
        <a:buChar char="•"/>
        <a:tabLst/>
        <a:defRPr sz="2800" b="0" i="0" u="none" strike="noStrike" cap="none" spc="0" baseline="0">
          <a:ln>
            <a:noFill/>
          </a:ln>
          <a:solidFill>
            <a:srgbClr val="000000"/>
          </a:solidFill>
          <a:uFillTx/>
          <a:latin typeface="Arial" charset="0"/>
          <a:ea typeface="Arial" charset="0"/>
          <a:cs typeface="Arial" charset="0"/>
          <a:sym typeface="Montserrat Light"/>
        </a:defRPr>
      </a:lvl5pPr>
      <a:lvl6pPr marL="1416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6pPr>
      <a:lvl7pPr marL="1480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7pPr>
      <a:lvl8pPr marL="1543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8pPr>
      <a:lvl9pPr marL="1607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9pPr>
    </p:bodyStyle>
    <p:otherStyle>
      <a:lvl1pPr marL="0" marR="0" indent="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1pPr>
      <a:lvl2pPr marL="0" marR="0" indent="228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2pPr>
      <a:lvl3pPr marL="0" marR="0" indent="457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3pPr>
      <a:lvl4pPr marL="0" marR="0" indent="685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4pPr>
      <a:lvl5pPr marL="0" marR="0" indent="9144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5pPr>
      <a:lvl6pPr marL="0" marR="0" indent="11430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6pPr>
      <a:lvl7pPr marL="0" marR="0" indent="13716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7pPr>
      <a:lvl8pPr marL="0" marR="0" indent="16002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8pPr>
      <a:lvl9pPr marL="0" marR="0" indent="1828800" algn="ctr" defTabSz="825500" latinLnBrk="0">
        <a:lnSpc>
          <a:spcPct val="100000"/>
        </a:lnSpc>
        <a:spcBef>
          <a:spcPts val="0"/>
        </a:spcBef>
        <a:spcAft>
          <a:spcPts val="0"/>
        </a:spcAft>
        <a:buClrTx/>
        <a:buSzTx/>
        <a:buFontTx/>
        <a:buNone/>
        <a:tabLst/>
        <a:defRPr sz="2400" b="0" i="0" u="none" strike="noStrike" cap="none" spc="0" baseline="0">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enterprisecommunity-my.sharepoint.com/personal/lsearfoss_enterprisecommunity_org/_layouts/15/onedrive.aspx?id=%2Fpersonal%2Flsearfoss%5Fenterprisecommunity%5Forg%2FDocuments%2FHousing%20Opportunities%20for%20All%20Workgroup%2FHousing%20Opportunity%20For%20All%20Workgroup%20Materials&amp;originalPath=aHR0cHM6Ly9lbnRlcnByaXNlY29tbXVuaXR5LW15LnNoYXJlcG9pbnQuY29tLzpmOi9nL3BlcnNvbmFsL2xzZWFyZm9zc19lbnRlcnByaXNlY29tbXVuaXR5X29yZy9FdWFTZmxHcHE2eEpnNE1WMmNZTFpzZ0Jjc3Rsc2FRaklpR1pWb0s0Vk9WWGxnP3J0aW1lPTFobmxfSkpvMTBn"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menti.com/48e9msmrmn"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www.menti.com/" TargetMode="Externa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EC9E49F3-98D7-45DA-B406-E6FEB06595CB}"/>
              </a:ext>
            </a:extLst>
          </p:cNvPr>
          <p:cNvSpPr>
            <a:spLocks noGrp="1"/>
          </p:cNvSpPr>
          <p:nvPr>
            <p:ph idx="1"/>
          </p:nvPr>
        </p:nvSpPr>
        <p:spPr/>
        <p:txBody>
          <a:bodyPr>
            <a:normAutofit/>
          </a:bodyPr>
          <a:lstStyle/>
          <a:p>
            <a:r>
              <a:rPr lang="en-US"/>
              <a:t>MEETING ROLES | THIS SLIDE IS HIDDEN.</a:t>
            </a:r>
          </a:p>
        </p:txBody>
      </p:sp>
      <p:graphicFrame>
        <p:nvGraphicFramePr>
          <p:cNvPr id="2" name="Table 2">
            <a:extLst>
              <a:ext uri="{FF2B5EF4-FFF2-40B4-BE49-F238E27FC236}">
                <a16:creationId xmlns:a16="http://schemas.microsoft.com/office/drawing/2014/main" id="{BA2390AA-C41D-4C9F-A5AB-4A9EFF9EC9EE}"/>
              </a:ext>
            </a:extLst>
          </p:cNvPr>
          <p:cNvGraphicFramePr>
            <a:graphicFrameLocks noGrp="1"/>
          </p:cNvGraphicFramePr>
          <p:nvPr>
            <p:extLst>
              <p:ext uri="{D42A27DB-BD31-4B8C-83A1-F6EECF244321}">
                <p14:modId xmlns:p14="http://schemas.microsoft.com/office/powerpoint/2010/main" val="1327745287"/>
              </p:ext>
            </p:extLst>
          </p:nvPr>
        </p:nvGraphicFramePr>
        <p:xfrm>
          <a:off x="4572000" y="2246982"/>
          <a:ext cx="19812000" cy="8193910"/>
        </p:xfrm>
        <a:graphic>
          <a:graphicData uri="http://schemas.openxmlformats.org/drawingml/2006/table">
            <a:tbl>
              <a:tblPr firstRow="1" bandRow="1">
                <a:tableStyleId>{3B4B98B0-60AC-42C2-AFA5-B58CD77FA1E5}</a:tableStyleId>
              </a:tblPr>
              <a:tblGrid>
                <a:gridCol w="4435813">
                  <a:extLst>
                    <a:ext uri="{9D8B030D-6E8A-4147-A177-3AD203B41FA5}">
                      <a16:colId xmlns:a16="http://schemas.microsoft.com/office/drawing/2014/main" val="3929154516"/>
                    </a:ext>
                  </a:extLst>
                </a:gridCol>
                <a:gridCol w="9016027">
                  <a:extLst>
                    <a:ext uri="{9D8B030D-6E8A-4147-A177-3AD203B41FA5}">
                      <a16:colId xmlns:a16="http://schemas.microsoft.com/office/drawing/2014/main" val="552269955"/>
                    </a:ext>
                  </a:extLst>
                </a:gridCol>
                <a:gridCol w="6360160">
                  <a:extLst>
                    <a:ext uri="{9D8B030D-6E8A-4147-A177-3AD203B41FA5}">
                      <a16:colId xmlns:a16="http://schemas.microsoft.com/office/drawing/2014/main" val="1570426596"/>
                    </a:ext>
                  </a:extLst>
                </a:gridCol>
              </a:tblGrid>
              <a:tr h="1120210">
                <a:tc>
                  <a:txBody>
                    <a:bodyPr/>
                    <a:lstStyle/>
                    <a:p>
                      <a:pPr algn="l"/>
                      <a:r>
                        <a:rPr lang="en-US" b="1">
                          <a:solidFill>
                            <a:schemeClr val="tx2"/>
                          </a:solidFill>
                        </a:rPr>
                        <a:t>Slide</a:t>
                      </a:r>
                    </a:p>
                  </a:txBody>
                  <a:tcPr anchor="b"/>
                </a:tc>
                <a:tc>
                  <a:txBody>
                    <a:bodyPr/>
                    <a:lstStyle/>
                    <a:p>
                      <a:pPr algn="l"/>
                      <a:r>
                        <a:rPr lang="en-US" b="1">
                          <a:solidFill>
                            <a:schemeClr val="tx2"/>
                          </a:solidFill>
                        </a:rPr>
                        <a:t>Presenter/facilitator</a:t>
                      </a:r>
                    </a:p>
                  </a:txBody>
                  <a:tcPr anchor="b"/>
                </a:tc>
                <a:tc>
                  <a:txBody>
                    <a:bodyPr/>
                    <a:lstStyle/>
                    <a:p>
                      <a:pPr algn="l"/>
                      <a:r>
                        <a:rPr lang="en-US" b="1">
                          <a:solidFill>
                            <a:schemeClr val="tx2"/>
                          </a:solidFill>
                        </a:rPr>
                        <a:t>Timing</a:t>
                      </a:r>
                    </a:p>
                  </a:txBody>
                  <a:tcPr anchor="b"/>
                </a:tc>
                <a:extLst>
                  <a:ext uri="{0D108BD9-81ED-4DB2-BD59-A6C34878D82A}">
                    <a16:rowId xmlns:a16="http://schemas.microsoft.com/office/drawing/2014/main" val="1848311853"/>
                  </a:ext>
                </a:extLst>
              </a:tr>
              <a:tr h="1471245">
                <a:tc>
                  <a:txBody>
                    <a:bodyPr/>
                    <a:lstStyle/>
                    <a:p>
                      <a:pPr algn="l"/>
                      <a:r>
                        <a:rPr lang="en-US" b="0">
                          <a:solidFill>
                            <a:schemeClr val="tx2"/>
                          </a:solidFill>
                        </a:rPr>
                        <a:t>Slide 2/Meeting kickoff</a:t>
                      </a:r>
                      <a:br>
                        <a:rPr lang="en-US" b="0">
                          <a:solidFill>
                            <a:srgbClr val="181917"/>
                          </a:solidFill>
                        </a:rPr>
                      </a:br>
                      <a:r>
                        <a:rPr lang="en-US" b="0">
                          <a:solidFill>
                            <a:schemeClr val="tx2"/>
                          </a:solidFill>
                        </a:rPr>
                        <a:t>*Includes roll call</a:t>
                      </a:r>
                    </a:p>
                  </a:txBody>
                  <a:tcPr anchor="b"/>
                </a:tc>
                <a:tc>
                  <a:txBody>
                    <a:bodyPr/>
                    <a:lstStyle/>
                    <a:p>
                      <a:pPr algn="l"/>
                      <a:r>
                        <a:rPr lang="en-US" b="0">
                          <a:solidFill>
                            <a:schemeClr val="tx2"/>
                          </a:solidFill>
                        </a:rPr>
                        <a:t>Co-chairs:</a:t>
                      </a:r>
                      <a:br>
                        <a:rPr lang="en-US" b="0">
                          <a:solidFill>
                            <a:srgbClr val="181917"/>
                          </a:solidFill>
                        </a:rPr>
                      </a:br>
                      <a:r>
                        <a:rPr lang="en-US" b="0">
                          <a:solidFill>
                            <a:schemeClr val="tx2"/>
                          </a:solidFill>
                        </a:rPr>
                        <a:t>Councilmember Glaros &amp; Ms. Alexander </a:t>
                      </a:r>
                    </a:p>
                  </a:txBody>
                  <a:tcPr anchor="b"/>
                </a:tc>
                <a:tc>
                  <a:txBody>
                    <a:bodyPr/>
                    <a:lstStyle/>
                    <a:p>
                      <a:pPr algn="l"/>
                      <a:r>
                        <a:rPr lang="en-US" b="0">
                          <a:solidFill>
                            <a:schemeClr val="tx2"/>
                          </a:solidFill>
                        </a:rPr>
                        <a:t>15 minutes </a:t>
                      </a:r>
                      <a:br>
                        <a:rPr lang="en-US" b="0">
                          <a:solidFill>
                            <a:schemeClr val="tx2"/>
                          </a:solidFill>
                        </a:rPr>
                      </a:br>
                      <a:r>
                        <a:rPr lang="en-US" b="0">
                          <a:solidFill>
                            <a:schemeClr val="tx2"/>
                          </a:solidFill>
                        </a:rPr>
                        <a:t>(including time for people to come online if needed)</a:t>
                      </a:r>
                    </a:p>
                  </a:txBody>
                  <a:tcPr anchor="b"/>
                </a:tc>
                <a:extLst>
                  <a:ext uri="{0D108BD9-81ED-4DB2-BD59-A6C34878D82A}">
                    <a16:rowId xmlns:a16="http://schemas.microsoft.com/office/drawing/2014/main" val="3687656392"/>
                  </a:ext>
                </a:extLst>
              </a:tr>
              <a:tr h="1471245">
                <a:tc>
                  <a:txBody>
                    <a:bodyPr/>
                    <a:lstStyle/>
                    <a:p>
                      <a:pPr algn="l"/>
                      <a:r>
                        <a:rPr lang="en-US" b="0">
                          <a:solidFill>
                            <a:schemeClr val="tx2"/>
                          </a:solidFill>
                        </a:rPr>
                        <a:t>Slides 3-10</a:t>
                      </a:r>
                    </a:p>
                  </a:txBody>
                  <a:tcPr anchor="b"/>
                </a:tc>
                <a:tc>
                  <a:txBody>
                    <a:bodyPr/>
                    <a:lstStyle/>
                    <a:p>
                      <a:pPr algn="l"/>
                      <a:r>
                        <a:rPr lang="en-US" b="0">
                          <a:solidFill>
                            <a:schemeClr val="tx2"/>
                          </a:solidFill>
                        </a:rPr>
                        <a:t>Laura Searfoss</a:t>
                      </a:r>
                    </a:p>
                  </a:txBody>
                  <a:tcPr anchor="b"/>
                </a:tc>
                <a:tc>
                  <a:txBody>
                    <a:bodyPr/>
                    <a:lstStyle/>
                    <a:p>
                      <a:pPr algn="l"/>
                      <a:r>
                        <a:rPr lang="en-US" b="0">
                          <a:solidFill>
                            <a:schemeClr val="tx2"/>
                          </a:solidFill>
                        </a:rPr>
                        <a:t>10 minutes</a:t>
                      </a:r>
                    </a:p>
                  </a:txBody>
                  <a:tcPr anchor="b"/>
                </a:tc>
                <a:extLst>
                  <a:ext uri="{0D108BD9-81ED-4DB2-BD59-A6C34878D82A}">
                    <a16:rowId xmlns:a16="http://schemas.microsoft.com/office/drawing/2014/main" val="1824555107"/>
                  </a:ext>
                </a:extLst>
              </a:tr>
              <a:tr h="844462">
                <a:tc>
                  <a:txBody>
                    <a:bodyPr/>
                    <a:lstStyle/>
                    <a:p>
                      <a:pPr algn="l"/>
                      <a:r>
                        <a:rPr lang="en-US" b="0">
                          <a:solidFill>
                            <a:schemeClr val="tx2"/>
                          </a:solidFill>
                        </a:rPr>
                        <a:t>Slides 11-29</a:t>
                      </a:r>
                    </a:p>
                  </a:txBody>
                  <a:tcPr anchor="b"/>
                </a:tc>
                <a:tc>
                  <a:txBody>
                    <a:bodyPr/>
                    <a:lstStyle/>
                    <a:p>
                      <a:pPr algn="l"/>
                      <a:r>
                        <a:rPr lang="en-US" b="0">
                          <a:solidFill>
                            <a:schemeClr val="tx2"/>
                          </a:solidFill>
                        </a:rPr>
                        <a:t>Laura Searfoss (11-14 / 15-18)</a:t>
                      </a:r>
                    </a:p>
                    <a:p>
                      <a:pPr algn="l"/>
                      <a:r>
                        <a:rPr lang="en-US" b="0">
                          <a:solidFill>
                            <a:schemeClr val="tx2"/>
                          </a:solidFill>
                        </a:rPr>
                        <a:t>David Huaman (19-25)</a:t>
                      </a:r>
                      <a:br>
                        <a:rPr lang="en-US" b="0">
                          <a:solidFill>
                            <a:schemeClr val="tx2"/>
                          </a:solidFill>
                        </a:rPr>
                      </a:br>
                      <a:r>
                        <a:rPr lang="en-US" b="0">
                          <a:solidFill>
                            <a:schemeClr val="tx2"/>
                          </a:solidFill>
                        </a:rPr>
                        <a:t>Melissa Bondi (26-29)</a:t>
                      </a:r>
                    </a:p>
                  </a:txBody>
                  <a:tcPr anchor="b"/>
                </a:tc>
                <a:tc>
                  <a:txBody>
                    <a:bodyPr/>
                    <a:lstStyle/>
                    <a:p>
                      <a:pPr algn="l"/>
                      <a:r>
                        <a:rPr lang="en-US" b="0">
                          <a:solidFill>
                            <a:schemeClr val="tx2"/>
                          </a:solidFill>
                        </a:rPr>
                        <a:t>40 minutes total</a:t>
                      </a:r>
                      <a:br>
                        <a:rPr lang="en-US" b="0">
                          <a:solidFill>
                            <a:schemeClr val="tx2"/>
                          </a:solidFill>
                        </a:rPr>
                      </a:br>
                      <a:r>
                        <a:rPr lang="en-US" b="0">
                          <a:solidFill>
                            <a:schemeClr val="tx2"/>
                          </a:solidFill>
                        </a:rPr>
                        <a:t>~30 minutes for presentation</a:t>
                      </a:r>
                      <a:br>
                        <a:rPr lang="en-US" b="0">
                          <a:solidFill>
                            <a:schemeClr val="tx2"/>
                          </a:solidFill>
                        </a:rPr>
                      </a:br>
                      <a:r>
                        <a:rPr lang="en-US" b="0">
                          <a:solidFill>
                            <a:schemeClr val="tx2"/>
                          </a:solidFill>
                        </a:rPr>
                        <a:t>~10 minutes for Q&amp;A</a:t>
                      </a:r>
                    </a:p>
                  </a:txBody>
                  <a:tcPr anchor="b"/>
                </a:tc>
                <a:extLst>
                  <a:ext uri="{0D108BD9-81ED-4DB2-BD59-A6C34878D82A}">
                    <a16:rowId xmlns:a16="http://schemas.microsoft.com/office/drawing/2014/main" val="2124566751"/>
                  </a:ext>
                </a:extLst>
              </a:tr>
              <a:tr h="1471245">
                <a:tc>
                  <a:txBody>
                    <a:bodyPr/>
                    <a:lstStyle/>
                    <a:p>
                      <a:pPr algn="l"/>
                      <a:r>
                        <a:rPr lang="en-US" b="0">
                          <a:solidFill>
                            <a:schemeClr val="tx2"/>
                          </a:solidFill>
                        </a:rPr>
                        <a:t>Slides 30-32</a:t>
                      </a:r>
                    </a:p>
                  </a:txBody>
                  <a:tcPr anchor="b"/>
                </a:tc>
                <a:tc>
                  <a:txBody>
                    <a:bodyPr/>
                    <a:lstStyle/>
                    <a:p>
                      <a:pPr algn="l"/>
                      <a:r>
                        <a:rPr lang="en-US" b="0">
                          <a:solidFill>
                            <a:schemeClr val="tx2"/>
                          </a:solidFill>
                        </a:rPr>
                        <a:t>Laura Searfoss (large-group facilitator)</a:t>
                      </a:r>
                    </a:p>
                  </a:txBody>
                  <a:tcPr anchor="b"/>
                </a:tc>
                <a:tc>
                  <a:txBody>
                    <a:bodyPr/>
                    <a:lstStyle/>
                    <a:p>
                      <a:pPr algn="l"/>
                      <a:r>
                        <a:rPr lang="en-US" b="0">
                          <a:solidFill>
                            <a:schemeClr val="tx2"/>
                          </a:solidFill>
                        </a:rPr>
                        <a:t>55 minutes total </a:t>
                      </a:r>
                    </a:p>
                  </a:txBody>
                  <a:tcPr anchor="b"/>
                </a:tc>
                <a:extLst>
                  <a:ext uri="{0D108BD9-81ED-4DB2-BD59-A6C34878D82A}">
                    <a16:rowId xmlns:a16="http://schemas.microsoft.com/office/drawing/2014/main" val="369203261"/>
                  </a:ext>
                </a:extLst>
              </a:tr>
              <a:tr h="1471245">
                <a:tc>
                  <a:txBody>
                    <a:bodyPr/>
                    <a:lstStyle/>
                    <a:p>
                      <a:pPr algn="l"/>
                      <a:r>
                        <a:rPr lang="en-US" b="0">
                          <a:solidFill>
                            <a:schemeClr val="tx2"/>
                          </a:solidFill>
                        </a:rPr>
                        <a:t>Slides 33-36</a:t>
                      </a:r>
                    </a:p>
                  </a:txBody>
                  <a:tcPr anchor="b"/>
                </a:tc>
                <a:tc>
                  <a:txBody>
                    <a:bodyPr/>
                    <a:lstStyle/>
                    <a:p>
                      <a:pPr algn="l"/>
                      <a:r>
                        <a:rPr lang="en-US" b="0">
                          <a:solidFill>
                            <a:schemeClr val="tx2"/>
                          </a:solidFill>
                        </a:rPr>
                        <a:t>Laura Searfoss</a:t>
                      </a:r>
                    </a:p>
                    <a:p>
                      <a:pPr algn="l"/>
                      <a:r>
                        <a:rPr lang="en-US" b="0">
                          <a:solidFill>
                            <a:schemeClr val="tx2"/>
                          </a:solidFill>
                        </a:rPr>
                        <a:t>Co-chairs to close out with any remarks </a:t>
                      </a:r>
                    </a:p>
                  </a:txBody>
                  <a:tcPr anchor="b"/>
                </a:tc>
                <a:tc>
                  <a:txBody>
                    <a:bodyPr/>
                    <a:lstStyle/>
                    <a:p>
                      <a:pPr algn="l"/>
                      <a:r>
                        <a:rPr lang="en-US" b="0">
                          <a:solidFill>
                            <a:schemeClr val="tx2"/>
                          </a:solidFill>
                        </a:rPr>
                        <a:t>5 minutes</a:t>
                      </a:r>
                    </a:p>
                  </a:txBody>
                  <a:tcPr anchor="b"/>
                </a:tc>
                <a:extLst>
                  <a:ext uri="{0D108BD9-81ED-4DB2-BD59-A6C34878D82A}">
                    <a16:rowId xmlns:a16="http://schemas.microsoft.com/office/drawing/2014/main" val="3944929019"/>
                  </a:ext>
                </a:extLst>
              </a:tr>
            </a:tbl>
          </a:graphicData>
        </a:graphic>
      </p:graphicFrame>
      <p:sp>
        <p:nvSpPr>
          <p:cNvPr id="4" name="TextBox 3">
            <a:extLst>
              <a:ext uri="{FF2B5EF4-FFF2-40B4-BE49-F238E27FC236}">
                <a16:creationId xmlns:a16="http://schemas.microsoft.com/office/drawing/2014/main" id="{65E3A7C1-E05E-47D5-9FB5-D5EAC4F71B7B}"/>
              </a:ext>
            </a:extLst>
          </p:cNvPr>
          <p:cNvSpPr txBox="1"/>
          <p:nvPr/>
        </p:nvSpPr>
        <p:spPr>
          <a:xfrm>
            <a:off x="4572000" y="11222350"/>
            <a:ext cx="14671964" cy="143218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R="0" defTabSz="825500" rtl="0" fontAlgn="auto" latinLnBrk="0" hangingPunct="0">
              <a:lnSpc>
                <a:spcPct val="120000"/>
              </a:lnSpc>
              <a:spcBef>
                <a:spcPts val="0"/>
              </a:spcBef>
              <a:spcAft>
                <a:spcPts val="0"/>
              </a:spcAft>
              <a:buClrTx/>
              <a:buSzTx/>
              <a:tabLst/>
            </a:pPr>
            <a:r>
              <a:rPr kumimoji="0" lang="en-US" sz="2400" b="1" i="0" u="none" strike="noStrike" cap="none" spc="0" normalizeH="0" baseline="0">
                <a:ln>
                  <a:noFill/>
                </a:ln>
                <a:solidFill>
                  <a:schemeClr val="tx2"/>
                </a:solidFill>
                <a:effectLst/>
                <a:uFillTx/>
                <a:latin typeface="+mn-lt"/>
                <a:ea typeface="+mn-ea"/>
                <a:cs typeface="+mn-cs"/>
                <a:sym typeface="Helvetica Light"/>
              </a:rPr>
              <a:t>Additional meeting roles:</a:t>
            </a:r>
          </a:p>
          <a:p>
            <a:pPr marL="342900" lvl="0" indent="-342900">
              <a:buFont typeface="Arial" panose="020B0604020202020204" pitchFamily="34" charset="0"/>
              <a:buChar char="•"/>
            </a:pPr>
            <a:r>
              <a:rPr lang="en-US" sz="2400">
                <a:solidFill>
                  <a:schemeClr val="tx2"/>
                </a:solidFill>
              </a:rPr>
              <a:t>Slide deck screenshare: Charlotte (PGC)</a:t>
            </a:r>
          </a:p>
          <a:p>
            <a:pPr marL="342900" lvl="0" indent="-342900">
              <a:buFont typeface="Arial" panose="020B0604020202020204" pitchFamily="34" charset="0"/>
              <a:buChar char="•"/>
            </a:pPr>
            <a:r>
              <a:rPr lang="en-US" sz="2400">
                <a:solidFill>
                  <a:schemeClr val="tx2"/>
                </a:solidFill>
              </a:rPr>
              <a:t>Electronic notetaker: Sam </a:t>
            </a:r>
          </a:p>
        </p:txBody>
      </p:sp>
    </p:spTree>
    <p:extLst>
      <p:ext uri="{BB962C8B-B14F-4D97-AF65-F5344CB8AC3E}">
        <p14:creationId xmlns:p14="http://schemas.microsoft.com/office/powerpoint/2010/main" val="1367910349"/>
      </p:ext>
    </p:extLst>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p:txBody>
          <a:bodyPr/>
          <a:lstStyle/>
          <a:p>
            <a:r>
              <a:rPr lang="en-US"/>
              <a:t>WHAT WE HEARD</a:t>
            </a:r>
            <a:br>
              <a:rPr lang="en-US"/>
            </a:br>
            <a:r>
              <a:rPr lang="en-US" sz="6600"/>
              <a:t>SEPTEMBER-NOVEMBER 2020</a:t>
            </a:r>
          </a:p>
        </p:txBody>
      </p:sp>
      <p:sp>
        <p:nvSpPr>
          <p:cNvPr id="3" name="Content Placeholder 2">
            <a:extLst>
              <a:ext uri="{FF2B5EF4-FFF2-40B4-BE49-F238E27FC236}">
                <a16:creationId xmlns:a16="http://schemas.microsoft.com/office/drawing/2014/main" id="{A376095B-8DB8-4217-B235-22EA0DA53844}"/>
              </a:ext>
            </a:extLst>
          </p:cNvPr>
          <p:cNvSpPr>
            <a:spLocks noGrp="1"/>
          </p:cNvSpPr>
          <p:nvPr>
            <p:ph sz="quarter" idx="17"/>
          </p:nvPr>
        </p:nvSpPr>
        <p:spPr>
          <a:xfrm>
            <a:off x="5303520" y="4382633"/>
            <a:ext cx="17945586" cy="7757486"/>
          </a:xfrm>
        </p:spPr>
        <p:txBody>
          <a:bodyPr vert="horz" lIns="91440" tIns="45720" rIns="91440" bIns="45720" rtlCol="0" anchor="t">
            <a:noAutofit/>
          </a:bodyPr>
          <a:lstStyle/>
          <a:p>
            <a:pPr rtl="0" fontAlgn="base"/>
            <a:r>
              <a:rPr lang="en-US" sz="3600" b="1">
                <a:solidFill>
                  <a:srgbClr val="4B92DB"/>
                </a:solidFill>
                <a:latin typeface="Arial"/>
                <a:cs typeface="Arial"/>
              </a:rPr>
              <a:t>COMMON THEMES ACROSS SOLUTIONS</a:t>
            </a:r>
          </a:p>
          <a:p>
            <a:pPr marL="571500" indent="-571500" rtl="0" fontAlgn="base">
              <a:buFont typeface="Arial" panose="020B0604020202020204" pitchFamily="34" charset="0"/>
              <a:buChar char="•"/>
            </a:pPr>
            <a:r>
              <a:rPr lang="en-US" sz="2800" b="1">
                <a:solidFill>
                  <a:schemeClr val="tx2"/>
                </a:solidFill>
                <a:latin typeface="Arial"/>
                <a:cs typeface="Arial"/>
              </a:rPr>
              <a:t>Urgency</a:t>
            </a:r>
            <a:r>
              <a:rPr lang="en-US" sz="2800">
                <a:solidFill>
                  <a:schemeClr val="tx2"/>
                </a:solidFill>
                <a:latin typeface="Arial"/>
                <a:cs typeface="Arial"/>
              </a:rPr>
              <a:t>, specifically the growing concern about the anticipated effects of expiring CDC and State of Maryland’s eviction moratoria on tenants and landlords</a:t>
            </a:r>
            <a:endParaRPr lang="en-US" sz="2800">
              <a:solidFill>
                <a:schemeClr val="tx2"/>
              </a:solidFill>
            </a:endParaRPr>
          </a:p>
          <a:p>
            <a:pPr marL="571500" indent="-571500" rtl="0" fontAlgn="base">
              <a:buFont typeface="Arial" panose="020B0604020202020204" pitchFamily="34" charset="0"/>
              <a:buChar char="•"/>
            </a:pPr>
            <a:r>
              <a:rPr lang="en-US" sz="2800" b="1">
                <a:latin typeface="Arial"/>
                <a:cs typeface="Arial"/>
              </a:rPr>
              <a:t>Permanence,</a:t>
            </a:r>
            <a:r>
              <a:rPr lang="en-US" sz="2800">
                <a:latin typeface="Arial"/>
                <a:cs typeface="Arial"/>
              </a:rPr>
              <a:t> such as making temporary renter support programs and resources into permanent programs offered by the County</a:t>
            </a:r>
          </a:p>
          <a:p>
            <a:pPr marL="571500" indent="-571500" rtl="0" fontAlgn="base">
              <a:buFont typeface="Arial" panose="020B0604020202020204" pitchFamily="34" charset="0"/>
              <a:buChar char="•"/>
            </a:pPr>
            <a:r>
              <a:rPr lang="en-US" sz="2800" b="1">
                <a:latin typeface="Arial"/>
                <a:cs typeface="Arial"/>
              </a:rPr>
              <a:t>Flexibility,</a:t>
            </a:r>
            <a:r>
              <a:rPr lang="en-US" sz="2800">
                <a:latin typeface="Arial"/>
                <a:cs typeface="Arial"/>
              </a:rPr>
              <a:t> by lowering barriers to access and use, with attention to providing resources to people regardless of immigration status or existing arrears</a:t>
            </a:r>
          </a:p>
          <a:p>
            <a:pPr marL="571500" indent="-571500" rtl="0" fontAlgn="base">
              <a:buFont typeface="Arial" panose="020B0604020202020204" pitchFamily="34" charset="0"/>
              <a:buChar char="•"/>
            </a:pPr>
            <a:r>
              <a:rPr lang="en-US" sz="2800" b="1">
                <a:latin typeface="Arial"/>
                <a:cs typeface="Arial"/>
              </a:rPr>
              <a:t>Strong outreach,</a:t>
            </a:r>
            <a:r>
              <a:rPr lang="en-US" sz="2800">
                <a:latin typeface="Arial"/>
                <a:cs typeface="Arial"/>
              </a:rPr>
              <a:t> with special attention to multi-lingual outreach</a:t>
            </a:r>
          </a:p>
          <a:p>
            <a:pPr marL="571500" indent="-571500" rtl="0" fontAlgn="base">
              <a:buFont typeface="Arial" panose="020B0604020202020204" pitchFamily="34" charset="0"/>
              <a:buChar char="•"/>
            </a:pPr>
            <a:r>
              <a:rPr lang="en-US" sz="2800" b="1">
                <a:latin typeface="Arial"/>
                <a:cs typeface="Arial"/>
              </a:rPr>
              <a:t>More housing affordability</a:t>
            </a:r>
            <a:r>
              <a:rPr lang="en-US" sz="2800">
                <a:latin typeface="Arial"/>
                <a:cs typeface="Arial"/>
              </a:rPr>
              <a:t>, including vouchers and innovative models of housing such as community land trusts and county-run housing</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RECAP</a:t>
            </a:r>
          </a:p>
        </p:txBody>
      </p:sp>
    </p:spTree>
    <p:extLst>
      <p:ext uri="{BB962C8B-B14F-4D97-AF65-F5344CB8AC3E}">
        <p14:creationId xmlns:p14="http://schemas.microsoft.com/office/powerpoint/2010/main" val="4034711938"/>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676A32-38FE-4EC0-ABF6-AD180BA1C650}"/>
              </a:ext>
            </a:extLst>
          </p:cNvPr>
          <p:cNvSpPr>
            <a:spLocks noGrp="1"/>
          </p:cNvSpPr>
          <p:nvPr>
            <p:ph type="title"/>
          </p:nvPr>
        </p:nvSpPr>
        <p:spPr>
          <a:xfrm>
            <a:off x="1490688" y="9502638"/>
            <a:ext cx="22893312" cy="3089263"/>
          </a:xfrm>
        </p:spPr>
        <p:txBody>
          <a:bodyPr/>
          <a:lstStyle/>
          <a:p>
            <a:pPr marL="13970"/>
            <a:r>
              <a:rPr lang="en-US" sz="10000">
                <a:latin typeface="Arial Black"/>
              </a:rPr>
              <a:t>OVERVIEW </a:t>
            </a:r>
            <a:br>
              <a:rPr lang="en-US" sz="10000"/>
            </a:br>
            <a:r>
              <a:rPr lang="en-US" sz="6600">
                <a:latin typeface="Arial Black"/>
              </a:rPr>
              <a:t>PROPOSED WORKGROUP RECOMMENDATIONS</a:t>
            </a:r>
            <a:br>
              <a:rPr lang="en-US" sz="8000"/>
            </a:br>
            <a:r>
              <a:rPr lang="en-US" sz="8000">
                <a:latin typeface="Arial Black"/>
              </a:rPr>
              <a:t>TO COUNTY COUNCIL &amp; EXECUTIVE</a:t>
            </a:r>
            <a:endParaRPr lang="en-US">
              <a:latin typeface="Arial Black"/>
            </a:endParaRPr>
          </a:p>
        </p:txBody>
      </p:sp>
    </p:spTree>
    <p:extLst>
      <p:ext uri="{BB962C8B-B14F-4D97-AF65-F5344CB8AC3E}">
        <p14:creationId xmlns:p14="http://schemas.microsoft.com/office/powerpoint/2010/main" val="1202224405"/>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p:txBody>
          <a:bodyPr/>
          <a:lstStyle/>
          <a:p>
            <a:r>
              <a:rPr lang="en-US"/>
              <a:t>RECOMMENDATIONS</a:t>
            </a:r>
            <a:br>
              <a:rPr lang="en-US"/>
            </a:br>
            <a:r>
              <a:rPr lang="en-US" sz="6600"/>
              <a:t>RELATIONSHIP TO CHS</a:t>
            </a:r>
          </a:p>
        </p:txBody>
      </p:sp>
      <p:sp>
        <p:nvSpPr>
          <p:cNvPr id="3" name="Content Placeholder 2">
            <a:extLst>
              <a:ext uri="{FF2B5EF4-FFF2-40B4-BE49-F238E27FC236}">
                <a16:creationId xmlns:a16="http://schemas.microsoft.com/office/drawing/2014/main" id="{A376095B-8DB8-4217-B235-22EA0DA53844}"/>
              </a:ext>
            </a:extLst>
          </p:cNvPr>
          <p:cNvSpPr>
            <a:spLocks noGrp="1"/>
          </p:cNvSpPr>
          <p:nvPr>
            <p:ph sz="quarter" idx="17"/>
          </p:nvPr>
        </p:nvSpPr>
        <p:spPr>
          <a:xfrm>
            <a:off x="5303520" y="4693919"/>
            <a:ext cx="18898897" cy="4897554"/>
          </a:xfrm>
        </p:spPr>
        <p:txBody>
          <a:bodyPr vert="horz" lIns="91440" tIns="45720" rIns="91440" bIns="45720" rtlCol="0" anchor="t">
            <a:noAutofit/>
          </a:bodyPr>
          <a:lstStyle/>
          <a:p>
            <a:pPr rtl="0" fontAlgn="base"/>
            <a:r>
              <a:rPr lang="en-US" b="1">
                <a:solidFill>
                  <a:srgbClr val="4B92DB"/>
                </a:solidFill>
              </a:rPr>
              <a:t>THE RECOMMENDATIONS ADVANCE THE FOLLOWING ACTIONS </a:t>
            </a:r>
            <a:br>
              <a:rPr lang="en-US" b="1">
                <a:solidFill>
                  <a:srgbClr val="4B92DB"/>
                </a:solidFill>
              </a:rPr>
            </a:br>
            <a:r>
              <a:rPr lang="en-US" b="1">
                <a:solidFill>
                  <a:srgbClr val="4B92DB"/>
                </a:solidFill>
              </a:rPr>
              <a:t>FROM </a:t>
            </a:r>
            <a:r>
              <a:rPr lang="en-US" b="1" i="1">
                <a:solidFill>
                  <a:srgbClr val="4B92DB"/>
                </a:solidFill>
              </a:rPr>
              <a:t>HOUSING OPPORTUNITY FOR ALL</a:t>
            </a:r>
            <a:r>
              <a:rPr lang="en-US" b="1">
                <a:solidFill>
                  <a:srgbClr val="4B92DB"/>
                </a:solidFill>
              </a:rPr>
              <a:t>:</a:t>
            </a:r>
          </a:p>
          <a:p>
            <a:pPr marL="571500" indent="-571500" rtl="0" fontAlgn="base">
              <a:buFont typeface="Arial" panose="020B0604020202020204" pitchFamily="34" charset="0"/>
              <a:buChar char="•"/>
            </a:pPr>
            <a:r>
              <a:rPr lang="en-US" sz="3600" b="1"/>
              <a:t>CROSS-CUTTING ACTION 1.4</a:t>
            </a:r>
            <a:br>
              <a:rPr lang="en-US" sz="3600"/>
            </a:br>
            <a:r>
              <a:rPr lang="en-US" sz="3600"/>
              <a:t>Strengthen rights and responsibilities of tenants and landlords.</a:t>
            </a:r>
          </a:p>
          <a:p>
            <a:pPr marL="571500" indent="-571500" rtl="0" fontAlgn="base">
              <a:buFont typeface="Arial" panose="020B0604020202020204" pitchFamily="34" charset="0"/>
              <a:buChar char="•"/>
            </a:pPr>
            <a:r>
              <a:rPr lang="en-US" sz="3600" b="1">
                <a:latin typeface="Arial"/>
                <a:cs typeface="Arial"/>
              </a:rPr>
              <a:t>CROSS-CUTTING ACTION 2.9</a:t>
            </a:r>
            <a:br>
              <a:rPr lang="en-US" sz="3600" b="1"/>
            </a:br>
            <a:r>
              <a:rPr lang="en-US" sz="3600">
                <a:latin typeface="Arial"/>
                <a:cs typeface="Arial"/>
              </a:rPr>
              <a:t>Build a fully culturally competent staff to serve the County’s changing demographics.</a:t>
            </a:r>
          </a:p>
          <a:p>
            <a:pPr marL="571500" indent="-571500" rtl="0" fontAlgn="base">
              <a:buFont typeface="Arial" panose="020B0604020202020204" pitchFamily="34" charset="0"/>
              <a:buChar char="•"/>
            </a:pPr>
            <a:r>
              <a:rPr lang="en-US" sz="3600" b="1">
                <a:solidFill>
                  <a:schemeClr val="tx2"/>
                </a:solidFill>
              </a:rPr>
              <a:t>TARGETED ACTION 2.4</a:t>
            </a:r>
            <a:br>
              <a:rPr lang="en-US" sz="3600"/>
            </a:br>
            <a:r>
              <a:rPr lang="en-US" sz="3600"/>
              <a:t>Create a range of resources for households experiencing a housing crisis.</a:t>
            </a:r>
            <a:endParaRPr lang="en-US" sz="3600">
              <a:solidFill>
                <a:schemeClr val="tx2"/>
              </a:solidFill>
              <a:latin typeface="Arial" panose="020B0604020202020204" pitchFamily="34" charset="0"/>
              <a:ea typeface="Calibri" panose="020F0502020204030204" pitchFamily="34" charset="0"/>
              <a:cs typeface="Arial" panose="020B0604020202020204" pitchFamily="34" charset="0"/>
            </a:endParaRPr>
          </a:p>
          <a:p>
            <a:pPr rtl="0" fontAlgn="base"/>
            <a:endParaRPr lang="en-US" b="1">
              <a:solidFill>
                <a:srgbClr val="4B92DB"/>
              </a:solidFill>
            </a:endParaRPr>
          </a:p>
          <a:p>
            <a:pPr rtl="0" fontAlgn="base"/>
            <a:endParaRPr lang="en-US">
              <a:solidFill>
                <a:srgbClr val="4B92DB"/>
              </a:solidFill>
            </a:endParaRPr>
          </a:p>
          <a:p>
            <a:pPr rtl="0" fontAlgn="base"/>
            <a:endParaRPr lang="en-US"/>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OVERVIEW</a:t>
            </a:r>
          </a:p>
        </p:txBody>
      </p:sp>
    </p:spTree>
    <p:extLst>
      <p:ext uri="{BB962C8B-B14F-4D97-AF65-F5344CB8AC3E}">
        <p14:creationId xmlns:p14="http://schemas.microsoft.com/office/powerpoint/2010/main" val="1320398822"/>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C0C927-0BCE-499C-A40E-09C8A9D735D5}"/>
              </a:ext>
            </a:extLst>
          </p:cNvPr>
          <p:cNvSpPr txBox="1"/>
          <p:nvPr/>
        </p:nvSpPr>
        <p:spPr>
          <a:xfrm>
            <a:off x="21006232" y="10626958"/>
            <a:ext cx="3377767" cy="2772641"/>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3000" b="0" i="0" u="none" strike="noStrike" cap="none" spc="0" normalizeH="0" baseline="0">
              <a:ln>
                <a:noFill/>
              </a:ln>
              <a:solidFill>
                <a:srgbClr val="009193"/>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id="{579223D0-C8F8-4C94-A7DF-DDE8BC2FD6B6}"/>
              </a:ext>
            </a:extLst>
          </p:cNvPr>
          <p:cNvSpPr txBox="1"/>
          <p:nvPr/>
        </p:nvSpPr>
        <p:spPr>
          <a:xfrm>
            <a:off x="-369652" y="1"/>
            <a:ext cx="4649821" cy="137160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3000" b="0" i="0" u="none" strike="noStrike" cap="none" spc="0" normalizeH="0" baseline="0">
              <a:ln>
                <a:noFill/>
              </a:ln>
              <a:solidFill>
                <a:srgbClr val="009193"/>
              </a:solidFill>
              <a:effectLst/>
              <a:uFillTx/>
              <a:latin typeface="+mn-lt"/>
              <a:ea typeface="+mn-ea"/>
              <a:cs typeface="+mn-cs"/>
              <a:sym typeface="Helvetica Light"/>
            </a:endParaRPr>
          </a:p>
        </p:txBody>
      </p:sp>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797668" y="1544521"/>
            <a:ext cx="21970893" cy="2772641"/>
          </a:xfrm>
        </p:spPr>
        <p:txBody>
          <a:bodyPr/>
          <a:lstStyle/>
          <a:p>
            <a:r>
              <a:rPr lang="en-US"/>
              <a:t>RECOMMENDATIONS</a:t>
            </a:r>
            <a:br>
              <a:rPr lang="en-US"/>
            </a:br>
            <a:r>
              <a:rPr lang="en-US" sz="6600"/>
              <a:t>OVERVIEW BY TYPE</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a:xfrm>
            <a:off x="797668" y="1167764"/>
            <a:ext cx="21970892" cy="753514"/>
          </a:xfrm>
        </p:spPr>
        <p:txBody>
          <a:bodyPr/>
          <a:lstStyle/>
          <a:p>
            <a:r>
              <a:rPr lang="en-US"/>
              <a:t>PROPOSED WORKGROUP RECOMMENDATIONS: OVERVIEW</a:t>
            </a:r>
          </a:p>
        </p:txBody>
      </p:sp>
      <p:graphicFrame>
        <p:nvGraphicFramePr>
          <p:cNvPr id="5" name="Table 5">
            <a:extLst>
              <a:ext uri="{FF2B5EF4-FFF2-40B4-BE49-F238E27FC236}">
                <a16:creationId xmlns:a16="http://schemas.microsoft.com/office/drawing/2014/main" id="{C7574DE5-32F6-447A-AD9D-F416B43320D3}"/>
              </a:ext>
            </a:extLst>
          </p:cNvPr>
          <p:cNvGraphicFramePr>
            <a:graphicFrameLocks noGrp="1"/>
          </p:cNvGraphicFramePr>
          <p:nvPr>
            <p:extLst>
              <p:ext uri="{D42A27DB-BD31-4B8C-83A1-F6EECF244321}">
                <p14:modId xmlns:p14="http://schemas.microsoft.com/office/powerpoint/2010/main" val="420633249"/>
              </p:ext>
            </p:extLst>
          </p:nvPr>
        </p:nvGraphicFramePr>
        <p:xfrm>
          <a:off x="797668" y="3993767"/>
          <a:ext cx="23443660" cy="9405832"/>
        </p:xfrm>
        <a:graphic>
          <a:graphicData uri="http://schemas.openxmlformats.org/drawingml/2006/table">
            <a:tbl>
              <a:tblPr firstRow="1" bandRow="1">
                <a:tableStyleId>{3B4B98B0-60AC-42C2-AFA5-B58CD77FA1E5}</a:tableStyleId>
              </a:tblPr>
              <a:tblGrid>
                <a:gridCol w="17119918">
                  <a:extLst>
                    <a:ext uri="{9D8B030D-6E8A-4147-A177-3AD203B41FA5}">
                      <a16:colId xmlns:a16="http://schemas.microsoft.com/office/drawing/2014/main" val="700257850"/>
                    </a:ext>
                  </a:extLst>
                </a:gridCol>
                <a:gridCol w="2107914">
                  <a:extLst>
                    <a:ext uri="{9D8B030D-6E8A-4147-A177-3AD203B41FA5}">
                      <a16:colId xmlns:a16="http://schemas.microsoft.com/office/drawing/2014/main" val="670948822"/>
                    </a:ext>
                  </a:extLst>
                </a:gridCol>
                <a:gridCol w="2107914">
                  <a:extLst>
                    <a:ext uri="{9D8B030D-6E8A-4147-A177-3AD203B41FA5}">
                      <a16:colId xmlns:a16="http://schemas.microsoft.com/office/drawing/2014/main" val="1775369114"/>
                    </a:ext>
                  </a:extLst>
                </a:gridCol>
                <a:gridCol w="2107914">
                  <a:extLst>
                    <a:ext uri="{9D8B030D-6E8A-4147-A177-3AD203B41FA5}">
                      <a16:colId xmlns:a16="http://schemas.microsoft.com/office/drawing/2014/main" val="1331972747"/>
                    </a:ext>
                  </a:extLst>
                </a:gridCol>
              </a:tblGrid>
              <a:tr h="199470">
                <a:tc>
                  <a:txBody>
                    <a:bodyPr/>
                    <a:lstStyle/>
                    <a:p>
                      <a:pPr algn="l"/>
                      <a:r>
                        <a:rPr lang="en-US" sz="2800">
                          <a:solidFill>
                            <a:schemeClr val="tx2"/>
                          </a:solidFill>
                        </a:rPr>
                        <a:t>Recommended action</a:t>
                      </a:r>
                    </a:p>
                  </a:txBody>
                  <a:tcPr/>
                </a:tc>
                <a:tc gridSpan="3">
                  <a:txBody>
                    <a:bodyPr/>
                    <a:lstStyle/>
                    <a:p>
                      <a:r>
                        <a:rPr lang="en-US" sz="2800">
                          <a:solidFill>
                            <a:schemeClr val="tx2"/>
                          </a:solidFill>
                        </a:rPr>
                        <a:t>Type of action</a:t>
                      </a:r>
                    </a:p>
                  </a:txBody>
                  <a:tcPr/>
                </a:tc>
                <a:tc hMerge="1">
                  <a:txBody>
                    <a:bodyPr/>
                    <a:lstStyle/>
                    <a:p>
                      <a:endParaRPr lang="en-US">
                        <a:solidFill>
                          <a:schemeClr val="tx2"/>
                        </a:solidFill>
                      </a:endParaRPr>
                    </a:p>
                  </a:txBody>
                  <a:tcPr/>
                </a:tc>
                <a:tc hMerge="1">
                  <a:txBody>
                    <a:bodyPr/>
                    <a:lstStyle/>
                    <a:p>
                      <a:endParaRPr lang="en-US">
                        <a:solidFill>
                          <a:schemeClr val="tx2"/>
                        </a:solidFill>
                      </a:endParaRPr>
                    </a:p>
                  </a:txBody>
                  <a:tcPr/>
                </a:tc>
                <a:extLst>
                  <a:ext uri="{0D108BD9-81ED-4DB2-BD59-A6C34878D82A}">
                    <a16:rowId xmlns:a16="http://schemas.microsoft.com/office/drawing/2014/main" val="3887141340"/>
                  </a:ext>
                </a:extLst>
              </a:tr>
              <a:tr h="566632">
                <a:tc>
                  <a:txBody>
                    <a:bodyPr/>
                    <a:lstStyle/>
                    <a:p>
                      <a:endParaRPr lang="en-US" sz="2400">
                        <a:solidFill>
                          <a:schemeClr val="tx2"/>
                        </a:solidFill>
                      </a:endParaRPr>
                    </a:p>
                  </a:txBody>
                  <a:tcPr/>
                </a:tc>
                <a:tc>
                  <a:txBody>
                    <a:bodyPr/>
                    <a:lstStyle/>
                    <a:p>
                      <a:r>
                        <a:rPr lang="en-US" sz="2800" b="1">
                          <a:solidFill>
                            <a:schemeClr val="tx2"/>
                          </a:solidFill>
                        </a:rPr>
                        <a:t>Program</a:t>
                      </a:r>
                    </a:p>
                  </a:txBody>
                  <a:tcPr/>
                </a:tc>
                <a:tc>
                  <a:txBody>
                    <a:bodyPr/>
                    <a:lstStyle/>
                    <a:p>
                      <a:r>
                        <a:rPr lang="en-US" sz="2800" b="1">
                          <a:solidFill>
                            <a:schemeClr val="tx2"/>
                          </a:solidFill>
                        </a:rPr>
                        <a:t>Policy</a:t>
                      </a:r>
                    </a:p>
                  </a:txBody>
                  <a:tcPr/>
                </a:tc>
                <a:tc>
                  <a:txBody>
                    <a:bodyPr/>
                    <a:lstStyle/>
                    <a:p>
                      <a:r>
                        <a:rPr lang="en-US" sz="2800" b="1">
                          <a:solidFill>
                            <a:schemeClr val="tx2"/>
                          </a:solidFill>
                        </a:rPr>
                        <a:t>Budget</a:t>
                      </a:r>
                    </a:p>
                  </a:txBody>
                  <a:tcPr/>
                </a:tc>
                <a:extLst>
                  <a:ext uri="{0D108BD9-81ED-4DB2-BD59-A6C34878D82A}">
                    <a16:rowId xmlns:a16="http://schemas.microsoft.com/office/drawing/2014/main" val="259121535"/>
                  </a:ext>
                </a:extLst>
              </a:tr>
              <a:tr h="566632">
                <a:tc>
                  <a:txBody>
                    <a:bodyPr/>
                    <a:lstStyle/>
                    <a:p>
                      <a:pPr algn="l"/>
                      <a:r>
                        <a:rPr lang="en-US" sz="2800" b="1">
                          <a:solidFill>
                            <a:schemeClr val="tx2"/>
                          </a:solidFill>
                        </a:rPr>
                        <a:t>Support community resource navigators at local organizations.</a:t>
                      </a: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rPr>
                        <a:t>-</a:t>
                      </a: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310133213"/>
                  </a:ext>
                </a:extLst>
              </a:tr>
              <a:tr h="44201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Conduct cross-departmental staff training on tenants’ rights and issues and how to make referrals.</a:t>
                      </a: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rPr>
                        <a:t>-</a:t>
                      </a: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1341952520"/>
                  </a:ext>
                </a:extLst>
              </a:tr>
              <a:tr h="566632">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Establish a full-time tenant liaison position in County government.</a:t>
                      </a: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rPr>
                        <a:t>-</a:t>
                      </a: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4243354066"/>
                  </a:ext>
                </a:extLst>
              </a:tr>
              <a:tr h="566632">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Expand emergency tenant protections through local legislation.</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rPr>
                        <a:t>-</a:t>
                      </a: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rPr>
                        <a:t>-</a:t>
                      </a:r>
                    </a:p>
                  </a:txBody>
                  <a:tcPr/>
                </a:tc>
                <a:extLst>
                  <a:ext uri="{0D108BD9-81ED-4DB2-BD59-A6C34878D82A}">
                    <a16:rowId xmlns:a16="http://schemas.microsoft.com/office/drawing/2014/main" val="2724585975"/>
                  </a:ext>
                </a:extLst>
              </a:tr>
              <a:tr h="566632">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Work to make emergency tenant protections in CB-16-2020 into permanent tenant protections.</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rPr>
                        <a:t>-</a:t>
                      </a: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rPr>
                        <a:t>-</a:t>
                      </a:r>
                    </a:p>
                  </a:txBody>
                  <a:tcPr/>
                </a:tc>
                <a:extLst>
                  <a:ext uri="{0D108BD9-81ED-4DB2-BD59-A6C34878D82A}">
                    <a16:rowId xmlns:a16="http://schemas.microsoft.com/office/drawing/2014/main" val="1810792958"/>
                  </a:ext>
                </a:extLst>
              </a:tr>
              <a:tr h="566632">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Establish a centralized tenant assistance office.</a:t>
                      </a:r>
                      <a:endParaRPr lang="en-US" sz="2800" b="1">
                        <a:solidFill>
                          <a:schemeClr val="tx2"/>
                        </a:solidFill>
                        <a:ea typeface="+mn-lt"/>
                        <a:cs typeface="+mn-lt"/>
                      </a:endParaRP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rPr>
                        <a:t>-</a:t>
                      </a: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1882596238"/>
                  </a:ext>
                </a:extLst>
              </a:tr>
              <a:tr h="566632">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Establish one-stop shop for tenant information.  </a:t>
                      </a:r>
                      <a:endParaRPr lang="en-US" sz="2800" b="1">
                        <a:solidFill>
                          <a:schemeClr val="tx2"/>
                        </a:solidFill>
                        <a:ea typeface="+mn-lt"/>
                        <a:cs typeface="+mn-lt"/>
                      </a:endParaRP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rPr>
                        <a:t>-</a:t>
                      </a: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3021925272"/>
                  </a:ext>
                </a:extLst>
              </a:tr>
              <a:tr h="566632">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Address language barriers.</a:t>
                      </a: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2084848878"/>
                  </a:ext>
                </a:extLst>
              </a:tr>
              <a:tr h="566632">
                <a:tc>
                  <a:txBody>
                    <a:bodyPr/>
                    <a:lstStyle/>
                    <a:p>
                      <a:pPr marL="0" marR="0" lvl="0" indent="0" algn="l" eaLnBrk="1" fontAlgn="auto" latinLnBrk="0" hangingPunct="1">
                        <a:lnSpc>
                          <a:spcPct val="100000"/>
                        </a:lnSpc>
                        <a:spcBef>
                          <a:spcPts val="0"/>
                        </a:spcBef>
                        <a:spcAft>
                          <a:spcPts val="0"/>
                        </a:spcAft>
                        <a:buClrTx/>
                        <a:buSzTx/>
                        <a:buFontTx/>
                        <a:buNone/>
                      </a:pPr>
                      <a:r>
                        <a:rPr lang="en-US" sz="2800" b="1">
                          <a:solidFill>
                            <a:schemeClr val="tx2"/>
                          </a:solidFill>
                        </a:rPr>
                        <a:t>Provide information and outreach through inclusive communication tactics. </a:t>
                      </a:r>
                      <a:endParaRPr lang="en-US" sz="2800">
                        <a:solidFill>
                          <a:schemeClr val="tx2"/>
                        </a:solidFill>
                      </a:endParaRP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1413956519"/>
                  </a:ext>
                </a:extLst>
              </a:tr>
              <a:tr h="566632">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Allocate funding for a low-barrier housing assistance fund.</a:t>
                      </a: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2020429783"/>
                  </a:ext>
                </a:extLst>
              </a:tr>
              <a:tr h="587312">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Work to create a permanent housing assistance fund.</a:t>
                      </a:r>
                      <a:endParaRPr lang="en-US" sz="2800" b="1">
                        <a:solidFill>
                          <a:schemeClr val="tx2"/>
                        </a:solidFill>
                        <a:cs typeface="Calibri"/>
                      </a:endParaRPr>
                    </a:p>
                  </a:txBody>
                  <a:tcPr anchor="b"/>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226937499"/>
                  </a:ext>
                </a:extLst>
              </a:tr>
              <a:tr h="566632">
                <a:tc>
                  <a:txBody>
                    <a:bodyPr/>
                    <a:lstStyle/>
                    <a:p>
                      <a:pPr marL="0" marR="0" lvl="0" indent="0" algn="l" eaLnBrk="1" fontAlgn="auto" latinLnBrk="0" hangingPunct="1">
                        <a:lnSpc>
                          <a:spcPct val="100000"/>
                        </a:lnSpc>
                        <a:spcBef>
                          <a:spcPts val="0"/>
                        </a:spcBef>
                        <a:spcAft>
                          <a:spcPts val="0"/>
                        </a:spcAft>
                        <a:buClrTx/>
                        <a:buSzTx/>
                        <a:buFontTx/>
                        <a:buNone/>
                      </a:pPr>
                      <a:r>
                        <a:rPr lang="en-US" sz="2800" b="1">
                          <a:solidFill>
                            <a:schemeClr val="tx2"/>
                          </a:solidFill>
                        </a:rPr>
                        <a:t>Create a landlord tax credit or property tax waiver for rent and late fee/interest forgiveness.</a:t>
                      </a:r>
                      <a:endParaRPr lang="en-US" sz="2800">
                        <a:solidFill>
                          <a:schemeClr val="tx2"/>
                        </a:solidFill>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tc>
                <a:extLst>
                  <a:ext uri="{0D108BD9-81ED-4DB2-BD59-A6C34878D82A}">
                    <a16:rowId xmlns:a16="http://schemas.microsoft.com/office/drawing/2014/main" val="2791244721"/>
                  </a:ext>
                </a:extLst>
              </a:tr>
              <a:tr h="363146">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ea typeface="+mn-lt"/>
                          <a:cs typeface="+mn-lt"/>
                        </a:rPr>
                        <a:t>Create a philanthropic pool of emergency assistance dollars for one-time tenant needs.</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rPr>
                        <a:t>-</a:t>
                      </a:r>
                    </a:p>
                  </a:txBody>
                  <a:tcPr/>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rPr>
                        <a:t>-</a:t>
                      </a:r>
                    </a:p>
                  </a:txBody>
                  <a:tcPr/>
                </a:tc>
                <a:extLst>
                  <a:ext uri="{0D108BD9-81ED-4DB2-BD59-A6C34878D82A}">
                    <a16:rowId xmlns:a16="http://schemas.microsoft.com/office/drawing/2014/main" val="3657903521"/>
                  </a:ext>
                </a:extLst>
              </a:tr>
            </a:tbl>
          </a:graphicData>
        </a:graphic>
      </p:graphicFrame>
    </p:spTree>
    <p:extLst>
      <p:ext uri="{BB962C8B-B14F-4D97-AF65-F5344CB8AC3E}">
        <p14:creationId xmlns:p14="http://schemas.microsoft.com/office/powerpoint/2010/main" val="1712082481"/>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C0C927-0BCE-499C-A40E-09C8A9D735D5}"/>
              </a:ext>
            </a:extLst>
          </p:cNvPr>
          <p:cNvSpPr txBox="1"/>
          <p:nvPr/>
        </p:nvSpPr>
        <p:spPr>
          <a:xfrm>
            <a:off x="21006232" y="10626958"/>
            <a:ext cx="3377767" cy="2772641"/>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3000" b="0" i="0" u="none" strike="noStrike" cap="none" spc="0" normalizeH="0" baseline="0">
              <a:ln>
                <a:noFill/>
              </a:ln>
              <a:solidFill>
                <a:srgbClr val="009193"/>
              </a:solidFill>
              <a:effectLst/>
              <a:uFillTx/>
              <a:latin typeface="+mn-lt"/>
              <a:ea typeface="+mn-ea"/>
              <a:cs typeface="+mn-cs"/>
              <a:sym typeface="Helvetica Light"/>
            </a:endParaRPr>
          </a:p>
        </p:txBody>
      </p:sp>
      <p:sp>
        <p:nvSpPr>
          <p:cNvPr id="9" name="TextBox 8">
            <a:extLst>
              <a:ext uri="{FF2B5EF4-FFF2-40B4-BE49-F238E27FC236}">
                <a16:creationId xmlns:a16="http://schemas.microsoft.com/office/drawing/2014/main" id="{579223D0-C8F8-4C94-A7DF-DDE8BC2FD6B6}"/>
              </a:ext>
            </a:extLst>
          </p:cNvPr>
          <p:cNvSpPr txBox="1"/>
          <p:nvPr/>
        </p:nvSpPr>
        <p:spPr>
          <a:xfrm>
            <a:off x="-369652" y="1"/>
            <a:ext cx="4649821" cy="13716000"/>
          </a:xfrm>
          <a:prstGeom prst="rect">
            <a:avLst/>
          </a:prstGeom>
          <a:solidFill>
            <a:schemeClr val="tx1"/>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l" defTabSz="825500" rtl="0" fontAlgn="auto" latinLnBrk="0" hangingPunct="0">
              <a:lnSpc>
                <a:spcPct val="120000"/>
              </a:lnSpc>
              <a:spcBef>
                <a:spcPts val="0"/>
              </a:spcBef>
              <a:spcAft>
                <a:spcPts val="0"/>
              </a:spcAft>
              <a:buClrTx/>
              <a:buSzTx/>
              <a:buFontTx/>
              <a:buNone/>
              <a:tabLst/>
            </a:pPr>
            <a:endParaRPr kumimoji="0" lang="en-US" sz="3000" b="0" i="0" u="none" strike="noStrike" cap="none" spc="0" normalizeH="0" baseline="0">
              <a:ln>
                <a:noFill/>
              </a:ln>
              <a:solidFill>
                <a:srgbClr val="009193"/>
              </a:solidFill>
              <a:effectLst/>
              <a:uFillTx/>
              <a:latin typeface="+mn-lt"/>
              <a:ea typeface="+mn-ea"/>
              <a:cs typeface="+mn-cs"/>
              <a:sym typeface="Helvetica Light"/>
            </a:endParaRPr>
          </a:p>
        </p:txBody>
      </p:sp>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797668" y="1323817"/>
            <a:ext cx="21970893" cy="2772641"/>
          </a:xfrm>
        </p:spPr>
        <p:txBody>
          <a:bodyPr/>
          <a:lstStyle/>
          <a:p>
            <a:r>
              <a:rPr lang="en-US"/>
              <a:t>RECOMMENDATIONS</a:t>
            </a:r>
            <a:br>
              <a:rPr lang="en-US"/>
            </a:br>
            <a:r>
              <a:rPr lang="en-US" sz="6600"/>
              <a:t>OVERVIEW BY IMPLEMENTATION TIMELINE</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a:xfrm>
            <a:off x="797668" y="947060"/>
            <a:ext cx="21970892" cy="753514"/>
          </a:xfrm>
        </p:spPr>
        <p:txBody>
          <a:bodyPr/>
          <a:lstStyle/>
          <a:p>
            <a:r>
              <a:rPr lang="en-US"/>
              <a:t>PROPOSED WORKGROUP RECOMMENDATIONS: OVERVIEW</a:t>
            </a:r>
          </a:p>
        </p:txBody>
      </p:sp>
      <p:graphicFrame>
        <p:nvGraphicFramePr>
          <p:cNvPr id="5" name="Table 5">
            <a:extLst>
              <a:ext uri="{FF2B5EF4-FFF2-40B4-BE49-F238E27FC236}">
                <a16:creationId xmlns:a16="http://schemas.microsoft.com/office/drawing/2014/main" id="{C7574DE5-32F6-447A-AD9D-F416B43320D3}"/>
              </a:ext>
            </a:extLst>
          </p:cNvPr>
          <p:cNvGraphicFramePr>
            <a:graphicFrameLocks noGrp="1"/>
          </p:cNvGraphicFramePr>
          <p:nvPr>
            <p:extLst>
              <p:ext uri="{D42A27DB-BD31-4B8C-83A1-F6EECF244321}">
                <p14:modId xmlns:p14="http://schemas.microsoft.com/office/powerpoint/2010/main" val="2558523184"/>
              </p:ext>
            </p:extLst>
          </p:nvPr>
        </p:nvGraphicFramePr>
        <p:xfrm>
          <a:off x="797668" y="4015242"/>
          <a:ext cx="23443660" cy="9384357"/>
        </p:xfrm>
        <a:graphic>
          <a:graphicData uri="http://schemas.openxmlformats.org/drawingml/2006/table">
            <a:tbl>
              <a:tblPr firstRow="1" bandRow="1">
                <a:tableStyleId>{3B4B98B0-60AC-42C2-AFA5-B58CD77FA1E5}</a:tableStyleId>
              </a:tblPr>
              <a:tblGrid>
                <a:gridCol w="17782162">
                  <a:extLst>
                    <a:ext uri="{9D8B030D-6E8A-4147-A177-3AD203B41FA5}">
                      <a16:colId xmlns:a16="http://schemas.microsoft.com/office/drawing/2014/main" val="700257850"/>
                    </a:ext>
                  </a:extLst>
                </a:gridCol>
                <a:gridCol w="2830749">
                  <a:extLst>
                    <a:ext uri="{9D8B030D-6E8A-4147-A177-3AD203B41FA5}">
                      <a16:colId xmlns:a16="http://schemas.microsoft.com/office/drawing/2014/main" val="2815060672"/>
                    </a:ext>
                  </a:extLst>
                </a:gridCol>
                <a:gridCol w="2830749">
                  <a:extLst>
                    <a:ext uri="{9D8B030D-6E8A-4147-A177-3AD203B41FA5}">
                      <a16:colId xmlns:a16="http://schemas.microsoft.com/office/drawing/2014/main" val="1928396934"/>
                    </a:ext>
                  </a:extLst>
                </a:gridCol>
              </a:tblGrid>
              <a:tr h="545157">
                <a:tc>
                  <a:txBody>
                    <a:bodyPr/>
                    <a:lstStyle/>
                    <a:p>
                      <a:pPr algn="l"/>
                      <a:r>
                        <a:rPr lang="en-US" sz="2800">
                          <a:solidFill>
                            <a:schemeClr val="tx2"/>
                          </a:solidFill>
                        </a:rPr>
                        <a:t>Recommended action</a:t>
                      </a:r>
                    </a:p>
                  </a:txBody>
                  <a:tcPr/>
                </a:tc>
                <a:tc gridSpan="2">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Implementation timeline</a:t>
                      </a:r>
                    </a:p>
                  </a:txBody>
                  <a:tcPr/>
                </a:tc>
                <a:tc hMerge="1">
                  <a:txBody>
                    <a:bodyPr/>
                    <a:lstStyle/>
                    <a:p>
                      <a:pPr algn="l"/>
                      <a:endParaRPr lang="en-US" sz="2800">
                        <a:solidFill>
                          <a:schemeClr val="tx2"/>
                        </a:solidFill>
                      </a:endParaRPr>
                    </a:p>
                  </a:txBody>
                  <a:tcPr/>
                </a:tc>
                <a:extLst>
                  <a:ext uri="{0D108BD9-81ED-4DB2-BD59-A6C34878D82A}">
                    <a16:rowId xmlns:a16="http://schemas.microsoft.com/office/drawing/2014/main" val="3887141340"/>
                  </a:ext>
                </a:extLst>
              </a:tr>
              <a:tr h="505538">
                <a:tc>
                  <a:txBody>
                    <a:bodyPr/>
                    <a:lstStyle/>
                    <a:p>
                      <a:endParaRPr lang="en-US" sz="2800">
                        <a:solidFill>
                          <a:schemeClr val="tx2"/>
                        </a:solidFill>
                      </a:endParaRPr>
                    </a:p>
                  </a:txBody>
                  <a:tcPr/>
                </a:tc>
                <a:tc>
                  <a:txBody>
                    <a:bodyPr/>
                    <a:lstStyle/>
                    <a:p>
                      <a:pPr algn="ctr"/>
                      <a:r>
                        <a:rPr lang="en-US" sz="2800" b="1">
                          <a:solidFill>
                            <a:schemeClr val="tx2"/>
                          </a:solidFill>
                        </a:rPr>
                        <a:t>60-90 days </a:t>
                      </a:r>
                    </a:p>
                  </a:txBody>
                  <a:tcPr/>
                </a:tc>
                <a:tc>
                  <a:txBody>
                    <a:bodyPr/>
                    <a:lstStyle/>
                    <a:p>
                      <a:pPr algn="ctr"/>
                      <a:r>
                        <a:rPr lang="en-US" sz="2800" b="1">
                          <a:solidFill>
                            <a:schemeClr val="tx2"/>
                          </a:solidFill>
                        </a:rPr>
                        <a:t>90+days</a:t>
                      </a:r>
                    </a:p>
                  </a:txBody>
                  <a:tcPr/>
                </a:tc>
                <a:extLst>
                  <a:ext uri="{0D108BD9-81ED-4DB2-BD59-A6C34878D82A}">
                    <a16:rowId xmlns:a16="http://schemas.microsoft.com/office/drawing/2014/main" val="259121535"/>
                  </a:ext>
                </a:extLst>
              </a:tr>
              <a:tr h="640080">
                <a:tc>
                  <a:txBody>
                    <a:bodyPr/>
                    <a:lstStyle/>
                    <a:p>
                      <a:pPr algn="l"/>
                      <a:r>
                        <a:rPr lang="en-US" sz="2800" b="1">
                          <a:solidFill>
                            <a:schemeClr val="tx2"/>
                          </a:solidFill>
                        </a:rPr>
                        <a:t>Support community resource navigators at local organizations.</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tc>
                  <a:txBody>
                    <a:bodyPr/>
                    <a:lstStyle/>
                    <a:p>
                      <a:pPr algn="ctr"/>
                      <a:r>
                        <a:rPr lang="en-US" sz="3600" b="1">
                          <a:solidFill>
                            <a:schemeClr val="tx2"/>
                          </a:solidFill>
                        </a:rPr>
                        <a:t>-</a:t>
                      </a:r>
                    </a:p>
                  </a:txBody>
                  <a:tcPr anchor="b"/>
                </a:tc>
                <a:extLst>
                  <a:ext uri="{0D108BD9-81ED-4DB2-BD59-A6C34878D82A}">
                    <a16:rowId xmlns:a16="http://schemas.microsoft.com/office/drawing/2014/main" val="310133213"/>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Conduct cross-departmental staff training on tenants’ rights and issues and how to make referrals.</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extLst>
                  <a:ext uri="{0D108BD9-81ED-4DB2-BD59-A6C34878D82A}">
                    <a16:rowId xmlns:a16="http://schemas.microsoft.com/office/drawing/2014/main" val="1341952520"/>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Establish a full-time tenant liaison position in County government.</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b="1">
                          <a:solidFill>
                            <a:schemeClr val="tx2"/>
                          </a:solidFill>
                        </a:rPr>
                        <a:t>-</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extLst>
                  <a:ext uri="{0D108BD9-81ED-4DB2-BD59-A6C34878D82A}">
                    <a16:rowId xmlns:a16="http://schemas.microsoft.com/office/drawing/2014/main" val="4243354066"/>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Expand emergency tenant protections through local legislation.</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tc>
                  <a:txBody>
                    <a:bodyPr/>
                    <a:lstStyle/>
                    <a:p>
                      <a:pPr algn="ctr"/>
                      <a:r>
                        <a:rPr lang="en-US" sz="3600" b="1">
                          <a:solidFill>
                            <a:schemeClr val="tx2"/>
                          </a:solidFill>
                        </a:rPr>
                        <a:t>-</a:t>
                      </a:r>
                    </a:p>
                  </a:txBody>
                  <a:tcPr anchor="b"/>
                </a:tc>
                <a:extLst>
                  <a:ext uri="{0D108BD9-81ED-4DB2-BD59-A6C34878D82A}">
                    <a16:rowId xmlns:a16="http://schemas.microsoft.com/office/drawing/2014/main" val="2724585975"/>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Work to make emergency tenant protections in CB-16-2020 into permanent tenant protections.</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b="1">
                          <a:solidFill>
                            <a:schemeClr val="tx2"/>
                          </a:solidFill>
                        </a:rPr>
                        <a:t>-</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extLst>
                  <a:ext uri="{0D108BD9-81ED-4DB2-BD59-A6C34878D82A}">
                    <a16:rowId xmlns:a16="http://schemas.microsoft.com/office/drawing/2014/main" val="1810792958"/>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Establish a centralized tenant assistance office for tenants.</a:t>
                      </a:r>
                      <a:endParaRPr lang="en-US" sz="2800" b="1">
                        <a:solidFill>
                          <a:schemeClr val="tx2"/>
                        </a:solidFill>
                        <a:ea typeface="+mn-lt"/>
                        <a:cs typeface="+mn-lt"/>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b="1">
                          <a:solidFill>
                            <a:schemeClr val="tx2"/>
                          </a:solidFill>
                        </a:rPr>
                        <a:t>-</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extLst>
                  <a:ext uri="{0D108BD9-81ED-4DB2-BD59-A6C34878D82A}">
                    <a16:rowId xmlns:a16="http://schemas.microsoft.com/office/drawing/2014/main" val="1882596238"/>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Establish one-stop shop for tenant information.  </a:t>
                      </a:r>
                      <a:endParaRPr lang="en-US" sz="2800" b="1">
                        <a:solidFill>
                          <a:schemeClr val="tx2"/>
                        </a:solidFill>
                        <a:ea typeface="+mn-lt"/>
                        <a:cs typeface="+mn-lt"/>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tc>
                  <a:txBody>
                    <a:bodyPr/>
                    <a:lstStyle/>
                    <a:p>
                      <a:pPr algn="ctr"/>
                      <a:r>
                        <a:rPr lang="en-US" sz="3600" b="1">
                          <a:solidFill>
                            <a:schemeClr val="tx2"/>
                          </a:solidFill>
                        </a:rPr>
                        <a:t>-</a:t>
                      </a:r>
                    </a:p>
                  </a:txBody>
                  <a:tcPr anchor="b"/>
                </a:tc>
                <a:extLst>
                  <a:ext uri="{0D108BD9-81ED-4DB2-BD59-A6C34878D82A}">
                    <a16:rowId xmlns:a16="http://schemas.microsoft.com/office/drawing/2014/main" val="3021925272"/>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Address language barriers.</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extLst>
                  <a:ext uri="{0D108BD9-81ED-4DB2-BD59-A6C34878D82A}">
                    <a16:rowId xmlns:a16="http://schemas.microsoft.com/office/drawing/2014/main" val="2084848878"/>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Provide information and outreach through inclusive communication tactics. </a:t>
                      </a:r>
                      <a:endParaRPr lang="en-US" sz="2800">
                        <a:solidFill>
                          <a:schemeClr val="tx2"/>
                        </a:solidFill>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extLst>
                  <a:ext uri="{0D108BD9-81ED-4DB2-BD59-A6C34878D82A}">
                    <a16:rowId xmlns:a16="http://schemas.microsoft.com/office/drawing/2014/main" val="1413956519"/>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Allocate funding for a low-barrier housing assistance fund.</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tc>
                  <a:txBody>
                    <a:bodyPr/>
                    <a:lstStyle/>
                    <a:p>
                      <a:pPr algn="ctr"/>
                      <a:r>
                        <a:rPr lang="en-US" sz="3600" b="1">
                          <a:solidFill>
                            <a:schemeClr val="tx2"/>
                          </a:solidFill>
                        </a:rPr>
                        <a:t>-</a:t>
                      </a:r>
                    </a:p>
                  </a:txBody>
                  <a:tcPr anchor="b"/>
                </a:tc>
                <a:extLst>
                  <a:ext uri="{0D108BD9-81ED-4DB2-BD59-A6C34878D82A}">
                    <a16:rowId xmlns:a16="http://schemas.microsoft.com/office/drawing/2014/main" val="2020429783"/>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rPr>
                        <a:t>Work to create a permanent housing assistance fund.</a:t>
                      </a:r>
                      <a:endParaRPr lang="en-US" sz="2800" b="1">
                        <a:solidFill>
                          <a:schemeClr val="tx2"/>
                        </a:solidFill>
                        <a:cs typeface="Calibri"/>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b="1">
                          <a:solidFill>
                            <a:schemeClr val="tx2"/>
                          </a:solidFill>
                        </a:rPr>
                        <a:t>-</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extLst>
                  <a:ext uri="{0D108BD9-81ED-4DB2-BD59-A6C34878D82A}">
                    <a16:rowId xmlns:a16="http://schemas.microsoft.com/office/drawing/2014/main" val="226937499"/>
                  </a:ext>
                </a:extLst>
              </a:tr>
              <a:tr h="640080">
                <a:tc>
                  <a:txBody>
                    <a:bodyPr/>
                    <a:lstStyle/>
                    <a:p>
                      <a:pPr marL="0" marR="0" lvl="0" indent="0" algn="l" eaLnBrk="1" fontAlgn="auto" latinLnBrk="0" hangingPunct="1">
                        <a:lnSpc>
                          <a:spcPct val="100000"/>
                        </a:lnSpc>
                        <a:spcBef>
                          <a:spcPts val="0"/>
                        </a:spcBef>
                        <a:spcAft>
                          <a:spcPts val="0"/>
                        </a:spcAft>
                        <a:buClrTx/>
                        <a:buSzTx/>
                        <a:buFontTx/>
                        <a:buNone/>
                      </a:pPr>
                      <a:r>
                        <a:rPr lang="en-US" sz="2800" b="1">
                          <a:solidFill>
                            <a:schemeClr val="tx2"/>
                          </a:solidFill>
                        </a:rPr>
                        <a:t>Create a landlord tax credit or property tax waiver for rent and late fee/interest forgiveness.</a:t>
                      </a:r>
                      <a:endParaRPr lang="en-US" sz="2800">
                        <a:solidFill>
                          <a:schemeClr val="tx2"/>
                        </a:solidFill>
                      </a:endParaRP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b="1">
                          <a:solidFill>
                            <a:schemeClr val="tx2"/>
                          </a:solidFill>
                        </a:rPr>
                        <a:t>-</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extLst>
                  <a:ext uri="{0D108BD9-81ED-4DB2-BD59-A6C34878D82A}">
                    <a16:rowId xmlns:a16="http://schemas.microsoft.com/office/drawing/2014/main" val="2791244721"/>
                  </a:ext>
                </a:extLst>
              </a:tr>
              <a:tr h="640080">
                <a:tc>
                  <a:txBody>
                    <a:bodyPr/>
                    <a:lstStyle/>
                    <a:p>
                      <a:pPr marL="0" marR="0" lvl="0" indent="0" algn="l" defTabSz="825500" eaLnBrk="1" fontAlgn="auto" latinLnBrk="0" hangingPunct="1">
                        <a:lnSpc>
                          <a:spcPct val="100000"/>
                        </a:lnSpc>
                        <a:spcBef>
                          <a:spcPts val="0"/>
                        </a:spcBef>
                        <a:spcAft>
                          <a:spcPts val="0"/>
                        </a:spcAft>
                        <a:buClrTx/>
                        <a:buSzTx/>
                        <a:buFontTx/>
                        <a:buNone/>
                        <a:tabLst/>
                        <a:defRPr/>
                      </a:pPr>
                      <a:r>
                        <a:rPr lang="en-US" sz="2800" b="1">
                          <a:solidFill>
                            <a:schemeClr val="tx2"/>
                          </a:solidFill>
                          <a:ea typeface="+mn-lt"/>
                          <a:cs typeface="+mn-lt"/>
                        </a:rPr>
                        <a:t>Create a philanthropic pool of emergency assistance dollars for one-time tenant needs.</a:t>
                      </a:r>
                    </a:p>
                  </a:txBody>
                  <a:tcPr anchor="b"/>
                </a:tc>
                <a:tc>
                  <a:txBody>
                    <a:bodyPr/>
                    <a:lstStyle/>
                    <a:p>
                      <a:pPr marL="0" marR="0" lvl="0" indent="0" algn="ctr" defTabSz="825500" eaLnBrk="1" fontAlgn="auto" latinLnBrk="0" hangingPunct="1">
                        <a:lnSpc>
                          <a:spcPct val="100000"/>
                        </a:lnSpc>
                        <a:spcBef>
                          <a:spcPts val="0"/>
                        </a:spcBef>
                        <a:spcAft>
                          <a:spcPts val="0"/>
                        </a:spcAft>
                        <a:buClrTx/>
                        <a:buSzTx/>
                        <a:buFontTx/>
                        <a:buNone/>
                        <a:tabLst/>
                        <a:defRPr/>
                      </a:pPr>
                      <a:r>
                        <a:rPr lang="en-US" sz="3600">
                          <a:solidFill>
                            <a:schemeClr val="tx2"/>
                          </a:solidFill>
                          <a:sym typeface="Wingdings" panose="05000000000000000000" pitchFamily="2" charset="2"/>
                        </a:rPr>
                        <a:t></a:t>
                      </a:r>
                      <a:endParaRPr lang="en-US" sz="3600">
                        <a:solidFill>
                          <a:schemeClr val="tx2"/>
                        </a:solidFill>
                      </a:endParaRPr>
                    </a:p>
                  </a:txBody>
                  <a:tcPr anchor="b"/>
                </a:tc>
                <a:tc>
                  <a:txBody>
                    <a:bodyPr/>
                    <a:lstStyle/>
                    <a:p>
                      <a:pPr algn="ctr"/>
                      <a:r>
                        <a:rPr lang="en-US" sz="3600" b="1">
                          <a:solidFill>
                            <a:schemeClr val="tx2"/>
                          </a:solidFill>
                        </a:rPr>
                        <a:t>-</a:t>
                      </a:r>
                    </a:p>
                  </a:txBody>
                  <a:tcPr anchor="b"/>
                </a:tc>
                <a:extLst>
                  <a:ext uri="{0D108BD9-81ED-4DB2-BD59-A6C34878D82A}">
                    <a16:rowId xmlns:a16="http://schemas.microsoft.com/office/drawing/2014/main" val="3657903521"/>
                  </a:ext>
                </a:extLst>
              </a:tr>
            </a:tbl>
          </a:graphicData>
        </a:graphic>
      </p:graphicFrame>
    </p:spTree>
    <p:extLst>
      <p:ext uri="{BB962C8B-B14F-4D97-AF65-F5344CB8AC3E}">
        <p14:creationId xmlns:p14="http://schemas.microsoft.com/office/powerpoint/2010/main" val="3024538619"/>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676A32-38FE-4EC0-ABF6-AD180BA1C650}"/>
              </a:ext>
            </a:extLst>
          </p:cNvPr>
          <p:cNvSpPr>
            <a:spLocks noGrp="1"/>
          </p:cNvSpPr>
          <p:nvPr>
            <p:ph type="title"/>
          </p:nvPr>
        </p:nvSpPr>
        <p:spPr>
          <a:xfrm>
            <a:off x="1490688" y="9788377"/>
            <a:ext cx="22893312" cy="3089263"/>
          </a:xfrm>
        </p:spPr>
        <p:txBody>
          <a:bodyPr/>
          <a:lstStyle/>
          <a:p>
            <a:r>
              <a:rPr lang="en-US" sz="10000"/>
              <a:t>DEEP DIVE</a:t>
            </a:r>
            <a:br>
              <a:rPr lang="en-US" sz="6600"/>
            </a:br>
            <a:r>
              <a:rPr lang="en-US" sz="6600"/>
              <a:t>PROPOSED WORKGROUP RECOMMENDATIONS</a:t>
            </a:r>
            <a:br>
              <a:rPr lang="en-US" sz="8000"/>
            </a:br>
            <a:r>
              <a:rPr lang="en-US" sz="8000"/>
              <a:t>TO COUNTY COUNCIL &amp; EXECUTIVE</a:t>
            </a:r>
          </a:p>
        </p:txBody>
      </p:sp>
    </p:spTree>
    <p:extLst>
      <p:ext uri="{BB962C8B-B14F-4D97-AF65-F5344CB8AC3E}">
        <p14:creationId xmlns:p14="http://schemas.microsoft.com/office/powerpoint/2010/main" val="1924990603"/>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544521"/>
            <a:ext cx="17465040" cy="2772641"/>
          </a:xfrm>
        </p:spPr>
        <p:txBody>
          <a:bodyPr/>
          <a:lstStyle/>
          <a:p>
            <a:r>
              <a:rPr lang="en-US" sz="4800"/>
              <a:t>SUPPORT COMMUNITY RESOURCE NAVIGATORS AT LOCAL ORGANIZATIONS.</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3955190"/>
            <a:ext cx="19080480" cy="81170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b="1" i="0" u="none" strike="noStrike" cap="none" spc="0" normalizeH="0" baseline="0">
                <a:ln>
                  <a:noFill/>
                </a:ln>
                <a:solidFill>
                  <a:srgbClr val="4B92DB"/>
                </a:solidFill>
                <a:effectLst/>
                <a:uFillTx/>
                <a:latin typeface="+mn-lt"/>
                <a:ea typeface="+mn-ea"/>
                <a:cs typeface="+mn-cs"/>
                <a:sym typeface="Helvetica Light"/>
              </a:rPr>
              <a:t>IMPLEMENTATION CONSIDERATIONS</a:t>
            </a:r>
            <a:endParaRPr lang="en-US" sz="2800">
              <a:solidFill>
                <a:schemeClr val="tx2"/>
              </a:solidFill>
              <a:highlight>
                <a:srgbClr val="FFFF00"/>
              </a:highlight>
            </a:endParaRPr>
          </a:p>
          <a:p>
            <a:r>
              <a:rPr lang="en-US" sz="2800">
                <a:solidFill>
                  <a:schemeClr val="tx2"/>
                </a:solidFill>
              </a:rPr>
              <a:t>Core competencies among community resource navigators may include:</a:t>
            </a:r>
          </a:p>
          <a:p>
            <a:pPr marL="457200" lvl="1" indent="-457200">
              <a:buFont typeface="Arial" panose="020B0604020202020204" pitchFamily="34" charset="0"/>
              <a:buChar char="•"/>
            </a:pPr>
            <a:r>
              <a:rPr lang="en-US" sz="2800">
                <a:solidFill>
                  <a:schemeClr val="tx2"/>
                </a:solidFill>
              </a:rPr>
              <a:t>Strong relationship with affected tenants</a:t>
            </a:r>
          </a:p>
          <a:p>
            <a:pPr marL="457200" lvl="1" indent="-457200">
              <a:buFont typeface="Arial" panose="020B0604020202020204" pitchFamily="34" charset="0"/>
              <a:buChar char="•"/>
            </a:pPr>
            <a:r>
              <a:rPr lang="en-US" sz="2800">
                <a:solidFill>
                  <a:schemeClr val="tx2"/>
                </a:solidFill>
              </a:rPr>
              <a:t>Cultural understanding of and access to affected tenants (language, norms, power dynamics)</a:t>
            </a:r>
          </a:p>
          <a:p>
            <a:pPr marL="457200" lvl="1" indent="-457200">
              <a:buFont typeface="Arial" panose="020B0604020202020204" pitchFamily="34" charset="0"/>
              <a:buChar char="•"/>
            </a:pPr>
            <a:r>
              <a:rPr lang="en-US" sz="2800">
                <a:solidFill>
                  <a:schemeClr val="tx2"/>
                </a:solidFill>
              </a:rPr>
              <a:t>Knowledge of local resource landscape and tenant-landlord laws</a:t>
            </a:r>
            <a:endParaRPr lang="en-US" sz="2800" b="1">
              <a:solidFill>
                <a:schemeClr val="tx2"/>
              </a:solidFill>
            </a:endParaRPr>
          </a:p>
          <a:p>
            <a:br>
              <a:rPr kumimoji="0" lang="en-US" b="1" i="0" u="none" strike="noStrike" cap="none" spc="0" normalizeH="0" baseline="0">
                <a:ln>
                  <a:noFill/>
                </a:ln>
                <a:solidFill>
                  <a:srgbClr val="4B92DB"/>
                </a:solidFill>
                <a:effectLst/>
                <a:uFillTx/>
                <a:latin typeface="+mn-lt"/>
                <a:ea typeface="+mn-ea"/>
                <a:cs typeface="+mn-cs"/>
                <a:sym typeface="Helvetica Light"/>
              </a:rPr>
            </a:br>
            <a:r>
              <a:rPr kumimoji="0" lang="en-US" b="1" i="0" u="none" strike="noStrike" cap="none" spc="0" normalizeH="0" baseline="0">
                <a:ln>
                  <a:noFill/>
                </a:ln>
                <a:solidFill>
                  <a:srgbClr val="4B92DB"/>
                </a:solidFill>
                <a:effectLst/>
                <a:uFillTx/>
                <a:latin typeface="+mn-lt"/>
                <a:ea typeface="+mn-ea"/>
                <a:cs typeface="+mn-cs"/>
                <a:sym typeface="Helvetica Light"/>
              </a:rPr>
              <a:t>ACTION TYPE(S): PROGRAM | BUDGET: $500,000 for ~5 NAVIGATOR POSITIONS (ESTIMATED)</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60-90 DAY IMPLEMENTATION STEPS</a:t>
            </a:r>
          </a:p>
          <a:p>
            <a:pPr marL="457200" indent="-457200">
              <a:buFont typeface="Arial" panose="020B0604020202020204" pitchFamily="34" charset="0"/>
              <a:buChar char="•"/>
            </a:pPr>
            <a:r>
              <a:rPr lang="en-US" sz="2800">
                <a:solidFill>
                  <a:schemeClr val="tx2"/>
                </a:solidFill>
              </a:rPr>
              <a:t>Allocate public and philanthropic funding for grants for community resource navigators.</a:t>
            </a:r>
          </a:p>
          <a:p>
            <a:pPr marL="457200" indent="-457200">
              <a:buFont typeface="Arial" panose="020B0604020202020204" pitchFamily="34" charset="0"/>
              <a:buChar char="•"/>
            </a:pPr>
            <a:r>
              <a:rPr lang="en-US" sz="2800">
                <a:solidFill>
                  <a:schemeClr val="tx2"/>
                </a:solidFill>
              </a:rPr>
              <a:t>Solicit for community resource navigators for local organizations through competitive request for proposals.</a:t>
            </a:r>
          </a:p>
          <a:p>
            <a:pPr marL="457200" indent="-457200">
              <a:buFont typeface="Arial" panose="020B0604020202020204" pitchFamily="34" charset="0"/>
              <a:buChar char="•"/>
            </a:pPr>
            <a:r>
              <a:rPr lang="en-US" sz="2800">
                <a:solidFill>
                  <a:schemeClr val="tx2"/>
                </a:solidFill>
              </a:rPr>
              <a:t>Align information and outreach efforts with community resource navigators’ outreach.</a:t>
            </a: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90+ DAY IMPLEMENTATION STEPS</a:t>
            </a:r>
          </a:p>
          <a:p>
            <a:pPr marL="457200" indent="-457200">
              <a:buFont typeface="Arial" panose="020B0604020202020204" pitchFamily="34" charset="0"/>
              <a:buChar char="•"/>
            </a:pPr>
            <a:r>
              <a:rPr lang="en-US" sz="2800">
                <a:solidFill>
                  <a:schemeClr val="tx2"/>
                </a:solidFill>
              </a:rPr>
              <a:t>Monitor and report outcomes from use of community resource navigators.</a:t>
            </a:r>
            <a:r>
              <a:rPr lang="en-US" sz="2800" b="1">
                <a:solidFill>
                  <a:srgbClr val="4B92DB"/>
                </a:solidFill>
              </a:rPr>
              <a:t> </a:t>
            </a:r>
          </a:p>
        </p:txBody>
      </p:sp>
    </p:spTree>
    <p:extLst>
      <p:ext uri="{BB962C8B-B14F-4D97-AF65-F5344CB8AC3E}">
        <p14:creationId xmlns:p14="http://schemas.microsoft.com/office/powerpoint/2010/main" val="169175990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136404"/>
            <a:ext cx="18659597" cy="2772641"/>
          </a:xfrm>
        </p:spPr>
        <p:txBody>
          <a:bodyPr/>
          <a:lstStyle/>
          <a:p>
            <a:r>
              <a:rPr lang="en-US" sz="4800"/>
              <a:t>ESTABLISH A FULL-TIME TENANT LIAISON </a:t>
            </a:r>
            <a:br>
              <a:rPr lang="en-US" sz="4800"/>
            </a:br>
            <a:r>
              <a:rPr lang="en-US" sz="4800"/>
              <a:t>IN COUNTY GOVERNMENT.</a:t>
            </a:r>
            <a:endParaRPr lang="en-US" sz="4400"/>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3639011"/>
            <a:ext cx="19080480" cy="859722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a:solidFill>
                  <a:srgbClr val="4B92DB"/>
                </a:solidFill>
              </a:rPr>
              <a:t>IMPLEMENTATION CONSIDERATIONS</a:t>
            </a:r>
            <a:endParaRPr lang="en-US" sz="2800">
              <a:solidFill>
                <a:schemeClr val="tx2"/>
              </a:solidFill>
              <a:highlight>
                <a:srgbClr val="FFFF00"/>
              </a:highlight>
            </a:endParaRPr>
          </a:p>
          <a:p>
            <a:r>
              <a:rPr lang="en-US" sz="2800">
                <a:solidFill>
                  <a:schemeClr val="tx2"/>
                </a:solidFill>
              </a:rPr>
              <a:t>Key duties for this position should include:</a:t>
            </a:r>
          </a:p>
          <a:p>
            <a:pPr marL="457200" indent="-457200">
              <a:buFont typeface="Arial" panose="020B0604020202020204" pitchFamily="34" charset="0"/>
              <a:buChar char="•"/>
            </a:pPr>
            <a:r>
              <a:rPr lang="en-US" sz="2800">
                <a:solidFill>
                  <a:schemeClr val="tx2"/>
                </a:solidFill>
              </a:rPr>
              <a:t>Coordinate and share information on rental programs, including tenant rights, landlord information and contacts, </a:t>
            </a:r>
            <a:br>
              <a:rPr lang="en-US" sz="2800">
                <a:solidFill>
                  <a:schemeClr val="tx2"/>
                </a:solidFill>
              </a:rPr>
            </a:br>
            <a:r>
              <a:rPr lang="en-US" sz="2800">
                <a:solidFill>
                  <a:schemeClr val="tx2"/>
                </a:solidFill>
              </a:rPr>
              <a:t>legal aid, tenant counseling, and other direct service provider organizations.</a:t>
            </a:r>
            <a:endParaRPr lang="en-US" sz="2800">
              <a:solidFill>
                <a:schemeClr val="tx2"/>
              </a:solidFill>
              <a:cs typeface="Calibri"/>
            </a:endParaRPr>
          </a:p>
          <a:p>
            <a:pPr marL="457200" indent="-457200">
              <a:buFont typeface="Arial" panose="020B0604020202020204" pitchFamily="34" charset="0"/>
              <a:buChar char="•"/>
            </a:pPr>
            <a:r>
              <a:rPr lang="en-US" sz="2800">
                <a:solidFill>
                  <a:schemeClr val="tx2"/>
                </a:solidFill>
              </a:rPr>
              <a:t>Develop public information campaigns about tenant-landlord laws and available resources. </a:t>
            </a:r>
            <a:endParaRPr lang="en-US" sz="2800">
              <a:solidFill>
                <a:schemeClr val="tx2"/>
              </a:solidFill>
              <a:cs typeface="Calibri"/>
            </a:endParaRPr>
          </a:p>
          <a:p>
            <a:pPr marL="457200" lvl="2" indent="-457200">
              <a:buFont typeface="Arial" panose="020B0604020202020204" pitchFamily="34" charset="0"/>
              <a:buChar char="•"/>
            </a:pPr>
            <a:r>
              <a:rPr lang="en-US" sz="2800">
                <a:solidFill>
                  <a:schemeClr val="tx2"/>
                </a:solidFill>
              </a:rPr>
              <a:t>Interact with courts to share resource information; gather trend information from legal aid groups on trends; and identify opportunities to align programs and information. </a:t>
            </a:r>
          </a:p>
          <a:p>
            <a:pPr lvl="2" indent="0"/>
            <a:r>
              <a:rPr lang="en-US" sz="2800">
                <a:solidFill>
                  <a:schemeClr val="tx2"/>
                </a:solidFill>
                <a:ea typeface="+mn-lt"/>
                <a:cs typeface="+mn-lt"/>
              </a:rPr>
              <a:t>This position could be a senior-level position and sited in the County Executive’s Office to assist with </a:t>
            </a:r>
            <a:br>
              <a:rPr lang="en-US" sz="2800">
                <a:solidFill>
                  <a:schemeClr val="tx2"/>
                </a:solidFill>
                <a:ea typeface="+mn-lt"/>
                <a:cs typeface="+mn-lt"/>
              </a:rPr>
            </a:br>
            <a:r>
              <a:rPr lang="en-US" sz="2800">
                <a:solidFill>
                  <a:schemeClr val="tx2"/>
                </a:solidFill>
                <a:ea typeface="+mn-lt"/>
                <a:cs typeface="+mn-lt"/>
              </a:rPr>
              <a:t>cross-departmental coordination. </a:t>
            </a:r>
            <a:endParaRPr lang="en-US" sz="2800">
              <a:solidFill>
                <a:schemeClr val="tx2"/>
              </a:solidFill>
            </a:endParaRPr>
          </a:p>
          <a:p>
            <a:pPr lvl="2" indent="0"/>
            <a:br>
              <a:rPr kumimoji="0" lang="en-US" b="1" i="0" u="none" strike="noStrike" cap="none" spc="0" normalizeH="0" baseline="0">
                <a:ln>
                  <a:noFill/>
                </a:ln>
                <a:solidFill>
                  <a:srgbClr val="4B92DB"/>
                </a:solidFill>
                <a:effectLst/>
                <a:uFillTx/>
                <a:latin typeface="+mn-lt"/>
                <a:ea typeface="+mn-ea"/>
                <a:cs typeface="+mn-cs"/>
                <a:sym typeface="Helvetica Light"/>
              </a:rPr>
            </a:br>
            <a:r>
              <a:rPr kumimoji="0" lang="en-US" b="1" i="0" u="none" strike="noStrike" cap="none" spc="0" normalizeH="0" baseline="0">
                <a:ln>
                  <a:noFill/>
                </a:ln>
                <a:solidFill>
                  <a:srgbClr val="4B92DB"/>
                </a:solidFill>
                <a:effectLst/>
                <a:uFillTx/>
                <a:latin typeface="+mn-lt"/>
                <a:ea typeface="+mn-ea"/>
                <a:cs typeface="+mn-cs"/>
                <a:sym typeface="Helvetica Light"/>
              </a:rPr>
              <a:t>ACTION TYPE(S): PROGRAM | BUDGET: SALARY FOR PERSONNEL</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R="0" algn="l" defTabSz="825500" rtl="0" fontAlgn="auto" latinLnBrk="0" hangingPunct="0">
              <a:lnSpc>
                <a:spcPct val="120000"/>
              </a:lnSpc>
              <a:spcBef>
                <a:spcPts val="0"/>
              </a:spcBef>
              <a:spcAft>
                <a:spcPts val="0"/>
              </a:spcAft>
              <a:buClrTx/>
              <a:buSzTx/>
              <a:tabLst/>
            </a:pPr>
            <a:r>
              <a:rPr lang="en-US" b="1">
                <a:solidFill>
                  <a:srgbClr val="4B92DB"/>
                </a:solidFill>
              </a:rPr>
              <a:t>90+ DAY IMPLEMENTATION STEPS*</a:t>
            </a:r>
          </a:p>
          <a:p>
            <a:pPr marL="457200" marR="0" indent="-4572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2800">
                <a:solidFill>
                  <a:schemeClr val="tx2"/>
                </a:solidFill>
              </a:rPr>
              <a:t>Create and advertise new staff position or identify opportunities to reallocate existing staff. </a:t>
            </a:r>
          </a:p>
          <a:p>
            <a:pPr marL="457200" indent="-457200">
              <a:buFont typeface="Arial" panose="020B0604020202020204" pitchFamily="34" charset="0"/>
              <a:buChar char="•"/>
            </a:pPr>
            <a:r>
              <a:rPr lang="en-US" sz="2800">
                <a:solidFill>
                  <a:schemeClr val="tx2"/>
                </a:solidFill>
                <a:ea typeface="+mn-lt"/>
                <a:cs typeface="+mn-lt"/>
              </a:rPr>
              <a:t>If</a:t>
            </a:r>
            <a:r>
              <a:rPr lang="en-US" sz="2800">
                <a:solidFill>
                  <a:schemeClr val="tx2"/>
                </a:solidFill>
              </a:rPr>
              <a:t> hiring new staff, budget for a tenant liaison position in next budget cycle.</a:t>
            </a: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p:txBody>
      </p:sp>
      <p:sp>
        <p:nvSpPr>
          <p:cNvPr id="5" name="Rectangle 4">
            <a:extLst>
              <a:ext uri="{FF2B5EF4-FFF2-40B4-BE49-F238E27FC236}">
                <a16:creationId xmlns:a16="http://schemas.microsoft.com/office/drawing/2014/main" id="{75115099-CF61-42E6-BC9A-72F7C1E826D7}"/>
              </a:ext>
            </a:extLst>
          </p:cNvPr>
          <p:cNvSpPr/>
          <p:nvPr/>
        </p:nvSpPr>
        <p:spPr>
          <a:xfrm>
            <a:off x="5303521" y="12236236"/>
            <a:ext cx="18659596" cy="427746"/>
          </a:xfrm>
          <a:prstGeom prst="rect">
            <a:avLst/>
          </a:prstGeom>
        </p:spPr>
        <p:txBody>
          <a:bodyPr wrap="square">
            <a:spAutoFit/>
          </a:bodyPr>
          <a:lstStyle/>
          <a:p>
            <a:r>
              <a:rPr lang="en-US" sz="2000" i="1">
                <a:solidFill>
                  <a:schemeClr val="tx2"/>
                </a:solidFill>
              </a:rPr>
              <a:t>*Note this action could be implemented sooner through a limited-term grant-funded position or personnel services contract.</a:t>
            </a:r>
          </a:p>
        </p:txBody>
      </p:sp>
    </p:spTree>
    <p:extLst>
      <p:ext uri="{BB962C8B-B14F-4D97-AF65-F5344CB8AC3E}">
        <p14:creationId xmlns:p14="http://schemas.microsoft.com/office/powerpoint/2010/main" val="2521036645"/>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136404"/>
            <a:ext cx="18659597" cy="2772641"/>
          </a:xfrm>
        </p:spPr>
        <p:txBody>
          <a:bodyPr/>
          <a:lstStyle/>
          <a:p>
            <a:r>
              <a:rPr lang="en-US" sz="4800"/>
              <a:t>CONDUCT CROSS-DEPARTMENTAL STAFF TRAINING ON TENANTS’ RIGHTS &amp; HOW TO MAKE REFERRALS.</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3428373"/>
            <a:ext cx="19080480" cy="91512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a:solidFill>
                  <a:srgbClr val="4B92DB"/>
                </a:solidFill>
              </a:rPr>
              <a:t>IMPLEMENTATION CONSIDERATIONS</a:t>
            </a:r>
            <a:endParaRPr lang="en-US" sz="2800">
              <a:solidFill>
                <a:schemeClr val="tx2"/>
              </a:solidFill>
              <a:highlight>
                <a:srgbClr val="FFFF00"/>
              </a:highlight>
            </a:endParaRPr>
          </a:p>
          <a:p>
            <a:r>
              <a:rPr lang="en-US" sz="2800">
                <a:solidFill>
                  <a:schemeClr val="tx2"/>
                </a:solidFill>
              </a:rPr>
              <a:t>Training should focus on:</a:t>
            </a:r>
          </a:p>
          <a:p>
            <a:pPr marL="457200" lvl="2" indent="-457200">
              <a:buFont typeface="Arial" panose="020B0604020202020204" pitchFamily="34" charset="0"/>
              <a:buChar char="•"/>
            </a:pPr>
            <a:r>
              <a:rPr lang="en-US" sz="2800">
                <a:solidFill>
                  <a:schemeClr val="tx2"/>
                </a:solidFill>
              </a:rPr>
              <a:t>Program availability and eligibility for existing local, state, and federal housing resources (including COVID-19 emergency resources and ways to lower or streamline barriers to use)</a:t>
            </a:r>
          </a:p>
          <a:p>
            <a:pPr marL="457200" lvl="2" indent="-457200">
              <a:buFont typeface="Arial" panose="020B0604020202020204" pitchFamily="34" charset="0"/>
              <a:buChar char="•"/>
            </a:pPr>
            <a:r>
              <a:rPr lang="en-US" sz="2800">
                <a:solidFill>
                  <a:schemeClr val="tx2"/>
                </a:solidFill>
              </a:rPr>
              <a:t>Community-based resources, including tenant-landlord assistance; emergency housing assistance; non-housing services (cash payment programs, food assistance, healthcare)</a:t>
            </a:r>
          </a:p>
          <a:p>
            <a:pPr marL="457200" lvl="2" indent="-457200">
              <a:buFont typeface="Arial" panose="020B0604020202020204" pitchFamily="34" charset="0"/>
              <a:buChar char="•"/>
            </a:pPr>
            <a:r>
              <a:rPr lang="en-US" sz="2800">
                <a:solidFill>
                  <a:schemeClr val="tx2"/>
                </a:solidFill>
              </a:rPr>
              <a:t>Issues and tactics related to cultural relevance</a:t>
            </a:r>
          </a:p>
          <a:p>
            <a:br>
              <a:rPr kumimoji="0" lang="en-US" b="1" i="0" u="none" strike="noStrike" cap="none" spc="0" normalizeH="0" baseline="0">
                <a:ln>
                  <a:noFill/>
                </a:ln>
                <a:solidFill>
                  <a:srgbClr val="4B92DB"/>
                </a:solidFill>
                <a:effectLst/>
                <a:uFillTx/>
                <a:latin typeface="+mn-lt"/>
                <a:ea typeface="+mn-ea"/>
                <a:cs typeface="+mn-cs"/>
                <a:sym typeface="Helvetica Light"/>
              </a:rPr>
            </a:br>
            <a:r>
              <a:rPr kumimoji="0" lang="en-US" b="1" i="0" u="none" strike="noStrike" cap="none" spc="0" normalizeH="0" baseline="0">
                <a:ln>
                  <a:noFill/>
                </a:ln>
                <a:solidFill>
                  <a:srgbClr val="4B92DB"/>
                </a:solidFill>
                <a:effectLst/>
                <a:uFillTx/>
                <a:latin typeface="+mn-lt"/>
                <a:ea typeface="+mn-ea"/>
                <a:cs typeface="+mn-cs"/>
                <a:sym typeface="Helvetica Light"/>
              </a:rPr>
              <a:t>ACTION TYPE(S): PROGRAM | BUDGET: $10,000-$25,000 FOR TRAINING SERVICES (ESTIMATED)</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60-90 DAY IMPLEMENTATION STEPS</a:t>
            </a:r>
          </a:p>
          <a:p>
            <a:pPr marL="457200" indent="-457200">
              <a:buFont typeface="Arial" panose="020B0604020202020204" pitchFamily="34" charset="0"/>
              <a:buChar char="•"/>
            </a:pPr>
            <a:r>
              <a:rPr lang="en-US" sz="2800">
                <a:solidFill>
                  <a:schemeClr val="tx2"/>
                </a:solidFill>
              </a:rPr>
              <a:t>Conduct first training for Health &amp; Human Services; Social Services; Housing &amp; Community Development; </a:t>
            </a:r>
            <a:br>
              <a:rPr lang="en-US" sz="2800">
                <a:solidFill>
                  <a:schemeClr val="tx2"/>
                </a:solidFill>
              </a:rPr>
            </a:br>
            <a:r>
              <a:rPr lang="en-US" sz="2800">
                <a:solidFill>
                  <a:schemeClr val="tx2"/>
                </a:solidFill>
              </a:rPr>
              <a:t>and Community Relations and 311 staff. </a:t>
            </a: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90+ DAY IMPLEMENTATION STEPS</a:t>
            </a:r>
          </a:p>
          <a:p>
            <a:pPr marL="457200" lvl="1" indent="-457200">
              <a:buFont typeface="Arial" panose="020B0604020202020204" pitchFamily="34" charset="0"/>
              <a:buChar char="•"/>
            </a:pPr>
            <a:r>
              <a:rPr lang="en-US" sz="2800">
                <a:solidFill>
                  <a:schemeClr val="tx2"/>
                </a:solidFill>
              </a:rPr>
              <a:t>Supplement training with quarterly cross-departmental meetings to identify and address gaps in tenants’ needs; </a:t>
            </a:r>
            <a:br>
              <a:rPr lang="en-US" sz="2800">
                <a:solidFill>
                  <a:schemeClr val="tx2"/>
                </a:solidFill>
              </a:rPr>
            </a:br>
            <a:r>
              <a:rPr lang="en-US" sz="2800">
                <a:solidFill>
                  <a:schemeClr val="tx2"/>
                </a:solidFill>
              </a:rPr>
              <a:t>ways to lower barriers and coordinate communications; and stay up-to-date on resource availability</a:t>
            </a:r>
            <a:r>
              <a:rPr lang="en-US" sz="2800"/>
              <a:t>. </a:t>
            </a:r>
            <a:endParaRPr lang="en-US" sz="2800" b="1"/>
          </a:p>
        </p:txBody>
      </p:sp>
    </p:spTree>
    <p:extLst>
      <p:ext uri="{BB962C8B-B14F-4D97-AF65-F5344CB8AC3E}">
        <p14:creationId xmlns:p14="http://schemas.microsoft.com/office/powerpoint/2010/main" val="3083180875"/>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4922196" y="1661590"/>
            <a:ext cx="19636902" cy="2512952"/>
          </a:xfrm>
        </p:spPr>
        <p:txBody>
          <a:bodyPr/>
          <a:lstStyle/>
          <a:p>
            <a:pPr lvl="0"/>
            <a:r>
              <a:rPr lang="en-US" sz="4800"/>
              <a:t>EXPAND EMERGENCY TENANT PROTECTIONS </a:t>
            </a:r>
            <a:br>
              <a:rPr lang="en-US" sz="4800"/>
            </a:br>
            <a:r>
              <a:rPr lang="en-US" sz="4800"/>
              <a:t>THROUGH LOCAL LEGISLATION.</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a:xfrm>
            <a:off x="4922196" y="1167764"/>
            <a:ext cx="17846364" cy="699947"/>
          </a:xfrm>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4922196" y="4174542"/>
            <a:ext cx="19040921" cy="7526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a:solidFill>
                  <a:srgbClr val="4B92DB"/>
                </a:solidFill>
              </a:rPr>
              <a:t>KEY POLICY CHANGES:</a:t>
            </a:r>
            <a:endParaRPr lang="en-US" b="1">
              <a:solidFill>
                <a:schemeClr val="tx2"/>
              </a:solidFill>
            </a:endParaRPr>
          </a:p>
          <a:p>
            <a:pPr marL="457200" indent="-457200">
              <a:buFont typeface="Arial" panose="020B0604020202020204" pitchFamily="34" charset="0"/>
              <a:buChar char="•"/>
            </a:pPr>
            <a:r>
              <a:rPr lang="en-US" sz="2800" b="1">
                <a:solidFill>
                  <a:schemeClr val="tx2"/>
                </a:solidFill>
              </a:rPr>
              <a:t>Eviction prevention: </a:t>
            </a:r>
            <a:r>
              <a:rPr lang="en-US" sz="2800">
                <a:solidFill>
                  <a:schemeClr val="tx2"/>
                </a:solidFill>
              </a:rPr>
              <a:t>R</a:t>
            </a:r>
            <a:r>
              <a:rPr lang="en-US" sz="2800">
                <a:solidFill>
                  <a:schemeClr val="tx2"/>
                </a:solidFill>
                <a:ea typeface="+mn-lt"/>
                <a:cs typeface="+mn-lt"/>
              </a:rPr>
              <a:t>equire landlords to notify the County of intention to evict, with enough time to contact housing counseling and other tenant aid organizations; provide grants to legal aid organizations to assist.</a:t>
            </a:r>
            <a:endParaRPr lang="en-US" sz="2800">
              <a:solidFill>
                <a:schemeClr val="tx2"/>
              </a:solidFill>
              <a:cs typeface="Calibri"/>
            </a:endParaRPr>
          </a:p>
          <a:p>
            <a:pPr marL="457200" indent="-457200">
              <a:buFont typeface="Arial" panose="020B0604020202020204" pitchFamily="34" charset="0"/>
              <a:buChar char="•"/>
            </a:pPr>
            <a:r>
              <a:rPr lang="en-US" sz="2800" b="1">
                <a:solidFill>
                  <a:schemeClr val="tx2"/>
                </a:solidFill>
              </a:rPr>
              <a:t>Right to legal representation in court: </a:t>
            </a:r>
            <a:r>
              <a:rPr lang="en-US" sz="2800">
                <a:solidFill>
                  <a:schemeClr val="tx2"/>
                </a:solidFill>
              </a:rPr>
              <a:t>Establish landlord requirement to document multiple attempts to reach tenant before filing for eviction; request court give time to seek payment plans and eligible rental assistance</a:t>
            </a:r>
            <a:endParaRPr lang="en-US" sz="2800">
              <a:solidFill>
                <a:schemeClr val="tx2"/>
              </a:solidFill>
              <a:cs typeface="Calibri" panose="020F0502020204030204"/>
            </a:endParaRPr>
          </a:p>
          <a:p>
            <a:pPr marL="457200" indent="-457200">
              <a:buFont typeface="Arial" panose="020B0604020202020204" pitchFamily="34" charset="0"/>
              <a:buChar char="•"/>
            </a:pPr>
            <a:r>
              <a:rPr lang="en-US" sz="2800" b="1">
                <a:solidFill>
                  <a:schemeClr val="tx2"/>
                </a:solidFill>
              </a:rPr>
              <a:t>Eviction records: </a:t>
            </a:r>
            <a:r>
              <a:rPr lang="en-US" sz="2800">
                <a:solidFill>
                  <a:schemeClr val="tx2"/>
                </a:solidFill>
              </a:rPr>
              <a:t>Seal and/or expunge eviction case histories from pandemic time period and all eviction case histories after period (e.g., 2-3 years.)</a:t>
            </a:r>
            <a:endParaRPr lang="en-US" sz="2800">
              <a:solidFill>
                <a:schemeClr val="tx2"/>
              </a:solidFill>
              <a:cs typeface="Calibri"/>
            </a:endParaRPr>
          </a:p>
          <a:p>
            <a:pPr lvl="2" indent="0"/>
            <a:br>
              <a:rPr kumimoji="0" lang="en-US" b="1" i="0" u="none" strike="noStrike" cap="none" spc="0" normalizeH="0" baseline="0">
                <a:ln>
                  <a:noFill/>
                </a:ln>
                <a:solidFill>
                  <a:srgbClr val="4B92DB"/>
                </a:solidFill>
                <a:effectLst/>
                <a:uFillTx/>
                <a:latin typeface="+mn-lt"/>
                <a:ea typeface="+mn-ea"/>
                <a:cs typeface="+mn-cs"/>
                <a:sym typeface="Helvetica Light"/>
              </a:rPr>
            </a:br>
            <a:r>
              <a:rPr kumimoji="0" lang="en-US" b="1" i="0" u="none" strike="noStrike" cap="none" spc="0" normalizeH="0" baseline="0">
                <a:ln>
                  <a:noFill/>
                </a:ln>
                <a:solidFill>
                  <a:srgbClr val="4B92DB"/>
                </a:solidFill>
                <a:effectLst/>
                <a:uFillTx/>
                <a:latin typeface="+mn-lt"/>
                <a:ea typeface="+mn-ea"/>
                <a:cs typeface="+mn-cs"/>
                <a:sym typeface="Helvetica Light"/>
              </a:rPr>
              <a:t>ACTION TYPE(S): POLICY</a:t>
            </a:r>
          </a:p>
          <a:p>
            <a:endParaRPr lang="en-US" b="1">
              <a:solidFill>
                <a:srgbClr val="4B92DB"/>
              </a:solidFill>
            </a:endParaRPr>
          </a:p>
          <a:p>
            <a:r>
              <a:rPr lang="en-US" b="1">
                <a:solidFill>
                  <a:srgbClr val="4B92DB"/>
                </a:solidFill>
              </a:rPr>
              <a:t>60-90 DAY IMPLEMENTATION STEPS</a:t>
            </a:r>
          </a:p>
          <a:p>
            <a:pPr marL="457200" indent="-457200">
              <a:buFont typeface="Arial" panose="020B0604020202020204" pitchFamily="34" charset="0"/>
              <a:buChar char="•"/>
            </a:pPr>
            <a:r>
              <a:rPr lang="en-US" sz="2800">
                <a:solidFill>
                  <a:schemeClr val="tx2"/>
                </a:solidFill>
              </a:rPr>
              <a:t>Draft legislative language to support expanded tenant protections.</a:t>
            </a:r>
          </a:p>
          <a:p>
            <a:pPr marL="457200" indent="-457200">
              <a:buFont typeface="Arial" panose="020B0604020202020204" pitchFamily="34" charset="0"/>
              <a:buChar char="•"/>
            </a:pPr>
            <a:r>
              <a:rPr lang="en-US" sz="2800">
                <a:solidFill>
                  <a:schemeClr val="tx2"/>
                </a:solidFill>
              </a:rPr>
              <a:t>Adopt expanded emergency tenant protections.</a:t>
            </a:r>
          </a:p>
          <a:p>
            <a:pPr marL="457200" indent="-457200">
              <a:buFont typeface="Arial" panose="020B0604020202020204" pitchFamily="34" charset="0"/>
              <a:buChar char="•"/>
            </a:pPr>
            <a:r>
              <a:rPr lang="en-US" sz="2800">
                <a:solidFill>
                  <a:schemeClr val="tx2"/>
                </a:solidFill>
              </a:rPr>
              <a:t>Align information and outreach efforts with community outreach efforts.</a:t>
            </a:r>
          </a:p>
        </p:txBody>
      </p:sp>
    </p:spTree>
    <p:extLst>
      <p:ext uri="{BB962C8B-B14F-4D97-AF65-F5344CB8AC3E}">
        <p14:creationId xmlns:p14="http://schemas.microsoft.com/office/powerpoint/2010/main" val="213124994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3" name="Picture Placeholder 2"/>
          <p:cNvPicPr>
            <a:picLocks noGrp="1" noChangeAspect="1"/>
          </p:cNvPicPr>
          <p:nvPr>
            <p:ph type="pic" idx="13"/>
          </p:nvPr>
        </p:nvPicPr>
        <p:blipFill rotWithShape="1">
          <a:blip r:embed="rId2">
            <a:extLst>
              <a:ext uri="{28A0092B-C50C-407E-A947-70E740481C1C}">
                <a14:useLocalDpi xmlns:a14="http://schemas.microsoft.com/office/drawing/2010/main" val="0"/>
              </a:ext>
            </a:extLst>
          </a:blip>
          <a:srcRect r="10150" b="10150"/>
          <a:stretch/>
        </p:blipFill>
        <p:spPr/>
      </p:pic>
      <p:sp>
        <p:nvSpPr>
          <p:cNvPr id="7" name="Rectangle 6"/>
          <p:cNvSpPr/>
          <p:nvPr/>
        </p:nvSpPr>
        <p:spPr>
          <a:xfrm>
            <a:off x="0" y="0"/>
            <a:ext cx="24384000" cy="13716000"/>
          </a:xfrm>
          <a:prstGeom prst="rect">
            <a:avLst/>
          </a:prstGeom>
          <a:gradFill flip="none" rotWithShape="1">
            <a:gsLst>
              <a:gs pos="25000">
                <a:srgbClr val="FFFFFF">
                  <a:lumMod val="0"/>
                  <a:alpha val="0"/>
                </a:srgbClr>
              </a:gs>
              <a:gs pos="42000">
                <a:srgbClr val="000000">
                  <a:alpha val="24000"/>
                </a:srgbClr>
              </a:gs>
            </a:gsLst>
            <a:lin ang="2700000" scaled="1"/>
            <a:tileRect/>
          </a:grad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4" name="Shape 4"/>
          <p:cNvSpPr txBox="1">
            <a:spLocks/>
          </p:cNvSpPr>
          <p:nvPr/>
        </p:nvSpPr>
        <p:spPr>
          <a:xfrm>
            <a:off x="628650" y="9555729"/>
            <a:ext cx="22307931" cy="2668524"/>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normAutofit/>
          </a:bodyPr>
          <a:lstStyle>
            <a:lvl1pPr marL="0" marR="0" indent="0" algn="l" defTabSz="825500" rtl="0" latinLnBrk="0">
              <a:lnSpc>
                <a:spcPct val="80000"/>
              </a:lnSpc>
              <a:spcBef>
                <a:spcPts val="0"/>
              </a:spcBef>
              <a:spcAft>
                <a:spcPts val="0"/>
              </a:spcAft>
              <a:buClrTx/>
              <a:buSzTx/>
              <a:buFontTx/>
              <a:buNone/>
              <a:tabLst/>
              <a:defRPr sz="10000" b="1" i="0" u="none" strike="noStrike" cap="none" spc="560" baseline="0">
                <a:ln>
                  <a:noFill/>
                </a:ln>
                <a:solidFill>
                  <a:srgbClr val="E95C08"/>
                </a:solidFill>
                <a:uFillTx/>
                <a:latin typeface="Arial Black" charset="0"/>
                <a:ea typeface="Arial Black" charset="0"/>
                <a:cs typeface="Arial Black" charset="0"/>
                <a:sym typeface="Montserrat Semi Bold"/>
              </a:defRPr>
            </a:lvl1pPr>
            <a:lvl2pPr marL="0" marR="0" indent="228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2pPr>
            <a:lvl3pPr marL="0" marR="0" indent="457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3pPr>
            <a:lvl4pPr marL="0" marR="0" indent="685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4pPr>
            <a:lvl5pPr marL="0" marR="0" indent="9144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5pPr>
            <a:lvl6pPr marL="0" marR="0" indent="11430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6pPr>
            <a:lvl7pPr marL="0" marR="0" indent="13716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7pPr>
            <a:lvl8pPr marL="0" marR="0" indent="16002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8pPr>
            <a:lvl9pPr marL="0" marR="0" indent="1828800" algn="l" defTabSz="825500" rtl="0" latinLnBrk="0">
              <a:lnSpc>
                <a:spcPct val="80000"/>
              </a:lnSpc>
              <a:spcBef>
                <a:spcPts val="0"/>
              </a:spcBef>
              <a:spcAft>
                <a:spcPts val="0"/>
              </a:spcAft>
              <a:buClrTx/>
              <a:buSzTx/>
              <a:buFontTx/>
              <a:buNone/>
              <a:tabLst/>
              <a:defRPr sz="11200" b="0" i="0" u="none" strike="noStrike" cap="none" spc="560" baseline="0">
                <a:ln>
                  <a:noFill/>
                </a:ln>
                <a:solidFill>
                  <a:srgbClr val="212121"/>
                </a:solidFill>
                <a:uFillTx/>
                <a:latin typeface="+mj-lt"/>
                <a:ea typeface="+mj-ea"/>
                <a:cs typeface="+mj-cs"/>
                <a:sym typeface="Montserrat Semi Bold"/>
              </a:defRPr>
            </a:lvl9pPr>
          </a:lstStyle>
          <a:p>
            <a:pPr hangingPunct="1"/>
            <a:r>
              <a:rPr lang="en-US" sz="6500" spc="0">
                <a:solidFill>
                  <a:srgbClr val="FFFFFF"/>
                </a:solidFill>
              </a:rPr>
              <a:t>HOUSING OPPORTUNITIES FOR ALL </a:t>
            </a:r>
            <a:br>
              <a:rPr lang="en-US" sz="6500" spc="0">
                <a:solidFill>
                  <a:srgbClr val="FFFFFF"/>
                </a:solidFill>
              </a:rPr>
            </a:br>
            <a:r>
              <a:rPr lang="en-US" sz="6500" spc="0">
                <a:solidFill>
                  <a:srgbClr val="FFFFFF"/>
                </a:solidFill>
              </a:rPr>
              <a:t>WORKGROUP</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06901" y="1101977"/>
            <a:ext cx="6329680" cy="1537719"/>
          </a:xfrm>
          <a:prstGeom prst="rect">
            <a:avLst/>
          </a:prstGeom>
        </p:spPr>
      </p:pic>
      <p:sp>
        <p:nvSpPr>
          <p:cNvPr id="6" name="Shape 1033"/>
          <p:cNvSpPr txBox="1">
            <a:spLocks/>
          </p:cNvSpPr>
          <p:nvPr/>
        </p:nvSpPr>
        <p:spPr>
          <a:xfrm>
            <a:off x="752467" y="11997687"/>
            <a:ext cx="10164453" cy="658368"/>
          </a:xfrm>
          <a:prstGeom prst="rect">
            <a:avLst/>
          </a:prstGeom>
        </p:spPr>
        <p:txBody>
          <a:bodyPr anchor="t"/>
          <a:lstStyle>
            <a:lvl1pPr marL="0" marR="0" indent="0" algn="l" defTabSz="825500" latinLnBrk="0">
              <a:lnSpc>
                <a:spcPct val="100000"/>
              </a:lnSpc>
              <a:spcBef>
                <a:spcPts val="0"/>
              </a:spcBef>
              <a:spcAft>
                <a:spcPts val="0"/>
              </a:spcAft>
              <a:buClrTx/>
              <a:buSzTx/>
              <a:buFontTx/>
              <a:buNone/>
              <a:tabLst/>
              <a:defRPr sz="8400" b="1" i="0" u="none" strike="noStrike" cap="none" spc="0" baseline="0">
                <a:ln>
                  <a:noFill/>
                </a:ln>
                <a:solidFill>
                  <a:srgbClr val="212121"/>
                </a:solidFill>
                <a:uFillTx/>
                <a:latin typeface="Arial" charset="0"/>
                <a:ea typeface="Arial" charset="0"/>
                <a:cs typeface="Arial" charset="0"/>
                <a:sym typeface="Helvetica"/>
              </a:defRPr>
            </a:lvl1pPr>
            <a:lvl2pPr marL="0" marR="0" indent="228600" algn="l" defTabSz="825500" latinLnBrk="0">
              <a:lnSpc>
                <a:spcPct val="100000"/>
              </a:lnSpc>
              <a:spcBef>
                <a:spcPts val="0"/>
              </a:spcBef>
              <a:spcAft>
                <a:spcPts val="0"/>
              </a:spcAft>
              <a:buClrTx/>
              <a:buSzTx/>
              <a:buFontTx/>
              <a:buNone/>
              <a:tabLst/>
              <a:defRPr sz="4800" b="0" i="0" u="none" strike="noStrike" cap="none" spc="240" baseline="0">
                <a:ln>
                  <a:noFill/>
                </a:ln>
                <a:solidFill>
                  <a:srgbClr val="212121"/>
                </a:solidFill>
                <a:uFillTx/>
                <a:latin typeface="Arial" charset="0"/>
                <a:ea typeface="Arial" charset="0"/>
                <a:cs typeface="Arial" charset="0"/>
                <a:sym typeface="Montserrat"/>
              </a:defRPr>
            </a:lvl2pPr>
            <a:lvl3pPr marL="0" marR="0" indent="457200" algn="l" defTabSz="825500" latinLnBrk="0">
              <a:lnSpc>
                <a:spcPct val="120000"/>
              </a:lnSpc>
              <a:spcBef>
                <a:spcPts val="5900"/>
              </a:spcBef>
              <a:spcAft>
                <a:spcPts val="0"/>
              </a:spcAft>
              <a:buClrTx/>
              <a:buSzTx/>
              <a:buFontTx/>
              <a:buNone/>
              <a:tabLst/>
              <a:defRPr sz="3000" b="0" i="0" u="none" strike="noStrike" cap="none" spc="0" baseline="0">
                <a:ln>
                  <a:noFill/>
                </a:ln>
                <a:solidFill>
                  <a:srgbClr val="5E5E5E"/>
                </a:solidFill>
                <a:uFillTx/>
                <a:latin typeface="Arial" charset="0"/>
                <a:ea typeface="Arial" charset="0"/>
                <a:cs typeface="Arial" charset="0"/>
                <a:sym typeface="Montserrat Light"/>
              </a:defRPr>
            </a:lvl3pPr>
            <a:lvl4pPr marL="0" marR="0" indent="685800" algn="l" defTabSz="825500" latinLnBrk="0">
              <a:lnSpc>
                <a:spcPct val="120000"/>
              </a:lnSpc>
              <a:spcBef>
                <a:spcPts val="4500"/>
              </a:spcBef>
              <a:spcAft>
                <a:spcPts val="0"/>
              </a:spcAft>
              <a:buClrTx/>
              <a:buSzTx/>
              <a:buFontTx/>
              <a:buNone/>
              <a:tabLst/>
              <a:defRPr sz="3000" b="0" i="0" u="none" strike="noStrike" cap="none" spc="0" baseline="0">
                <a:ln>
                  <a:noFill/>
                </a:ln>
                <a:solidFill>
                  <a:srgbClr val="929292"/>
                </a:solidFill>
                <a:uFillTx/>
                <a:latin typeface="Arial" charset="0"/>
                <a:ea typeface="Arial" charset="0"/>
                <a:cs typeface="Arial" charset="0"/>
                <a:sym typeface="Helvetica Light"/>
              </a:defRPr>
            </a:lvl4pPr>
            <a:lvl5pPr marL="0" marR="0" indent="914400" algn="l" defTabSz="825500" latinLnBrk="0">
              <a:lnSpc>
                <a:spcPct val="120000"/>
              </a:lnSpc>
              <a:spcBef>
                <a:spcPts val="0"/>
              </a:spcBef>
              <a:spcAft>
                <a:spcPts val="0"/>
              </a:spcAft>
              <a:buClrTx/>
              <a:buSzTx/>
              <a:buFontTx/>
              <a:buNone/>
              <a:tabLst/>
              <a:defRPr sz="3000" b="0" i="0" u="none" strike="noStrike" cap="none" spc="0" baseline="0">
                <a:ln>
                  <a:noFill/>
                </a:ln>
                <a:solidFill>
                  <a:srgbClr val="009193"/>
                </a:solidFill>
                <a:uFillTx/>
                <a:latin typeface="Arial" charset="0"/>
                <a:ea typeface="Arial" charset="0"/>
                <a:cs typeface="Arial" charset="0"/>
                <a:sym typeface="Helvetica Light"/>
              </a:defRPr>
            </a:lvl5pPr>
            <a:lvl6pPr marL="1416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6pPr>
            <a:lvl7pPr marL="1480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7pPr>
            <a:lvl8pPr marL="15435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8pPr>
            <a:lvl9pPr marL="16070383" marR="0" indent="-10990383" algn="l" defTabSz="825500" latinLnBrk="0">
              <a:lnSpc>
                <a:spcPct val="120000"/>
              </a:lnSpc>
              <a:spcBef>
                <a:spcPts val="5200"/>
              </a:spcBef>
              <a:spcAft>
                <a:spcPts val="0"/>
              </a:spcAft>
              <a:buClrTx/>
              <a:buSzPct val="75000"/>
              <a:buFontTx/>
              <a:buChar char="•"/>
              <a:tabLst/>
              <a:defRPr sz="3000" b="0" i="0" u="none" strike="noStrike" cap="none" spc="0" baseline="0">
                <a:ln>
                  <a:noFill/>
                </a:ln>
                <a:solidFill>
                  <a:srgbClr val="5E5E5E"/>
                </a:solidFill>
                <a:uFillTx/>
                <a:latin typeface="Montserrat Light"/>
                <a:ea typeface="Montserrat Light"/>
                <a:cs typeface="Montserrat Light"/>
                <a:sym typeface="Montserrat Light"/>
              </a:defRPr>
            </a:lvl9pPr>
          </a:lstStyle>
          <a:p>
            <a:pPr marL="0" marR="0" lvl="1" indent="0" algn="l" defTabSz="825500" rtl="0" eaLnBrk="1" fontAlgn="auto" latinLnBrk="0" hangingPunct="1">
              <a:lnSpc>
                <a:spcPct val="100000"/>
              </a:lnSpc>
              <a:spcBef>
                <a:spcPts val="0"/>
              </a:spcBef>
              <a:spcAft>
                <a:spcPts val="0"/>
              </a:spcAft>
              <a:buClrTx/>
              <a:buSzTx/>
              <a:buFontTx/>
              <a:buNone/>
              <a:tabLst/>
              <a:defRPr/>
            </a:pPr>
            <a:r>
              <a:rPr lang="en-US" sz="2000" b="1" spc="300">
                <a:solidFill>
                  <a:srgbClr val="FFFFFF"/>
                </a:solidFill>
              </a:rPr>
              <a:t>PRINCE GEORGE’S COUNTY </a:t>
            </a:r>
            <a:br>
              <a:rPr lang="en-US" sz="2000" b="1" spc="300">
                <a:solidFill>
                  <a:srgbClr val="FFFFFF"/>
                </a:solidFill>
              </a:rPr>
            </a:br>
            <a:r>
              <a:rPr lang="en-US" sz="2000" b="1" spc="300">
                <a:solidFill>
                  <a:srgbClr val="FFFFFF"/>
                </a:solidFill>
              </a:rPr>
              <a:t>FRIDAY, DECEMBER 11, 2020</a:t>
            </a:r>
          </a:p>
        </p:txBody>
      </p:sp>
    </p:spTree>
    <p:extLst>
      <p:ext uri="{BB962C8B-B14F-4D97-AF65-F5344CB8AC3E}">
        <p14:creationId xmlns:p14="http://schemas.microsoft.com/office/powerpoint/2010/main" val="612914580"/>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4922196" y="1661590"/>
            <a:ext cx="19636902" cy="2512952"/>
          </a:xfrm>
        </p:spPr>
        <p:txBody>
          <a:bodyPr/>
          <a:lstStyle/>
          <a:p>
            <a:r>
              <a:rPr lang="en-US" sz="6000"/>
              <a:t>MAKE EMERGENCY TENANT PROTECTIONS </a:t>
            </a:r>
            <a:br>
              <a:rPr lang="en-US" sz="6000"/>
            </a:br>
            <a:r>
              <a:rPr lang="en-US" sz="4400"/>
              <a:t>IN CB-16-2020 INTO PERMANENT TENANT PROTECTIONS.</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a:xfrm>
            <a:off x="4922196" y="1167764"/>
            <a:ext cx="17846364" cy="699947"/>
          </a:xfrm>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4922196" y="4174541"/>
            <a:ext cx="19040921" cy="7526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a:solidFill>
                  <a:srgbClr val="4B92DB"/>
                </a:solidFill>
              </a:rPr>
              <a:t>EXTENDED PROTECTIONS MAY INCLUDE:</a:t>
            </a:r>
            <a:endParaRPr lang="en-US" b="1">
              <a:solidFill>
                <a:schemeClr val="tx2"/>
              </a:solidFill>
            </a:endParaRPr>
          </a:p>
          <a:p>
            <a:pPr marL="457200" indent="-457200">
              <a:buFont typeface="Arial" panose="020B0604020202020204" pitchFamily="34" charset="0"/>
              <a:buChar char="•"/>
            </a:pPr>
            <a:r>
              <a:rPr lang="en-US" sz="2800">
                <a:solidFill>
                  <a:schemeClr val="tx2"/>
                </a:solidFill>
              </a:rPr>
              <a:t>Prohibit rent increases above Consumer Price Index &amp; adjustment factor if appropriate</a:t>
            </a:r>
            <a:endParaRPr lang="en-US" sz="2800">
              <a:solidFill>
                <a:schemeClr val="tx2"/>
              </a:solidFill>
              <a:cs typeface="Calibri"/>
            </a:endParaRPr>
          </a:p>
          <a:p>
            <a:pPr marL="457200" indent="-457200">
              <a:buFont typeface="Arial" panose="020B0604020202020204" pitchFamily="34" charset="0"/>
              <a:buChar char="•"/>
            </a:pPr>
            <a:r>
              <a:rPr lang="en-US" sz="2800">
                <a:solidFill>
                  <a:schemeClr val="tx2"/>
                </a:solidFill>
              </a:rPr>
              <a:t>Prohibit lease terminations based on pandemic-related income loss; illness; or role as caregiver to household member who is ill</a:t>
            </a:r>
            <a:endParaRPr lang="en-US" sz="2800">
              <a:solidFill>
                <a:schemeClr val="tx2"/>
              </a:solidFill>
              <a:cs typeface="Calibri" panose="020F0502020204030204"/>
            </a:endParaRPr>
          </a:p>
          <a:p>
            <a:pPr marL="457200" indent="-457200">
              <a:buFont typeface="Arial" panose="020B0604020202020204" pitchFamily="34" charset="0"/>
              <a:buChar char="•"/>
            </a:pPr>
            <a:r>
              <a:rPr lang="en-US" sz="2800">
                <a:solidFill>
                  <a:schemeClr val="tx2"/>
                </a:solidFill>
              </a:rPr>
              <a:t>Provide option for payment plans in certain circumstances, in conjunction with local rental assistance applications </a:t>
            </a:r>
            <a:endParaRPr lang="en-US" sz="2800">
              <a:solidFill>
                <a:schemeClr val="tx2"/>
              </a:solidFill>
              <a:cs typeface="Calibri" panose="020F0502020204030204"/>
            </a:endParaRPr>
          </a:p>
          <a:p>
            <a:pPr marL="457200" indent="-457200">
              <a:buFont typeface="Arial" panose="020B0604020202020204" pitchFamily="34" charset="0"/>
              <a:buChar char="•"/>
            </a:pPr>
            <a:r>
              <a:rPr lang="en-US" sz="2800">
                <a:solidFill>
                  <a:schemeClr val="tx2"/>
                </a:solidFill>
              </a:rPr>
              <a:t>Prohibit or minimize ability to charge late fees/penalties on rent</a:t>
            </a:r>
            <a:endParaRPr lang="en-US" sz="2800">
              <a:solidFill>
                <a:schemeClr val="tx2"/>
              </a:solidFill>
              <a:cs typeface="Calibri" panose="020F0502020204030204"/>
            </a:endParaRPr>
          </a:p>
          <a:p>
            <a:pPr marL="457200" indent="-457200">
              <a:buFont typeface="Arial" panose="020B0604020202020204" pitchFamily="34" charset="0"/>
              <a:buChar char="•"/>
            </a:pPr>
            <a:r>
              <a:rPr lang="en-US" sz="2800">
                <a:solidFill>
                  <a:schemeClr val="tx2"/>
                </a:solidFill>
              </a:rPr>
              <a:t>Develop &amp; require Tenant Bill of Rights or other educational materials to be provided with leases.</a:t>
            </a:r>
          </a:p>
          <a:p>
            <a:pPr lvl="2" indent="0"/>
            <a:br>
              <a:rPr kumimoji="0" lang="en-US" b="1" i="0" u="none" strike="noStrike" cap="none" spc="0" normalizeH="0" baseline="0">
                <a:ln>
                  <a:noFill/>
                </a:ln>
                <a:solidFill>
                  <a:srgbClr val="4B92DB"/>
                </a:solidFill>
                <a:effectLst/>
                <a:uFillTx/>
                <a:latin typeface="+mn-lt"/>
                <a:ea typeface="+mn-ea"/>
                <a:cs typeface="+mn-cs"/>
                <a:sym typeface="Helvetica Light"/>
              </a:rPr>
            </a:br>
            <a:r>
              <a:rPr kumimoji="0" lang="en-US" b="1" i="0" u="none" strike="noStrike" cap="none" spc="0" normalizeH="0" baseline="0">
                <a:ln>
                  <a:noFill/>
                </a:ln>
                <a:solidFill>
                  <a:srgbClr val="4B92DB"/>
                </a:solidFill>
                <a:effectLst/>
                <a:uFillTx/>
                <a:latin typeface="+mn-lt"/>
                <a:ea typeface="+mn-ea"/>
                <a:cs typeface="+mn-cs"/>
                <a:sym typeface="Helvetica Light"/>
              </a:rPr>
              <a:t>ACTION TYPE(S): POLICY</a:t>
            </a:r>
          </a:p>
          <a:p>
            <a:endParaRPr lang="en-US" b="1">
              <a:solidFill>
                <a:srgbClr val="4B92DB"/>
              </a:solidFill>
            </a:endParaRPr>
          </a:p>
          <a:p>
            <a:r>
              <a:rPr lang="en-US" b="1">
                <a:solidFill>
                  <a:srgbClr val="4B92DB"/>
                </a:solidFill>
              </a:rPr>
              <a:t>90+ DAY IMPLEMENTATION STEPS</a:t>
            </a:r>
          </a:p>
          <a:p>
            <a:pPr marL="457200" indent="-457200">
              <a:buFont typeface="Arial" panose="020B0604020202020204" pitchFamily="34" charset="0"/>
              <a:buChar char="•"/>
            </a:pPr>
            <a:r>
              <a:rPr lang="en-US" sz="2800">
                <a:solidFill>
                  <a:schemeClr val="tx2"/>
                </a:solidFill>
              </a:rPr>
              <a:t>Draft legislative language to support permanent tenant protections.</a:t>
            </a:r>
          </a:p>
          <a:p>
            <a:pPr marL="457200" indent="-457200">
              <a:buFont typeface="Arial" panose="020B0604020202020204" pitchFamily="34" charset="0"/>
              <a:buChar char="•"/>
            </a:pPr>
            <a:r>
              <a:rPr lang="en-US" sz="2800">
                <a:solidFill>
                  <a:schemeClr val="tx2"/>
                </a:solidFill>
              </a:rPr>
              <a:t>Adopt updated tenant protections.</a:t>
            </a:r>
          </a:p>
          <a:p>
            <a:pPr marL="457200" indent="-457200">
              <a:buFont typeface="Arial" panose="020B0604020202020204" pitchFamily="34" charset="0"/>
              <a:buChar char="•"/>
            </a:pPr>
            <a:r>
              <a:rPr lang="en-US" sz="2800">
                <a:solidFill>
                  <a:schemeClr val="tx2"/>
                </a:solidFill>
              </a:rPr>
              <a:t>Align information and outreach efforts with community outreach efforts.</a:t>
            </a:r>
          </a:p>
        </p:txBody>
      </p:sp>
    </p:spTree>
    <p:extLst>
      <p:ext uri="{BB962C8B-B14F-4D97-AF65-F5344CB8AC3E}">
        <p14:creationId xmlns:p14="http://schemas.microsoft.com/office/powerpoint/2010/main" val="1231960592"/>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288505"/>
            <a:ext cx="18659597" cy="2485827"/>
          </a:xfrm>
        </p:spPr>
        <p:txBody>
          <a:bodyPr/>
          <a:lstStyle/>
          <a:p>
            <a:r>
              <a:rPr lang="en-US" sz="4800"/>
              <a:t>ESTABLISH A CENTRALIZED TENANT ASSISTANCE OFFICE IN COUNTY GOVERNMENT.</a:t>
            </a:r>
            <a:endParaRPr lang="en-US" sz="4800">
              <a:ea typeface="+mn-lt"/>
              <a:cs typeface="+mn-lt"/>
            </a:endParaRP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3684334"/>
            <a:ext cx="19080480" cy="915122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b="1" i="0" u="none" strike="noStrike" cap="none" spc="0" normalizeH="0" baseline="0">
                <a:ln>
                  <a:noFill/>
                </a:ln>
                <a:solidFill>
                  <a:srgbClr val="4B92DB"/>
                </a:solidFill>
                <a:effectLst/>
                <a:uFillTx/>
                <a:latin typeface="+mn-lt"/>
                <a:ea typeface="+mn-ea"/>
                <a:cs typeface="+mn-cs"/>
                <a:sym typeface="Helvetica Light"/>
              </a:rPr>
              <a:t>IMPLEMENTATION CONSIDERATIONS</a:t>
            </a:r>
          </a:p>
          <a:p>
            <a:r>
              <a:rPr lang="en-US" sz="2800">
                <a:solidFill>
                  <a:schemeClr val="tx2"/>
                </a:solidFill>
                <a:ea typeface="+mn-lt"/>
                <a:cs typeface="+mn-lt"/>
              </a:rPr>
              <a:t>Key functions of a tenant assistance office include:</a:t>
            </a:r>
          </a:p>
          <a:p>
            <a:pPr marL="457200" indent="-457200">
              <a:buFont typeface="Arial" panose="020B0604020202020204" pitchFamily="34" charset="0"/>
              <a:buChar char="•"/>
            </a:pPr>
            <a:r>
              <a:rPr lang="en-US" sz="2800">
                <a:solidFill>
                  <a:schemeClr val="tx2"/>
                </a:solidFill>
                <a:ea typeface="+mn-lt"/>
                <a:cs typeface="+mn-lt"/>
              </a:rPr>
              <a:t>Provide technical advice </a:t>
            </a:r>
          </a:p>
          <a:p>
            <a:pPr marL="457200" indent="-457200">
              <a:buFont typeface="Arial" panose="020B0604020202020204" pitchFamily="34" charset="0"/>
              <a:buChar char="•"/>
            </a:pPr>
            <a:r>
              <a:rPr lang="en-US" sz="2800">
                <a:solidFill>
                  <a:schemeClr val="tx2"/>
                </a:solidFill>
                <a:ea typeface="+mn-lt"/>
                <a:cs typeface="+mn-lt"/>
              </a:rPr>
              <a:t>Educate and inform the tenant and landlord community about tenant rights and rental housing topics</a:t>
            </a:r>
            <a:endParaRPr kumimoji="0" lang="en-US" sz="2800" b="1" i="0" u="none" strike="noStrike" cap="none" spc="0" normalizeH="0" baseline="0">
              <a:ln>
                <a:noFill/>
              </a:ln>
              <a:solidFill>
                <a:srgbClr val="4B92DB"/>
              </a:solidFill>
              <a:effectLst/>
              <a:uFillTx/>
              <a:latin typeface="+mn-lt"/>
              <a:ea typeface="+mn-ea"/>
              <a:cs typeface="+mn-cs"/>
              <a:sym typeface="Helvetica Light"/>
            </a:endParaRPr>
          </a:p>
          <a:p>
            <a:br>
              <a:rPr lang="en-US" b="1">
                <a:solidFill>
                  <a:srgbClr val="4B92DB"/>
                </a:solidFill>
              </a:rPr>
            </a:br>
            <a:r>
              <a:rPr lang="en-US" b="1">
                <a:solidFill>
                  <a:srgbClr val="4B92DB"/>
                </a:solidFill>
              </a:rPr>
              <a:t>ACTION TYPE(S): PROGRAM | BUDGET: SALARY FOR PERSONNEL</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60-90 DAY IMPLEMENTATION STEPS</a:t>
            </a:r>
          </a:p>
          <a:p>
            <a:pPr marL="457200" indent="-457200">
              <a:buFont typeface="Arial" panose="020B0604020202020204" pitchFamily="34" charset="0"/>
              <a:buChar char="•"/>
            </a:pPr>
            <a:r>
              <a:rPr lang="en-US" sz="2800">
                <a:solidFill>
                  <a:schemeClr val="tx2"/>
                </a:solidFill>
                <a:ea typeface="+mn-lt"/>
                <a:cs typeface="+mn-lt"/>
              </a:rPr>
              <a:t>Partner with 311 and legal aid to develop a “Tenant Helpline”. The “Tenant Helpline” would connect residents with tenant assistance resources and guide them through the application process.</a:t>
            </a: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90+ DAY IMPLEMENTATION STEPS</a:t>
            </a:r>
          </a:p>
          <a:p>
            <a:pPr marL="457200" lvl="8" indent="-457200">
              <a:buFont typeface="Arial" panose="020B0604020202020204" pitchFamily="34" charset="0"/>
              <a:buChar char="•"/>
            </a:pPr>
            <a:r>
              <a:rPr lang="en-US" sz="2800">
                <a:solidFill>
                  <a:schemeClr val="tx2"/>
                </a:solidFill>
                <a:ea typeface="+mn-lt"/>
                <a:cs typeface="+mn-lt"/>
              </a:rPr>
              <a:t>Budget for creation of a new office, including </a:t>
            </a:r>
            <a:r>
              <a:rPr lang="en-US" sz="2800">
                <a:solidFill>
                  <a:schemeClr val="tx2"/>
                </a:solidFill>
              </a:rPr>
              <a:t>staff positions (or identify opportunities to reallocate existing staff)</a:t>
            </a:r>
            <a:r>
              <a:rPr lang="en-US" sz="2800">
                <a:solidFill>
                  <a:schemeClr val="tx2"/>
                </a:solidFill>
                <a:ea typeface="+mn-lt"/>
                <a:cs typeface="+mn-lt"/>
              </a:rPr>
              <a:t>.</a:t>
            </a:r>
          </a:p>
          <a:p>
            <a:pPr marL="457200" lvl="8" indent="-457200">
              <a:buFont typeface="Arial" panose="020B0604020202020204" pitchFamily="34" charset="0"/>
              <a:buChar char="•"/>
            </a:pPr>
            <a:r>
              <a:rPr lang="en-US" sz="2800">
                <a:solidFill>
                  <a:schemeClr val="tx2"/>
                </a:solidFill>
                <a:ea typeface="+mn-lt"/>
                <a:cs typeface="+mn-lt"/>
              </a:rPr>
              <a:t>Establish a centralized communication plan to collect tenants’ questions and comments.</a:t>
            </a:r>
          </a:p>
          <a:p>
            <a:pPr marL="457200" lvl="8" indent="-457200">
              <a:buFont typeface="Arial" panose="020B0604020202020204" pitchFamily="34" charset="0"/>
              <a:buChar char="•"/>
            </a:pPr>
            <a:r>
              <a:rPr lang="en-US" sz="2800">
                <a:solidFill>
                  <a:schemeClr val="tx2"/>
                </a:solidFill>
                <a:ea typeface="+mn-lt"/>
                <a:cs typeface="+mn-lt"/>
              </a:rPr>
              <a:t>Develop tenant and landlord education materials. </a:t>
            </a:r>
          </a:p>
          <a:p>
            <a:pPr marL="457200" lvl="8" indent="-457200">
              <a:buFont typeface="Arial" panose="020B0604020202020204" pitchFamily="34" charset="0"/>
              <a:buChar char="•"/>
            </a:pPr>
            <a:r>
              <a:rPr lang="en-US" sz="2800">
                <a:solidFill>
                  <a:schemeClr val="tx2"/>
                </a:solidFill>
                <a:ea typeface="+mn-lt"/>
                <a:cs typeface="+mn-lt"/>
              </a:rPr>
              <a:t>Maintain centralized information hub (one-stop shop).</a:t>
            </a:r>
          </a:p>
          <a:p>
            <a:pPr marL="457200" lvl="8" indent="-457200">
              <a:buFont typeface="Arial" panose="020B0604020202020204" pitchFamily="34" charset="0"/>
              <a:buChar char="•"/>
            </a:pPr>
            <a:r>
              <a:rPr lang="en-US" sz="2800">
                <a:solidFill>
                  <a:schemeClr val="tx2"/>
                </a:solidFill>
                <a:ea typeface="+mn-lt"/>
                <a:cs typeface="+mn-lt"/>
              </a:rPr>
              <a:t>Conduct ongoing outreach (e-newsletter, workshops, webinars).</a:t>
            </a:r>
          </a:p>
        </p:txBody>
      </p:sp>
    </p:spTree>
    <p:extLst>
      <p:ext uri="{BB962C8B-B14F-4D97-AF65-F5344CB8AC3E}">
        <p14:creationId xmlns:p14="http://schemas.microsoft.com/office/powerpoint/2010/main" val="3067942515"/>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288505"/>
            <a:ext cx="18659597" cy="2772641"/>
          </a:xfrm>
        </p:spPr>
        <p:txBody>
          <a:bodyPr/>
          <a:lstStyle/>
          <a:p>
            <a:r>
              <a:rPr lang="en-US" sz="4800"/>
              <a:t>ESTABLISH ONE-STOP SHOP FOR </a:t>
            </a:r>
            <a:br>
              <a:rPr lang="en-US" sz="4800"/>
            </a:br>
            <a:r>
              <a:rPr lang="en-US" sz="4800"/>
              <a:t>TENANT INFORMATION.  </a:t>
            </a:r>
            <a:endParaRPr lang="en-US" sz="4800">
              <a:ea typeface="+mn-lt"/>
              <a:cs typeface="+mn-lt"/>
            </a:endParaRP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4061146"/>
            <a:ext cx="19080480" cy="7009098"/>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a:solidFill>
                  <a:srgbClr val="4B92DB"/>
                </a:solidFill>
              </a:rPr>
              <a:t>ACTION TYPE(S): PROGRAM | BUDGET: PERSONNEL/ADMINSTRATIVE COSTS</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60-90 DAY IMPLEMENTATION STEPS</a:t>
            </a:r>
          </a:p>
          <a:p>
            <a:pPr marL="571500" indent="-571500">
              <a:buFont typeface="Arial" panose="020B0604020202020204" pitchFamily="34" charset="0"/>
              <a:buChar char="•"/>
            </a:pPr>
            <a:r>
              <a:rPr lang="en-US" sz="2800">
                <a:solidFill>
                  <a:schemeClr val="tx2"/>
                </a:solidFill>
                <a:ea typeface="+mn-lt"/>
                <a:cs typeface="+mn-lt"/>
              </a:rPr>
              <a:t>Create a centralized hub or comprehensive website that identifies internal agencies and local organizations </a:t>
            </a:r>
            <a:br>
              <a:rPr lang="en-US" sz="2800">
                <a:solidFill>
                  <a:schemeClr val="tx2"/>
                </a:solidFill>
                <a:ea typeface="+mn-lt"/>
                <a:cs typeface="+mn-lt"/>
              </a:rPr>
            </a:br>
            <a:r>
              <a:rPr lang="en-US" sz="2800">
                <a:solidFill>
                  <a:schemeClr val="tx2"/>
                </a:solidFill>
                <a:ea typeface="+mn-lt"/>
                <a:cs typeface="+mn-lt"/>
              </a:rPr>
              <a:t>that provide resources and tools to tenants and landlords.</a:t>
            </a:r>
          </a:p>
          <a:p>
            <a:pPr marL="571500" lvl="1" indent="-571500">
              <a:buFont typeface="Arial" panose="020B0604020202020204" pitchFamily="34" charset="0"/>
              <a:buChar char="•"/>
            </a:pPr>
            <a:r>
              <a:rPr lang="en-US" sz="2800">
                <a:solidFill>
                  <a:schemeClr val="tx2"/>
                </a:solidFill>
                <a:ea typeface="+mn-lt"/>
                <a:cs typeface="+mn-lt"/>
              </a:rPr>
              <a:t>Identify and compile a list of resources and services in Prince George’s County.</a:t>
            </a:r>
          </a:p>
          <a:p>
            <a:pPr marL="571500" indent="-571500">
              <a:buFont typeface="Arial" panose="020B0604020202020204" pitchFamily="34" charset="0"/>
              <a:buChar char="•"/>
            </a:pPr>
            <a:r>
              <a:rPr lang="en-US" sz="2800">
                <a:solidFill>
                  <a:schemeClr val="tx2"/>
                </a:solidFill>
                <a:ea typeface="+mn-lt"/>
                <a:cs typeface="+mn-lt"/>
              </a:rPr>
              <a:t>Develop summary materials about available emergency tenant assistance in multiple languages.</a:t>
            </a:r>
          </a:p>
          <a:p>
            <a:pPr marL="571500" indent="-571500">
              <a:buFont typeface="Arial" panose="020B0604020202020204" pitchFamily="34" charset="0"/>
              <a:buChar char="•"/>
            </a:pPr>
            <a:r>
              <a:rPr lang="en-US" sz="2800">
                <a:solidFill>
                  <a:schemeClr val="tx2"/>
                </a:solidFill>
                <a:ea typeface="+mn-lt"/>
                <a:cs typeface="+mn-lt"/>
              </a:rPr>
              <a:t>Create an Eviction Prevention fact sheet on emergency resources; legal services; and eviction process</a:t>
            </a:r>
          </a:p>
          <a:p>
            <a:pPr marL="571500" lvl="1" indent="-571500">
              <a:buFont typeface="Arial" panose="020B0604020202020204" pitchFamily="34" charset="0"/>
              <a:buChar char="•"/>
            </a:pPr>
            <a:r>
              <a:rPr lang="en-US" sz="2800">
                <a:solidFill>
                  <a:schemeClr val="tx2"/>
                </a:solidFill>
                <a:ea typeface="+mn-lt"/>
                <a:cs typeface="+mn-lt"/>
              </a:rPr>
              <a:t>Create a “Know Your Rights” brochure with tenant rights; contact information for local and regional tenant organizations; and summary of available assistance (including rental assistance and legal services).</a:t>
            </a: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90+ DAY IMPLEMENTATION STEPS</a:t>
            </a:r>
          </a:p>
          <a:p>
            <a:pPr marL="571500" indent="-571500">
              <a:buFont typeface="Arial" panose="020B0604020202020204" pitchFamily="34" charset="0"/>
              <a:buChar char="•"/>
            </a:pPr>
            <a:r>
              <a:rPr lang="en-US" sz="2800">
                <a:solidFill>
                  <a:schemeClr val="tx2"/>
                </a:solidFill>
                <a:ea typeface="+mn-lt"/>
                <a:cs typeface="+mn-lt"/>
              </a:rPr>
              <a:t>Update hub as new resources become available.</a:t>
            </a:r>
          </a:p>
        </p:txBody>
      </p:sp>
    </p:spTree>
    <p:extLst>
      <p:ext uri="{BB962C8B-B14F-4D97-AF65-F5344CB8AC3E}">
        <p14:creationId xmlns:p14="http://schemas.microsoft.com/office/powerpoint/2010/main" val="2833264628"/>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167764"/>
            <a:ext cx="18659597" cy="2772641"/>
          </a:xfrm>
        </p:spPr>
        <p:txBody>
          <a:bodyPr/>
          <a:lstStyle/>
          <a:p>
            <a:pPr lvl="0"/>
            <a:r>
              <a:rPr lang="en-US" sz="4800"/>
              <a:t>PROVIDE INFORMATION AND OUTREACH </a:t>
            </a:r>
            <a:br>
              <a:rPr lang="en-US" sz="4800"/>
            </a:br>
            <a:r>
              <a:rPr lang="en-US" sz="4800"/>
              <a:t>THROUGH INCLUSIVE COMMUNICATION TACTICS. </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3406275"/>
            <a:ext cx="18138370" cy="94836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b="1" i="0" u="none" strike="noStrike" cap="none" spc="0" normalizeH="0" baseline="0">
                <a:ln>
                  <a:noFill/>
                </a:ln>
                <a:solidFill>
                  <a:srgbClr val="4B92DB"/>
                </a:solidFill>
                <a:effectLst/>
                <a:uFillTx/>
                <a:latin typeface="+mn-lt"/>
                <a:ea typeface="+mn-ea"/>
                <a:cs typeface="+mn-cs"/>
                <a:sym typeface="Helvetica Light"/>
              </a:rPr>
              <a:t>IMPLEMENTATION CONSIDERATIONS</a:t>
            </a:r>
          </a:p>
          <a:p>
            <a:pPr lvl="2" indent="0"/>
            <a:r>
              <a:rPr lang="en-US" sz="2800" b="1">
                <a:solidFill>
                  <a:schemeClr val="tx2"/>
                </a:solidFill>
              </a:rPr>
              <a:t>Inclusive communication</a:t>
            </a:r>
          </a:p>
          <a:p>
            <a:pPr marL="457200" lvl="2" indent="-457200">
              <a:buFont typeface="Arial" panose="020B0604020202020204" pitchFamily="34" charset="0"/>
              <a:buChar char="•"/>
            </a:pPr>
            <a:r>
              <a:rPr lang="en-US" sz="2800">
                <a:solidFill>
                  <a:schemeClr val="tx2"/>
                </a:solidFill>
              </a:rPr>
              <a:t>Language access and literacy</a:t>
            </a:r>
          </a:p>
          <a:p>
            <a:pPr marL="457200" lvl="2" indent="-457200">
              <a:buFont typeface="Arial" panose="020B0604020202020204" pitchFamily="34" charset="0"/>
              <a:buChar char="•"/>
            </a:pPr>
            <a:r>
              <a:rPr lang="en-US" sz="2800">
                <a:solidFill>
                  <a:schemeClr val="tx2"/>
                </a:solidFill>
              </a:rPr>
              <a:t>Accessibility</a:t>
            </a:r>
          </a:p>
          <a:p>
            <a:pPr marL="457200" lvl="2" indent="-457200">
              <a:buFont typeface="Arial" panose="020B0604020202020204" pitchFamily="34" charset="0"/>
              <a:buChar char="•"/>
            </a:pPr>
            <a:r>
              <a:rPr lang="en-US" sz="2800">
                <a:solidFill>
                  <a:schemeClr val="tx2"/>
                </a:solidFill>
              </a:rPr>
              <a:t>Messaging through appropriate medium (culturally specific media outlets; culturally and linguistically responsive formats; and multimodal formats).</a:t>
            </a:r>
          </a:p>
          <a:p>
            <a:pPr lvl="2" indent="0"/>
            <a:endParaRPr lang="en-US" sz="2800">
              <a:solidFill>
                <a:schemeClr val="tx2"/>
              </a:solidFill>
            </a:endParaRPr>
          </a:p>
          <a:p>
            <a:pPr lvl="2" indent="0"/>
            <a:r>
              <a:rPr lang="en-US" sz="2800" b="1">
                <a:solidFill>
                  <a:schemeClr val="tx2"/>
                </a:solidFill>
              </a:rPr>
              <a:t>Non-digital outreach</a:t>
            </a:r>
          </a:p>
          <a:p>
            <a:pPr marL="457200" lvl="2" indent="-457200">
              <a:buFont typeface="Arial" panose="020B0604020202020204" pitchFamily="34" charset="0"/>
              <a:buChar char="•"/>
            </a:pPr>
            <a:r>
              <a:rPr lang="en-US" sz="2800">
                <a:solidFill>
                  <a:schemeClr val="tx2"/>
                </a:solidFill>
              </a:rPr>
              <a:t>Potential formats include direct mail, radio, televised PSA, lobby signs in multifamily buildings, local events </a:t>
            </a:r>
            <a:br>
              <a:rPr lang="en-US" sz="2800">
                <a:solidFill>
                  <a:schemeClr val="tx2"/>
                </a:solidFill>
              </a:rPr>
            </a:br>
            <a:r>
              <a:rPr lang="en-US" sz="2800">
                <a:solidFill>
                  <a:schemeClr val="tx2"/>
                </a:solidFill>
              </a:rPr>
              <a:t>(as public health guideline permit), and other formats as identified by partners. </a:t>
            </a:r>
          </a:p>
          <a:p>
            <a:pPr marL="457200" lvl="2" indent="-457200">
              <a:buFont typeface="Arial" panose="020B0604020202020204" pitchFamily="34" charset="0"/>
              <a:buChar char="•"/>
            </a:pPr>
            <a:r>
              <a:rPr lang="en-US" sz="2800">
                <a:solidFill>
                  <a:schemeClr val="tx2"/>
                </a:solidFill>
              </a:rPr>
              <a:t>Include contact information about who to contact to understand eligibility and support for accessing available resources should be provided. </a:t>
            </a:r>
            <a:br>
              <a:rPr lang="en-US" sz="2800">
                <a:solidFill>
                  <a:schemeClr val="tx2"/>
                </a:solidFill>
              </a:rPr>
            </a:br>
            <a:endParaRPr lang="en-US" sz="2800">
              <a:solidFill>
                <a:schemeClr val="tx2"/>
              </a:solidFill>
            </a:endParaRPr>
          </a:p>
          <a:p>
            <a:pPr lvl="2" indent="0"/>
            <a:r>
              <a:rPr lang="en-US" sz="2800" b="1">
                <a:solidFill>
                  <a:schemeClr val="tx2"/>
                </a:solidFill>
              </a:rPr>
              <a:t>Landlord outreach</a:t>
            </a:r>
          </a:p>
          <a:p>
            <a:pPr marL="457200" lvl="2" indent="-457200">
              <a:buFont typeface="Arial" panose="020B0604020202020204" pitchFamily="34" charset="0"/>
              <a:buChar char="•"/>
            </a:pPr>
            <a:r>
              <a:rPr lang="en-US" sz="2800">
                <a:solidFill>
                  <a:schemeClr val="tx2"/>
                </a:solidFill>
              </a:rPr>
              <a:t>Potential formats include webinars; workshops; or other educational opportunities to landlords in partnership with local and regional organizations and direct mail  to all landlords about rights &amp; responsibilities; emergency protections and resources; and penalties for violating tenant protections in partnership with Office of Law and Prince George’s County judicial system</a:t>
            </a:r>
            <a:r>
              <a:rPr lang="en-US"/>
              <a:t>.</a:t>
            </a:r>
          </a:p>
        </p:txBody>
      </p:sp>
    </p:spTree>
    <p:extLst>
      <p:ext uri="{BB962C8B-B14F-4D97-AF65-F5344CB8AC3E}">
        <p14:creationId xmlns:p14="http://schemas.microsoft.com/office/powerpoint/2010/main" val="2147856110"/>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288505"/>
            <a:ext cx="18659597" cy="2772641"/>
          </a:xfrm>
        </p:spPr>
        <p:txBody>
          <a:bodyPr/>
          <a:lstStyle/>
          <a:p>
            <a:pPr lvl="0"/>
            <a:r>
              <a:rPr lang="en-US" sz="4800"/>
              <a:t>PROVIDE INFORMATION AND OUTREACH THROUGH INCLUSIVE COMMUNICATION TACTICS (CONT.)</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3888982"/>
            <a:ext cx="18242280" cy="593803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a:solidFill>
                  <a:srgbClr val="4B92DB"/>
                </a:solidFill>
              </a:rPr>
              <a:t>ACTION TYPE(S): PROGRAM</a:t>
            </a:r>
          </a:p>
          <a:p>
            <a:endParaRPr lang="en-US" b="1">
              <a:solidFill>
                <a:srgbClr val="4B92DB"/>
              </a:solidFill>
            </a:endParaRPr>
          </a:p>
          <a:p>
            <a:pPr marR="0" algn="l" defTabSz="825500" rtl="0" fontAlgn="auto" latinLnBrk="0" hangingPunct="0">
              <a:lnSpc>
                <a:spcPct val="120000"/>
              </a:lnSpc>
              <a:spcBef>
                <a:spcPts val="0"/>
              </a:spcBef>
              <a:spcAft>
                <a:spcPts val="0"/>
              </a:spcAft>
              <a:buClrTx/>
              <a:buSzTx/>
              <a:tabLst/>
            </a:pPr>
            <a:r>
              <a:rPr lang="en-US" b="1">
                <a:solidFill>
                  <a:srgbClr val="4B92DB"/>
                </a:solidFill>
              </a:rPr>
              <a:t>60-90 DAY IMPLEMENTATION STEPS</a:t>
            </a:r>
          </a:p>
          <a:p>
            <a:pPr marL="457200" lvl="1" indent="-457200">
              <a:buFont typeface="Arial" panose="020B0604020202020204" pitchFamily="34" charset="0"/>
              <a:buChar char="•"/>
            </a:pPr>
            <a:r>
              <a:rPr lang="en-US" sz="2800">
                <a:solidFill>
                  <a:schemeClr val="tx2"/>
                </a:solidFill>
              </a:rPr>
              <a:t>Identify appropriate mediums and additional barriers to reach affected populations by engaging trusted organizations/leaders to assist with development of communications protocols.</a:t>
            </a:r>
          </a:p>
          <a:p>
            <a:pPr marL="457200" lvl="1" indent="-457200">
              <a:buFont typeface="Arial" panose="020B0604020202020204" pitchFamily="34" charset="0"/>
              <a:buChar char="•"/>
            </a:pPr>
            <a:r>
              <a:rPr lang="en-US" sz="2800">
                <a:solidFill>
                  <a:schemeClr val="tx2"/>
                </a:solidFill>
              </a:rPr>
              <a:t>Create internal protocols to guide inclusive communication for programs across County departments.</a:t>
            </a:r>
          </a:p>
          <a:p>
            <a:pPr marL="457200" lvl="1" indent="-457200">
              <a:buFont typeface="Arial" panose="020B0604020202020204" pitchFamily="34" charset="0"/>
              <a:buChar char="•"/>
            </a:pPr>
            <a:r>
              <a:rPr lang="en-US" sz="2800">
                <a:solidFill>
                  <a:schemeClr val="tx2"/>
                </a:solidFill>
              </a:rPr>
              <a:t>Expand outreach efforts to landlords about their rights and responsibilities and available resources. </a:t>
            </a: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r>
              <a:rPr lang="en-US" sz="2800" b="1">
                <a:solidFill>
                  <a:srgbClr val="4B92DB"/>
                </a:solidFill>
              </a:rPr>
              <a:t>90+ DAY IMPLEMENTATION STEPS</a:t>
            </a:r>
          </a:p>
          <a:p>
            <a:pPr marL="457200" lvl="1" indent="-457200">
              <a:buFont typeface="Arial" panose="020B0604020202020204" pitchFamily="34" charset="0"/>
              <a:buChar char="•"/>
            </a:pPr>
            <a:r>
              <a:rPr lang="en-US" sz="2800">
                <a:solidFill>
                  <a:schemeClr val="tx2"/>
                </a:solidFill>
              </a:rPr>
              <a:t>Explore creation of a community communications network of community- and faith-based organizations to redistribute public communications to help reach vulnerable populations.</a:t>
            </a:r>
          </a:p>
        </p:txBody>
      </p:sp>
    </p:spTree>
    <p:extLst>
      <p:ext uri="{BB962C8B-B14F-4D97-AF65-F5344CB8AC3E}">
        <p14:creationId xmlns:p14="http://schemas.microsoft.com/office/powerpoint/2010/main" val="1808059332"/>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288505"/>
            <a:ext cx="18659597" cy="2772641"/>
          </a:xfrm>
        </p:spPr>
        <p:txBody>
          <a:bodyPr/>
          <a:lstStyle/>
          <a:p>
            <a:r>
              <a:rPr lang="en-US" sz="4800"/>
              <a:t>ADDRESS LANGUAGE BARRIERS.</a:t>
            </a:r>
            <a:endParaRPr lang="en-US" sz="4800">
              <a:ea typeface="+mn-lt"/>
              <a:cs typeface="+mn-lt"/>
            </a:endParaRP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3700130"/>
            <a:ext cx="19080480" cy="75261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a:solidFill>
                  <a:srgbClr val="4B92DB"/>
                </a:solidFill>
              </a:rPr>
              <a:t>ACTION TYPE(S): PROGRAM | BUDGET: FUNDING FOR TRANSLATION | PERSONNEL COSTS</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R="0" algn="l" defTabSz="825500" rtl="0" fontAlgn="auto" latinLnBrk="0" hangingPunct="0">
              <a:lnSpc>
                <a:spcPct val="120000"/>
              </a:lnSpc>
              <a:spcBef>
                <a:spcPts val="0"/>
              </a:spcBef>
              <a:spcAft>
                <a:spcPts val="0"/>
              </a:spcAft>
              <a:buClrTx/>
              <a:buSzTx/>
              <a:tabLst/>
            </a:pPr>
            <a:r>
              <a:rPr lang="en-US" b="1">
                <a:solidFill>
                  <a:srgbClr val="4B92DB"/>
                </a:solidFill>
              </a:rPr>
              <a:t>60-90 DAY IMPLEMENTATION STEPS</a:t>
            </a:r>
          </a:p>
          <a:p>
            <a:pPr marL="457200" marR="0" indent="-4572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2800">
                <a:solidFill>
                  <a:schemeClr val="tx2"/>
                </a:solidFill>
              </a:rPr>
              <a:t>Identify and provide rental assistance program documents in commonly spoken languages. </a:t>
            </a:r>
          </a:p>
          <a:p>
            <a:pPr marL="457200" marR="0" indent="-4572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2800">
                <a:solidFill>
                  <a:schemeClr val="tx2"/>
                </a:solidFill>
              </a:rPr>
              <a:t>Host virtual workshops in commonly spoken languages (rather than via translation) in partnership with </a:t>
            </a:r>
            <a:br>
              <a:rPr lang="en-US" sz="2800">
                <a:solidFill>
                  <a:schemeClr val="tx2"/>
                </a:solidFill>
              </a:rPr>
            </a:br>
            <a:r>
              <a:rPr lang="en-US" sz="2800">
                <a:solidFill>
                  <a:schemeClr val="tx2"/>
                </a:solidFill>
              </a:rPr>
              <a:t>trusted local partners. </a:t>
            </a:r>
          </a:p>
          <a:p>
            <a:pPr marL="457200" marR="0" indent="-4572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2800">
                <a:solidFill>
                  <a:schemeClr val="tx2"/>
                </a:solidFill>
              </a:rPr>
              <a:t>Support on-call or contract translators for translation assistance.</a:t>
            </a:r>
          </a:p>
          <a:p>
            <a:pPr marL="457200" marR="0" indent="-4572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2800">
                <a:solidFill>
                  <a:schemeClr val="tx2"/>
                </a:solidFill>
              </a:rPr>
              <a:t>Partner with trusted organizations/leaders to share information and resources (e.g., placement in local newspapers, availability at community locations).</a:t>
            </a: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90+ DAY IMPLEMENTATION STEPS</a:t>
            </a:r>
          </a:p>
          <a:p>
            <a:pPr marL="457200" indent="-457200">
              <a:buFont typeface="Arial" panose="020B0604020202020204" pitchFamily="34" charset="0"/>
              <a:buChar char="•"/>
            </a:pPr>
            <a:r>
              <a:rPr lang="en-US" sz="2800">
                <a:solidFill>
                  <a:schemeClr val="tx2"/>
                </a:solidFill>
              </a:rPr>
              <a:t>Continue translation and partnership activities from priority implementation steps. </a:t>
            </a:r>
          </a:p>
          <a:p>
            <a:pPr marL="457200" indent="-457200">
              <a:buFont typeface="Arial" panose="020B0604020202020204" pitchFamily="34" charset="0"/>
              <a:buChar char="•"/>
            </a:pPr>
            <a:r>
              <a:rPr lang="en-US" sz="2800">
                <a:solidFill>
                  <a:schemeClr val="tx2"/>
                </a:solidFill>
              </a:rPr>
              <a:t>Prioritize hiring of bilingual staff and staff with experience serving special populations.</a:t>
            </a:r>
          </a:p>
          <a:p>
            <a:pPr marL="457200" indent="-457200">
              <a:buFont typeface="Arial" panose="020B0604020202020204" pitchFamily="34" charset="0"/>
              <a:buChar char="•"/>
            </a:pPr>
            <a:r>
              <a:rPr lang="en-US" sz="2800">
                <a:solidFill>
                  <a:schemeClr val="tx2"/>
                </a:solidFill>
              </a:rPr>
              <a:t>Offer pay premiums for existing county staff who become bilingual certified.  </a:t>
            </a:r>
          </a:p>
        </p:txBody>
      </p:sp>
    </p:spTree>
    <p:extLst>
      <p:ext uri="{BB962C8B-B14F-4D97-AF65-F5344CB8AC3E}">
        <p14:creationId xmlns:p14="http://schemas.microsoft.com/office/powerpoint/2010/main" val="167104905"/>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19" y="1167764"/>
            <a:ext cx="18659597" cy="2772641"/>
          </a:xfrm>
        </p:spPr>
        <p:txBody>
          <a:bodyPr/>
          <a:lstStyle/>
          <a:p>
            <a:r>
              <a:rPr lang="en-US" sz="4800"/>
              <a:t>ALLOCATE FUNDING FOR A </a:t>
            </a:r>
            <a:br>
              <a:rPr lang="en-US" sz="4800"/>
            </a:br>
            <a:r>
              <a:rPr lang="en-US" sz="4800"/>
              <a:t>LOW-BARRIER HOUSING ASSISTANCE FUND.</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19" y="3757908"/>
            <a:ext cx="18659597" cy="800629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lang="en-US" b="1">
                <a:solidFill>
                  <a:srgbClr val="4B92DB"/>
                </a:solidFill>
              </a:rPr>
              <a:t>ACTION TYPE(S): PROGRAM | BUDGET: $4 MILLION LOCAL FUNDS (ESTIMATED)</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R="0" algn="l" defTabSz="825500" rtl="0" fontAlgn="auto" latinLnBrk="0" hangingPunct="0">
              <a:lnSpc>
                <a:spcPct val="120000"/>
              </a:lnSpc>
              <a:spcBef>
                <a:spcPts val="0"/>
              </a:spcBef>
              <a:spcAft>
                <a:spcPts val="0"/>
              </a:spcAft>
              <a:buClrTx/>
              <a:buSzTx/>
              <a:tabLst/>
            </a:pPr>
            <a:r>
              <a:rPr lang="en-US" b="1">
                <a:solidFill>
                  <a:srgbClr val="4B92DB"/>
                </a:solidFill>
              </a:rPr>
              <a:t>60-90 DAY IMPLEMENTATION STEPS:</a:t>
            </a:r>
          </a:p>
          <a:p>
            <a:pPr marL="457200" lvl="1" indent="-457200">
              <a:buFont typeface="Arial" panose="020B0604020202020204" pitchFamily="34" charset="0"/>
              <a:buChar char="•"/>
            </a:pPr>
            <a:r>
              <a:rPr lang="en-US" sz="2800">
                <a:solidFill>
                  <a:schemeClr val="tx2"/>
                </a:solidFill>
              </a:rPr>
              <a:t>Allocate at least $4 million in local funding for an emergency response and recovery fund in next budget cycle. </a:t>
            </a:r>
            <a:endParaRPr lang="en-US" sz="2800">
              <a:solidFill>
                <a:schemeClr val="tx2"/>
              </a:solidFill>
              <a:cs typeface="Calibri"/>
            </a:endParaRPr>
          </a:p>
          <a:p>
            <a:pPr marL="457200" lvl="1" indent="-457200">
              <a:buFont typeface="Arial" panose="020B0604020202020204" pitchFamily="34" charset="0"/>
              <a:buChar char="•"/>
            </a:pPr>
            <a:r>
              <a:rPr lang="en-US" sz="2800">
                <a:solidFill>
                  <a:schemeClr val="tx2"/>
                </a:solidFill>
              </a:rPr>
              <a:t>Engage local legal aid, counseling, other direct service and housing provider partners to understand and mitigate barriers to resource use (e.g., documentation, eligibility requirements, etc.).</a:t>
            </a:r>
            <a:endParaRPr lang="en-US" sz="2800">
              <a:solidFill>
                <a:schemeClr val="tx2"/>
              </a:solidFill>
              <a:cs typeface="Calibri"/>
            </a:endParaRPr>
          </a:p>
          <a:p>
            <a:pPr marL="457200" lvl="1" indent="-457200">
              <a:buFont typeface="Arial" panose="020B0604020202020204" pitchFamily="34" charset="0"/>
              <a:buChar char="•"/>
            </a:pPr>
            <a:r>
              <a:rPr lang="en-US" sz="2800">
                <a:solidFill>
                  <a:schemeClr val="tx2"/>
                </a:solidFill>
              </a:rPr>
              <a:t>Increase use of eligible state and local funds for permanent, tenant-based rental assistance because of reductions in federal funding in future Action Plans.</a:t>
            </a:r>
            <a:endParaRPr lang="en-US" sz="2800">
              <a:solidFill>
                <a:schemeClr val="tx2"/>
              </a:solidFill>
              <a:cs typeface="Calibri"/>
            </a:endParaRPr>
          </a:p>
          <a:p>
            <a:pPr marL="457200" lvl="1" indent="-457200">
              <a:buFont typeface="Arial" panose="020B0604020202020204" pitchFamily="34" charset="0"/>
              <a:buChar char="•"/>
            </a:pPr>
            <a:r>
              <a:rPr lang="en-US" sz="2800">
                <a:solidFill>
                  <a:schemeClr val="tx2"/>
                </a:solidFill>
              </a:rPr>
              <a:t>Continue to seek and use federal and state resources for existing Emergency Rental Assistance Program.</a:t>
            </a:r>
            <a:endParaRPr lang="en-US" sz="2800">
              <a:solidFill>
                <a:schemeClr val="tx2"/>
              </a:solidFill>
              <a:cs typeface="Calibri"/>
            </a:endParaRPr>
          </a:p>
          <a:p>
            <a:pPr marL="457200" lvl="1" indent="-457200">
              <a:buFont typeface="Arial" panose="020B0604020202020204" pitchFamily="34" charset="0"/>
              <a:buChar char="•"/>
            </a:pPr>
            <a:r>
              <a:rPr lang="en-US" sz="2800">
                <a:solidFill>
                  <a:schemeClr val="tx2"/>
                </a:solidFill>
              </a:rPr>
              <a:t>Incorporate program requirements that mitigate evictions in future Emergency Rental Assistance Program (e.g., landlords would not be eligible if they have initiated evictions). Examples of requirements could include: establish landlord documentation requirements that they have reached out to tenant at least twice within 7-10 day period; landlord permits legal aid or other service providers to reach out directly to tenant for period of 7 days; require landlord to inform tenants of their rights and available assistance programs. </a:t>
            </a: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p:txBody>
      </p:sp>
    </p:spTree>
    <p:extLst>
      <p:ext uri="{BB962C8B-B14F-4D97-AF65-F5344CB8AC3E}">
        <p14:creationId xmlns:p14="http://schemas.microsoft.com/office/powerpoint/2010/main" val="3055783433"/>
      </p:ext>
    </p:extLst>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288506"/>
            <a:ext cx="18659597" cy="2622014"/>
          </a:xfrm>
        </p:spPr>
        <p:txBody>
          <a:bodyPr/>
          <a:lstStyle/>
          <a:p>
            <a:r>
              <a:rPr lang="en-US" sz="4800"/>
              <a:t>WORK TO CREATE A PERMANENT HOUSING ASSISTANCE FUND.</a:t>
            </a:r>
            <a:endParaRPr lang="en-US" sz="4800">
              <a:cs typeface="Calibri"/>
            </a:endParaRP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19" y="3910520"/>
            <a:ext cx="18659597" cy="808016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b="1" i="0" u="none" strike="noStrike" cap="none" spc="0" normalizeH="0" baseline="0">
                <a:ln>
                  <a:noFill/>
                </a:ln>
                <a:solidFill>
                  <a:srgbClr val="4B92DB"/>
                </a:solidFill>
                <a:effectLst/>
                <a:uFillTx/>
                <a:latin typeface="+mn-lt"/>
                <a:ea typeface="+mn-ea"/>
                <a:cs typeface="+mn-cs"/>
                <a:sym typeface="Helvetica Light"/>
              </a:rPr>
              <a:t>IMPLEMENTATION CONSIDERATIONS</a:t>
            </a:r>
          </a:p>
          <a:p>
            <a:pPr marL="457200" lvl="1" indent="-457200">
              <a:buFont typeface="Arial" panose="020B0604020202020204" pitchFamily="34" charset="0"/>
              <a:buChar char="•"/>
            </a:pPr>
            <a:r>
              <a:rPr lang="en-US" sz="2800">
                <a:solidFill>
                  <a:schemeClr val="tx2"/>
                </a:solidFill>
                <a:cs typeface="Calibri"/>
              </a:rPr>
              <a:t>Can mirror housing voucher program (eligible on basis of income (or cost burden) to be certified annually.  </a:t>
            </a:r>
          </a:p>
          <a:p>
            <a:pPr marL="457200" lvl="1" indent="-457200">
              <a:buFont typeface="Arial" panose="020B0604020202020204" pitchFamily="34" charset="0"/>
              <a:buChar char="•"/>
            </a:pPr>
            <a:r>
              <a:rPr lang="en-US" sz="2800">
                <a:solidFill>
                  <a:schemeClr val="tx2"/>
                </a:solidFill>
                <a:cs typeface="Calibri"/>
              </a:rPr>
              <a:t>Can pay money directly to landlord with written receipt to tenant; this program can be stacked with other forms of assistance from any resource, to a maximum of 100 percent of rent costs. </a:t>
            </a:r>
          </a:p>
          <a:p>
            <a:pPr marL="457200" lvl="1" indent="-457200">
              <a:buFont typeface="Arial" panose="020B0604020202020204" pitchFamily="34" charset="0"/>
              <a:buChar char="•"/>
            </a:pPr>
            <a:r>
              <a:rPr lang="en-US" sz="2800">
                <a:solidFill>
                  <a:schemeClr val="tx2"/>
                </a:solidFill>
                <a:cs typeface="Calibri"/>
              </a:rPr>
              <a:t>Often limit eligibility to seniors, persons making under 40 percent regional area median income (AMI), households with children under 17 living at home, youth head of household, individuals aging out of foster care, survivors of domestic violence, and/or other vulnerable populations. </a:t>
            </a:r>
          </a:p>
          <a:p>
            <a:pPr marL="457200" lvl="1" indent="-457200">
              <a:buFont typeface="Arial" panose="020B0604020202020204" pitchFamily="34" charset="0"/>
              <a:buChar char="•"/>
            </a:pPr>
            <a:r>
              <a:rPr lang="en-US" sz="2800">
                <a:solidFill>
                  <a:schemeClr val="tx2"/>
                </a:solidFill>
                <a:cs typeface="Calibri"/>
              </a:rPr>
              <a:t>May include "roll off" provisions after a period, such as assistance for 36 months. </a:t>
            </a:r>
          </a:p>
          <a:p>
            <a:br>
              <a:rPr lang="en-US" b="1">
                <a:solidFill>
                  <a:srgbClr val="4B92DB"/>
                </a:solidFill>
              </a:rPr>
            </a:br>
            <a:r>
              <a:rPr lang="en-US" b="1">
                <a:solidFill>
                  <a:srgbClr val="4B92DB"/>
                </a:solidFill>
              </a:rPr>
              <a:t>ACTION TYPE(S): PROGRAM | BUDGET: $5-8 MILLION ANNUALLY (ESTIMATED) | PERSONNEL COSTS FOR ADMINISTRATION</a:t>
            </a:r>
            <a:br>
              <a:rPr kumimoji="0" lang="en-US" b="1" i="0" u="none" strike="noStrike" cap="none" spc="0" normalizeH="0" baseline="0">
                <a:ln>
                  <a:noFill/>
                </a:ln>
                <a:solidFill>
                  <a:srgbClr val="4B92DB"/>
                </a:solidFill>
                <a:effectLst/>
                <a:uFillTx/>
                <a:latin typeface="+mn-lt"/>
                <a:ea typeface="+mn-ea"/>
                <a:cs typeface="+mn-cs"/>
                <a:sym typeface="Helvetica Light"/>
              </a:rPr>
            </a:b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90+ DAY IMPLEMENTATION STEPS</a:t>
            </a:r>
          </a:p>
          <a:p>
            <a:pPr marL="457200" indent="-457200">
              <a:buFont typeface="Arial" panose="020B0604020202020204" pitchFamily="34" charset="0"/>
              <a:buChar char="•"/>
            </a:pPr>
            <a:r>
              <a:rPr lang="en-US" sz="2800">
                <a:solidFill>
                  <a:schemeClr val="tx2"/>
                </a:solidFill>
              </a:rPr>
              <a:t>Develop program design for housing assistance fund, including</a:t>
            </a:r>
            <a:r>
              <a:rPr lang="en-US" sz="2800">
                <a:solidFill>
                  <a:schemeClr val="tx2"/>
                </a:solidFill>
                <a:cs typeface="Calibri"/>
              </a:rPr>
              <a:t> eligibility criteria.</a:t>
            </a:r>
            <a:endParaRPr lang="en-US" sz="2800">
              <a:solidFill>
                <a:schemeClr val="tx2"/>
              </a:solidFill>
            </a:endParaRPr>
          </a:p>
          <a:p>
            <a:pPr marL="457200" marR="0" indent="-457200" algn="l" defTabSz="825500" rtl="0" fontAlgn="auto" latinLnBrk="0" hangingPunct="0">
              <a:lnSpc>
                <a:spcPct val="120000"/>
              </a:lnSpc>
              <a:spcBef>
                <a:spcPts val="0"/>
              </a:spcBef>
              <a:spcAft>
                <a:spcPts val="0"/>
              </a:spcAft>
              <a:buClrTx/>
              <a:buSzTx/>
              <a:buFont typeface="Arial" panose="020B0604020202020204" pitchFamily="34" charset="0"/>
              <a:buChar char="•"/>
              <a:tabLst/>
            </a:pPr>
            <a:r>
              <a:rPr lang="en-US" sz="2800">
                <a:solidFill>
                  <a:schemeClr val="tx2"/>
                </a:solidFill>
              </a:rPr>
              <a:t>Identify funding sources for housing assistance fund and allocate funds accordingly.</a:t>
            </a:r>
          </a:p>
        </p:txBody>
      </p:sp>
    </p:spTree>
    <p:extLst>
      <p:ext uri="{BB962C8B-B14F-4D97-AF65-F5344CB8AC3E}">
        <p14:creationId xmlns:p14="http://schemas.microsoft.com/office/powerpoint/2010/main" val="269192788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1" y="1466392"/>
            <a:ext cx="18415462" cy="2772641"/>
          </a:xfrm>
        </p:spPr>
        <p:txBody>
          <a:bodyPr/>
          <a:lstStyle/>
          <a:p>
            <a:pPr lvl="0"/>
            <a:r>
              <a:rPr lang="en-US" sz="4800"/>
              <a:t>CREATE A LANDLORD TAX CREDIT OR PROPERTY TAX WAIVER FOR LATE PROPERTY TAX PAYMENTS.</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4061147"/>
            <a:ext cx="18415462" cy="730456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b="1" i="0" u="none" strike="noStrike" cap="none" spc="0" normalizeH="0" baseline="0">
                <a:ln>
                  <a:noFill/>
                </a:ln>
                <a:solidFill>
                  <a:srgbClr val="4B92DB"/>
                </a:solidFill>
                <a:effectLst/>
                <a:uFillTx/>
                <a:latin typeface="+mn-lt"/>
                <a:ea typeface="+mn-ea"/>
                <a:cs typeface="+mn-cs"/>
                <a:sym typeface="Helvetica Light"/>
              </a:rPr>
              <a:t>IMPLEMENTATION CONSIDERATIONS</a:t>
            </a:r>
          </a:p>
          <a:p>
            <a:pPr marL="457200" indent="-457200">
              <a:buFont typeface="Arial" panose="020B0604020202020204" pitchFamily="34" charset="0"/>
              <a:buChar char="•"/>
            </a:pPr>
            <a:r>
              <a:rPr lang="en-US" sz="2800">
                <a:solidFill>
                  <a:schemeClr val="tx2"/>
                </a:solidFill>
              </a:rPr>
              <a:t>Track record of landlord (i.e., filed evictions)</a:t>
            </a:r>
          </a:p>
          <a:p>
            <a:pPr marL="457200" indent="-457200">
              <a:buFont typeface="Arial" panose="020B0604020202020204" pitchFamily="34" charset="0"/>
              <a:buChar char="•"/>
            </a:pPr>
            <a:r>
              <a:rPr kumimoji="0" lang="en-US" sz="2800" i="0" u="none" strike="noStrike" cap="none" spc="0" normalizeH="0" baseline="0">
                <a:ln>
                  <a:noFill/>
                </a:ln>
                <a:solidFill>
                  <a:schemeClr val="tx2"/>
                </a:solidFill>
                <a:effectLst/>
                <a:uFillTx/>
                <a:latin typeface="+mn-lt"/>
                <a:ea typeface="+mn-ea"/>
                <a:cs typeface="+mn-cs"/>
                <a:sym typeface="Helvetica Light"/>
              </a:rPr>
              <a:t>Costs associated with forgone property taxes</a:t>
            </a:r>
          </a:p>
          <a:p>
            <a:br>
              <a:rPr lang="en-US" b="1">
                <a:solidFill>
                  <a:srgbClr val="4B92DB"/>
                </a:solidFill>
              </a:rPr>
            </a:br>
            <a:r>
              <a:rPr lang="en-US" b="1">
                <a:solidFill>
                  <a:srgbClr val="4B92DB"/>
                </a:solidFill>
              </a:rPr>
              <a:t>ACTION TYPE(S): PROGRAM | POLICY | BUDGET: FORGONE TAX REVENUE</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R="0" algn="l" defTabSz="825500" rtl="0" fontAlgn="auto" latinLnBrk="0" hangingPunct="0">
              <a:lnSpc>
                <a:spcPct val="120000"/>
              </a:lnSpc>
              <a:spcBef>
                <a:spcPts val="0"/>
              </a:spcBef>
              <a:spcAft>
                <a:spcPts val="0"/>
              </a:spcAft>
              <a:buClrTx/>
              <a:buSzTx/>
              <a:tabLst/>
            </a:pPr>
            <a:r>
              <a:rPr lang="en-US" b="1">
                <a:solidFill>
                  <a:srgbClr val="4B92DB"/>
                </a:solidFill>
              </a:rPr>
              <a:t>60-90 DAY IMPLEMENTATION STEPS</a:t>
            </a:r>
          </a:p>
          <a:p>
            <a:pPr marL="457200" indent="-457200">
              <a:buFont typeface="Arial" panose="020B0604020202020204" pitchFamily="34" charset="0"/>
              <a:buChar char="•"/>
            </a:pPr>
            <a:r>
              <a:rPr lang="en-US" sz="2800">
                <a:solidFill>
                  <a:schemeClr val="tx2"/>
                </a:solidFill>
              </a:rPr>
              <a:t>Create a waiver or other mechanism for interest on late property tax payments for rental property owners who show pandemic or other external factors impacting rent payments for more than one month.</a:t>
            </a:r>
            <a:endParaRPr lang="en-US" sz="2800">
              <a:solidFill>
                <a:schemeClr val="tx2"/>
              </a:solidFill>
              <a:cs typeface="Calibri"/>
            </a:endParaRPr>
          </a:p>
          <a:p>
            <a:pPr marL="0" marR="0" indent="0" algn="l" defTabSz="825500" rtl="0" fontAlgn="auto" latinLnBrk="0" hangingPunct="0">
              <a:lnSpc>
                <a:spcPct val="120000"/>
              </a:lnSpc>
              <a:spcBef>
                <a:spcPts val="0"/>
              </a:spcBef>
              <a:spcAft>
                <a:spcPts val="0"/>
              </a:spcAft>
              <a:buClrTx/>
              <a:buSzTx/>
              <a:buFontTx/>
              <a:buNone/>
              <a:tabLst/>
            </a:pPr>
            <a:endParaRPr lang="en-US" b="1">
              <a:solidFill>
                <a:srgbClr val="4B92DB"/>
              </a:solidFill>
            </a:endParaRPr>
          </a:p>
          <a:p>
            <a:pPr marL="0" marR="0" indent="0" algn="l" defTabSz="825500" rtl="0" fontAlgn="auto" latinLnBrk="0" hangingPunct="0">
              <a:lnSpc>
                <a:spcPct val="120000"/>
              </a:lnSpc>
              <a:spcBef>
                <a:spcPts val="0"/>
              </a:spcBef>
              <a:spcAft>
                <a:spcPts val="0"/>
              </a:spcAft>
              <a:buClrTx/>
              <a:buSzTx/>
              <a:buFontTx/>
              <a:buNone/>
              <a:tabLst/>
            </a:pPr>
            <a:r>
              <a:rPr lang="en-US" b="1">
                <a:solidFill>
                  <a:srgbClr val="4B92DB"/>
                </a:solidFill>
              </a:rPr>
              <a:t>90+ DAY IMPLEMENTATION STEPS</a:t>
            </a:r>
          </a:p>
          <a:p>
            <a:pPr marL="457200" lvl="1" indent="-457200">
              <a:buFont typeface="Arial" panose="020B0604020202020204" pitchFamily="34" charset="0"/>
              <a:buChar char="•"/>
            </a:pPr>
            <a:r>
              <a:rPr lang="en-US" sz="2800">
                <a:solidFill>
                  <a:schemeClr val="tx2"/>
                </a:solidFill>
              </a:rPr>
              <a:t>Work with the State of Maryland to explore ways to incentivize rental owners to forgive unpaid rent, late fees, </a:t>
            </a:r>
            <a:br>
              <a:rPr lang="en-US" sz="2800">
                <a:solidFill>
                  <a:schemeClr val="tx2"/>
                </a:solidFill>
              </a:rPr>
            </a:br>
            <a:r>
              <a:rPr lang="en-US" sz="2800">
                <a:solidFill>
                  <a:schemeClr val="tx2"/>
                </a:solidFill>
              </a:rPr>
              <a:t>or interest (Colorado state tax credit as example).</a:t>
            </a:r>
            <a:endParaRPr lang="en-US" sz="2800" b="1">
              <a:solidFill>
                <a:srgbClr val="4B92DB"/>
              </a:solidFill>
            </a:endParaRPr>
          </a:p>
        </p:txBody>
      </p:sp>
    </p:spTree>
    <p:extLst>
      <p:ext uri="{BB962C8B-B14F-4D97-AF65-F5344CB8AC3E}">
        <p14:creationId xmlns:p14="http://schemas.microsoft.com/office/powerpoint/2010/main" val="3576376278"/>
      </p:ext>
    </p:extLst>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5303520" y="1167764"/>
            <a:ext cx="18659597" cy="2772641"/>
          </a:xfrm>
        </p:spPr>
        <p:txBody>
          <a:bodyPr/>
          <a:lstStyle/>
          <a:p>
            <a:r>
              <a:rPr lang="en-US" sz="4400">
                <a:ea typeface="+mn-lt"/>
                <a:cs typeface="+mn-lt"/>
              </a:rPr>
              <a:t>CREATE A PHILANTHROPIC POOL OF EMERGENCY ASSISTANCE DOLLARS FOR ONE-TIME TENANT NEEDS.</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PROPOSED WORKGROUP RECOMMENDATIONS: DEEP DIVE</a:t>
            </a:r>
          </a:p>
        </p:txBody>
      </p:sp>
      <p:sp>
        <p:nvSpPr>
          <p:cNvPr id="3" name="TextBox 2">
            <a:extLst>
              <a:ext uri="{FF2B5EF4-FFF2-40B4-BE49-F238E27FC236}">
                <a16:creationId xmlns:a16="http://schemas.microsoft.com/office/drawing/2014/main" id="{72975160-2AD4-48E9-B86D-75347CDA06A3}"/>
              </a:ext>
            </a:extLst>
          </p:cNvPr>
          <p:cNvSpPr txBox="1"/>
          <p:nvPr/>
        </p:nvSpPr>
        <p:spPr>
          <a:xfrm>
            <a:off x="5303520" y="3919479"/>
            <a:ext cx="18451425" cy="8634159"/>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r>
              <a:rPr kumimoji="0" lang="en-US" b="1" i="0" u="none" strike="noStrike" cap="none" spc="0" normalizeH="0" baseline="0">
                <a:ln>
                  <a:noFill/>
                </a:ln>
                <a:solidFill>
                  <a:srgbClr val="4B92DB"/>
                </a:solidFill>
                <a:effectLst/>
                <a:uFillTx/>
                <a:latin typeface="+mn-lt"/>
                <a:ea typeface="+mn-ea"/>
                <a:cs typeface="+mn-cs"/>
                <a:sym typeface="Helvetica Light"/>
              </a:rPr>
              <a:t>IMPLEMENTATION CONSIDERATIONS</a:t>
            </a:r>
          </a:p>
          <a:p>
            <a:pPr marL="457200" lvl="1" indent="-457200">
              <a:buFont typeface="Arial" panose="020B0604020202020204" pitchFamily="34" charset="0"/>
              <a:buChar char="•"/>
            </a:pPr>
            <a:r>
              <a:rPr lang="en-US" sz="2800" b="1">
                <a:solidFill>
                  <a:schemeClr val="tx2"/>
                </a:solidFill>
                <a:ea typeface="+mn-lt"/>
                <a:cs typeface="+mn-lt"/>
              </a:rPr>
              <a:t>Administration: </a:t>
            </a:r>
            <a:r>
              <a:rPr lang="en-US" sz="2800">
                <a:solidFill>
                  <a:schemeClr val="tx2"/>
                </a:solidFill>
                <a:ea typeface="+mn-lt"/>
                <a:cs typeface="+mn-lt"/>
              </a:rPr>
              <a:t>Can be managed by a nonprofit organization or in partnership with County government. </a:t>
            </a:r>
          </a:p>
          <a:p>
            <a:pPr marL="457200" lvl="1" indent="-457200">
              <a:buFont typeface="Arial" panose="020B0604020202020204" pitchFamily="34" charset="0"/>
              <a:buChar char="•"/>
            </a:pPr>
            <a:r>
              <a:rPr lang="en-US" sz="2800" b="1">
                <a:solidFill>
                  <a:schemeClr val="tx2"/>
                </a:solidFill>
                <a:ea typeface="+mn-lt"/>
                <a:cs typeface="+mn-lt"/>
              </a:rPr>
              <a:t>Amount of assistance: </a:t>
            </a:r>
            <a:r>
              <a:rPr lang="en-US" sz="2800">
                <a:solidFill>
                  <a:schemeClr val="tx2"/>
                </a:solidFill>
                <a:ea typeface="+mn-lt"/>
                <a:cs typeface="+mn-lt"/>
              </a:rPr>
              <a:t>Can set limits on requests ($1,000 per household per year).</a:t>
            </a:r>
          </a:p>
          <a:p>
            <a:pPr lvl="1"/>
            <a:br>
              <a:rPr lang="en-US" b="1">
                <a:solidFill>
                  <a:srgbClr val="4B92DB"/>
                </a:solidFill>
              </a:rPr>
            </a:br>
            <a:r>
              <a:rPr lang="en-US" b="1">
                <a:solidFill>
                  <a:srgbClr val="4B92DB"/>
                </a:solidFill>
              </a:rPr>
              <a:t>ACTION TYPE(S): PROGRAM| BUDGET: $100,000 (INITIAL ALLOCATION) | ADMINISTRATIVE COSTS</a:t>
            </a:r>
            <a:br>
              <a:rPr kumimoji="0" lang="en-US" b="1" i="0" u="none" strike="noStrike" cap="none" spc="0" normalizeH="0" baseline="0">
                <a:ln>
                  <a:noFill/>
                </a:ln>
                <a:solidFill>
                  <a:srgbClr val="4B92DB"/>
                </a:solidFill>
                <a:effectLst/>
                <a:uFillTx/>
                <a:latin typeface="+mn-lt"/>
                <a:ea typeface="+mn-ea"/>
                <a:cs typeface="+mn-cs"/>
                <a:sym typeface="Helvetica Light"/>
              </a:rPr>
            </a:br>
            <a:endParaRPr kumimoji="0" lang="en-US" b="1" i="0" u="none" strike="noStrike" cap="none" spc="0" normalizeH="0" baseline="0">
              <a:ln>
                <a:noFill/>
              </a:ln>
              <a:solidFill>
                <a:srgbClr val="4B92DB"/>
              </a:solidFill>
              <a:effectLst/>
              <a:uFillTx/>
              <a:latin typeface="+mn-lt"/>
              <a:ea typeface="+mn-ea"/>
              <a:cs typeface="+mn-cs"/>
              <a:sym typeface="Helvetica Light"/>
            </a:endParaRPr>
          </a:p>
          <a:p>
            <a:pPr marR="0" algn="l" defTabSz="825500" rtl="0" fontAlgn="auto" latinLnBrk="0" hangingPunct="0">
              <a:lnSpc>
                <a:spcPct val="120000"/>
              </a:lnSpc>
              <a:spcBef>
                <a:spcPts val="0"/>
              </a:spcBef>
              <a:spcAft>
                <a:spcPts val="0"/>
              </a:spcAft>
              <a:buClrTx/>
              <a:buSzTx/>
              <a:tabLst/>
            </a:pPr>
            <a:r>
              <a:rPr lang="en-US" b="1">
                <a:solidFill>
                  <a:srgbClr val="4B92DB"/>
                </a:solidFill>
              </a:rPr>
              <a:t>60-90 DAY IMPLEMENTATION STEPS</a:t>
            </a:r>
          </a:p>
          <a:p>
            <a:pPr marL="457200" indent="-457200">
              <a:buFont typeface="Arial" panose="020B0604020202020204" pitchFamily="34" charset="0"/>
              <a:buChar char="•"/>
            </a:pPr>
            <a:r>
              <a:rPr lang="en-US" sz="2800">
                <a:solidFill>
                  <a:schemeClr val="tx2"/>
                </a:solidFill>
                <a:ea typeface="+mn-lt"/>
                <a:cs typeface="+mn-lt"/>
              </a:rPr>
              <a:t>Work with tenant organizations and other organizations administering emergency assistance to tenants to organize philanthropic appeal for contributions to create a pool to fund emergency food assistance, utility bills, security deposits, and one-time rent payments. </a:t>
            </a:r>
          </a:p>
          <a:p>
            <a:pPr marL="457200" indent="-457200">
              <a:buFont typeface="Arial" panose="020B0604020202020204" pitchFamily="34" charset="0"/>
              <a:buChar char="•"/>
            </a:pPr>
            <a:r>
              <a:rPr lang="en-US" sz="2800">
                <a:solidFill>
                  <a:schemeClr val="tx2"/>
                </a:solidFill>
                <a:ea typeface="+mn-lt"/>
                <a:cs typeface="+mn-lt"/>
              </a:rPr>
              <a:t>Establish funding pool, including administrator and parameters on assistance (eligible activities, maximum assistance amount, etc.).</a:t>
            </a:r>
          </a:p>
          <a:p>
            <a:pPr marL="457200" indent="-457200">
              <a:buFont typeface="Arial" panose="020B0604020202020204" pitchFamily="34" charset="0"/>
              <a:buChar char="•"/>
            </a:pPr>
            <a:r>
              <a:rPr lang="en-US" sz="2800">
                <a:solidFill>
                  <a:schemeClr val="tx2"/>
                </a:solidFill>
                <a:ea typeface="+mn-lt"/>
                <a:cs typeface="+mn-lt"/>
              </a:rPr>
              <a:t>Advertise </a:t>
            </a:r>
            <a:r>
              <a:rPr lang="en-US" sz="2800">
                <a:solidFill>
                  <a:schemeClr val="tx2"/>
                </a:solidFill>
              </a:rPr>
              <a:t>resource as part of community outreach efforts (i.e., </a:t>
            </a:r>
            <a:r>
              <a:rPr lang="en-US" sz="2800">
                <a:solidFill>
                  <a:schemeClr val="tx2"/>
                </a:solidFill>
                <a:ea typeface="+mn-lt"/>
                <a:cs typeface="+mn-lt"/>
              </a:rPr>
              <a:t>promote across County agencies, service providers, legal aid organizations, and tenant organizations).</a:t>
            </a:r>
            <a:endParaRPr lang="en-US">
              <a:solidFill>
                <a:schemeClr val="tx2"/>
              </a:solidFill>
              <a:ea typeface="+mn-lt"/>
              <a:cs typeface="+mn-lt"/>
            </a:endParaRPr>
          </a:p>
          <a:p>
            <a:pPr marL="457200" indent="-457200">
              <a:buFont typeface="Arial" panose="020B0604020202020204" pitchFamily="34" charset="0"/>
              <a:buChar char="•"/>
            </a:pPr>
            <a:endParaRPr lang="en-US">
              <a:solidFill>
                <a:schemeClr val="tx2"/>
              </a:solidFill>
              <a:ea typeface="+mn-lt"/>
              <a:cs typeface="+mn-lt"/>
            </a:endParaRPr>
          </a:p>
          <a:p>
            <a:pPr marL="457200" indent="-457200">
              <a:buFont typeface="Arial" panose="020B0604020202020204" pitchFamily="34" charset="0"/>
              <a:buChar char="•"/>
            </a:pPr>
            <a:endParaRPr lang="en-US">
              <a:solidFill>
                <a:schemeClr val="tx2"/>
              </a:solidFill>
              <a:ea typeface="+mn-lt"/>
              <a:cs typeface="+mn-lt"/>
            </a:endParaRPr>
          </a:p>
        </p:txBody>
      </p:sp>
    </p:spTree>
    <p:extLst>
      <p:ext uri="{BB962C8B-B14F-4D97-AF65-F5344CB8AC3E}">
        <p14:creationId xmlns:p14="http://schemas.microsoft.com/office/powerpoint/2010/main" val="636467953"/>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676A32-38FE-4EC0-ABF6-AD180BA1C650}"/>
              </a:ext>
            </a:extLst>
          </p:cNvPr>
          <p:cNvSpPr>
            <a:spLocks noGrp="1"/>
          </p:cNvSpPr>
          <p:nvPr>
            <p:ph type="title"/>
          </p:nvPr>
        </p:nvSpPr>
        <p:spPr>
          <a:xfrm>
            <a:off x="1490688" y="9788377"/>
            <a:ext cx="21402624" cy="3089263"/>
          </a:xfrm>
        </p:spPr>
        <p:txBody>
          <a:bodyPr/>
          <a:lstStyle/>
          <a:p>
            <a:r>
              <a:rPr lang="en-US" sz="10000"/>
              <a:t>MEETING OVERVIEW </a:t>
            </a:r>
            <a:br>
              <a:rPr lang="en-US" sz="10000"/>
            </a:br>
            <a:r>
              <a:rPr lang="en-US" sz="10000"/>
              <a:t>&amp; OBJECTIVES</a:t>
            </a:r>
            <a:endParaRPr lang="en-US" sz="8800"/>
          </a:p>
        </p:txBody>
      </p:sp>
    </p:spTree>
    <p:extLst>
      <p:ext uri="{BB962C8B-B14F-4D97-AF65-F5344CB8AC3E}">
        <p14:creationId xmlns:p14="http://schemas.microsoft.com/office/powerpoint/2010/main" val="3704668941"/>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676A32-38FE-4EC0-ABF6-AD180BA1C650}"/>
              </a:ext>
            </a:extLst>
          </p:cNvPr>
          <p:cNvSpPr>
            <a:spLocks noGrp="1"/>
          </p:cNvSpPr>
          <p:nvPr>
            <p:ph type="title"/>
          </p:nvPr>
        </p:nvSpPr>
        <p:spPr>
          <a:xfrm>
            <a:off x="1490688" y="9788377"/>
            <a:ext cx="22893312" cy="3089263"/>
          </a:xfrm>
        </p:spPr>
        <p:txBody>
          <a:bodyPr/>
          <a:lstStyle/>
          <a:p>
            <a:r>
              <a:rPr lang="en-US" sz="10000"/>
              <a:t>OPEN DIALOGUE</a:t>
            </a:r>
            <a:br>
              <a:rPr lang="en-US" sz="6000"/>
            </a:br>
            <a:r>
              <a:rPr lang="en-US" sz="6600"/>
              <a:t>ON PROPOSED RECOMMENDATIONS</a:t>
            </a:r>
          </a:p>
        </p:txBody>
      </p:sp>
    </p:spTree>
    <p:extLst>
      <p:ext uri="{BB962C8B-B14F-4D97-AF65-F5344CB8AC3E}">
        <p14:creationId xmlns:p14="http://schemas.microsoft.com/office/powerpoint/2010/main" val="335862299"/>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FEDFA5C2-B669-47F9-A53F-D20CC87F91B2}"/>
              </a:ext>
            </a:extLst>
          </p:cNvPr>
          <p:cNvSpPr/>
          <p:nvPr/>
        </p:nvSpPr>
        <p:spPr>
          <a:xfrm>
            <a:off x="5303519" y="7523633"/>
            <a:ext cx="18042864" cy="5024603"/>
          </a:xfrm>
          <a:prstGeom prst="roundRect">
            <a:avLst/>
          </a:prstGeom>
          <a:blipFill rotWithShape="1">
            <a:blip r:embed="rId3"/>
            <a:srcRect/>
            <a:tile tx="0" ty="0" sx="100000" sy="100000" flip="none" algn="tl"/>
          </a:blipFill>
          <a:ln w="12700" cap="flat">
            <a:noFill/>
            <a:miter lim="400000"/>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a:ln>
                <a:noFill/>
              </a:ln>
              <a:solidFill>
                <a:srgbClr val="FFFFFF"/>
              </a:solidFill>
              <a:effectLst/>
              <a:uFillTx/>
              <a:latin typeface="+mn-lt"/>
              <a:ea typeface="+mn-ea"/>
              <a:cs typeface="+mn-cs"/>
              <a:sym typeface="Helvetica Light"/>
            </a:endParaRPr>
          </a:p>
        </p:txBody>
      </p:sp>
      <p:sp>
        <p:nvSpPr>
          <p:cNvPr id="6" name="Title 5">
            <a:extLst>
              <a:ext uri="{FF2B5EF4-FFF2-40B4-BE49-F238E27FC236}">
                <a16:creationId xmlns:a16="http://schemas.microsoft.com/office/drawing/2014/main" id="{4C0F335D-7567-4DD7-B7B7-5FCBAE21EEC9}"/>
              </a:ext>
            </a:extLst>
          </p:cNvPr>
          <p:cNvSpPr>
            <a:spLocks noGrp="1"/>
          </p:cNvSpPr>
          <p:nvPr>
            <p:ph type="title"/>
          </p:nvPr>
        </p:nvSpPr>
        <p:spPr/>
        <p:txBody>
          <a:bodyPr/>
          <a:lstStyle/>
          <a:p>
            <a:r>
              <a:rPr lang="en-US"/>
              <a:t>DISCUSSION OVERVIEW</a:t>
            </a:r>
          </a:p>
        </p:txBody>
      </p:sp>
      <p:sp>
        <p:nvSpPr>
          <p:cNvPr id="8" name="Content Placeholder 7">
            <a:extLst>
              <a:ext uri="{FF2B5EF4-FFF2-40B4-BE49-F238E27FC236}">
                <a16:creationId xmlns:a16="http://schemas.microsoft.com/office/drawing/2014/main" id="{CC23EB2D-A6FA-414E-AB18-8D0240F69808}"/>
              </a:ext>
            </a:extLst>
          </p:cNvPr>
          <p:cNvSpPr>
            <a:spLocks noGrp="1"/>
          </p:cNvSpPr>
          <p:nvPr>
            <p:ph sz="quarter" idx="17"/>
          </p:nvPr>
        </p:nvSpPr>
        <p:spPr>
          <a:xfrm>
            <a:off x="5303519" y="4402090"/>
            <a:ext cx="18665433" cy="2154354"/>
          </a:xfrm>
        </p:spPr>
        <p:txBody>
          <a:bodyPr>
            <a:noAutofit/>
          </a:bodyPr>
          <a:lstStyle/>
          <a:p>
            <a:r>
              <a:rPr lang="en-US" sz="3600" b="1">
                <a:solidFill>
                  <a:srgbClr val="4B92DB"/>
                </a:solidFill>
              </a:rPr>
              <a:t>PURPOSE​</a:t>
            </a:r>
            <a:br>
              <a:rPr lang="en-US" sz="3600">
                <a:solidFill>
                  <a:schemeClr val="tx2"/>
                </a:solidFill>
              </a:rPr>
            </a:br>
            <a:r>
              <a:rPr lang="en-US" sz="3600">
                <a:solidFill>
                  <a:schemeClr val="tx2"/>
                </a:solidFill>
              </a:rPr>
              <a:t>Agree on the actions to recommend as part of the Workgroup’s annual report, </a:t>
            </a:r>
            <a:br>
              <a:rPr lang="en-US" sz="3600">
                <a:solidFill>
                  <a:schemeClr val="tx2"/>
                </a:solidFill>
              </a:rPr>
            </a:br>
            <a:r>
              <a:rPr lang="en-US" sz="3600">
                <a:solidFill>
                  <a:schemeClr val="tx2"/>
                </a:solidFill>
              </a:rPr>
              <a:t>including actions that will address anticipated and urgent tenant needs in the first 90 days </a:t>
            </a:r>
            <a:br>
              <a:rPr lang="en-US" sz="3600">
                <a:solidFill>
                  <a:schemeClr val="tx2"/>
                </a:solidFill>
              </a:rPr>
            </a:br>
            <a:r>
              <a:rPr lang="en-US" sz="3600">
                <a:solidFill>
                  <a:schemeClr val="tx2"/>
                </a:solidFill>
              </a:rPr>
              <a:t>of 2021.</a:t>
            </a:r>
            <a:endParaRPr lang="en-US" sz="3600"/>
          </a:p>
        </p:txBody>
      </p:sp>
      <p:sp>
        <p:nvSpPr>
          <p:cNvPr id="7" name="Content Placeholder 6">
            <a:extLst>
              <a:ext uri="{FF2B5EF4-FFF2-40B4-BE49-F238E27FC236}">
                <a16:creationId xmlns:a16="http://schemas.microsoft.com/office/drawing/2014/main" id="{EE8263F9-881A-43BB-88B6-0164DEB9CE6D}"/>
              </a:ext>
            </a:extLst>
          </p:cNvPr>
          <p:cNvSpPr>
            <a:spLocks noGrp="1"/>
          </p:cNvSpPr>
          <p:nvPr>
            <p:ph idx="1"/>
          </p:nvPr>
        </p:nvSpPr>
        <p:spPr/>
        <p:txBody>
          <a:bodyPr/>
          <a:lstStyle/>
          <a:p>
            <a:r>
              <a:rPr lang="en-US"/>
              <a:t>LARGE-GROUP DISCUSSION</a:t>
            </a:r>
          </a:p>
        </p:txBody>
      </p:sp>
      <p:sp>
        <p:nvSpPr>
          <p:cNvPr id="2" name="Rectangle 1">
            <a:extLst>
              <a:ext uri="{FF2B5EF4-FFF2-40B4-BE49-F238E27FC236}">
                <a16:creationId xmlns:a16="http://schemas.microsoft.com/office/drawing/2014/main" id="{FFA2400B-C09F-4662-A2FF-B71CC0DCAF20}"/>
              </a:ext>
            </a:extLst>
          </p:cNvPr>
          <p:cNvSpPr/>
          <p:nvPr/>
        </p:nvSpPr>
        <p:spPr>
          <a:xfrm>
            <a:off x="5622587" y="7780797"/>
            <a:ext cx="17393056" cy="4510274"/>
          </a:xfrm>
          <a:prstGeom prst="rect">
            <a:avLst/>
          </a:prstGeom>
          <a:noFill/>
        </p:spPr>
        <p:txBody>
          <a:bodyPr wrap="square">
            <a:spAutoFit/>
          </a:bodyPr>
          <a:lstStyle/>
          <a:p>
            <a:pPr algn="ctr"/>
            <a:r>
              <a:rPr lang="en-US" sz="3200" b="1">
                <a:solidFill>
                  <a:schemeClr val="tx1"/>
                </a:solidFill>
              </a:rPr>
              <a:t>DISCUSSION PROMPTS</a:t>
            </a:r>
            <a:endParaRPr lang="en-US">
              <a:solidFill>
                <a:schemeClr val="tx1"/>
              </a:solidFill>
            </a:endParaRPr>
          </a:p>
          <a:p>
            <a:pPr algn="ctr"/>
            <a:r>
              <a:rPr lang="en-US">
                <a:solidFill>
                  <a:schemeClr val="tx1"/>
                </a:solidFill>
              </a:rPr>
              <a:t>Are any actions or implementation considerations missing from this list?</a:t>
            </a:r>
          </a:p>
          <a:p>
            <a:pPr algn="ctr"/>
            <a:br>
              <a:rPr lang="en-US">
                <a:solidFill>
                  <a:schemeClr val="tx1"/>
                </a:solidFill>
              </a:rPr>
            </a:br>
            <a:r>
              <a:rPr lang="en-US">
                <a:solidFill>
                  <a:schemeClr val="tx1"/>
                </a:solidFill>
              </a:rPr>
              <a:t>Are any critical changes needed to the recommended actions? </a:t>
            </a:r>
            <a:br>
              <a:rPr lang="en-US">
                <a:solidFill>
                  <a:schemeClr val="tx1"/>
                </a:solidFill>
              </a:rPr>
            </a:br>
            <a:r>
              <a:rPr lang="en-US">
                <a:solidFill>
                  <a:schemeClr val="tx1"/>
                </a:solidFill>
              </a:rPr>
              <a:t>Tell us more about these changes and why they are important to make.</a:t>
            </a:r>
          </a:p>
          <a:p>
            <a:pPr algn="ctr"/>
            <a:endParaRPr lang="en-US">
              <a:solidFill>
                <a:schemeClr val="tx1"/>
              </a:solidFill>
            </a:endParaRPr>
          </a:p>
          <a:p>
            <a:pPr algn="ctr"/>
            <a:r>
              <a:rPr lang="en-US">
                <a:solidFill>
                  <a:schemeClr val="tx1"/>
                </a:solidFill>
              </a:rPr>
              <a:t>Are there any actions that you cannot support at this time? </a:t>
            </a:r>
            <a:br>
              <a:rPr lang="en-US">
                <a:solidFill>
                  <a:schemeClr val="tx1"/>
                </a:solidFill>
              </a:rPr>
            </a:br>
            <a:r>
              <a:rPr lang="en-US">
                <a:solidFill>
                  <a:schemeClr val="tx1"/>
                </a:solidFill>
              </a:rPr>
              <a:t>Tell us more about what would need to change to generate consensus.</a:t>
            </a:r>
          </a:p>
        </p:txBody>
      </p:sp>
    </p:spTree>
    <p:extLst>
      <p:ext uri="{BB962C8B-B14F-4D97-AF65-F5344CB8AC3E}">
        <p14:creationId xmlns:p14="http://schemas.microsoft.com/office/powerpoint/2010/main" val="4222969479"/>
      </p:ext>
    </p:extLst>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F3D6AFF-49A4-4F57-BB8B-E894F3BD965E}"/>
              </a:ext>
            </a:extLst>
          </p:cNvPr>
          <p:cNvSpPr/>
          <p:nvPr/>
        </p:nvSpPr>
        <p:spPr>
          <a:xfrm>
            <a:off x="875489" y="3092066"/>
            <a:ext cx="8482520" cy="8129726"/>
          </a:xfrm>
          <a:prstGeom prst="rect">
            <a:avLst/>
          </a:prstGeom>
          <a:noFill/>
        </p:spPr>
        <p:txBody>
          <a:bodyPr wrap="square">
            <a:spAutoFit/>
          </a:bodyPr>
          <a:lstStyle/>
          <a:p>
            <a:pPr algn="ctr"/>
            <a:r>
              <a:rPr lang="en-US" sz="4800" b="1">
                <a:solidFill>
                  <a:srgbClr val="275872"/>
                </a:solidFill>
                <a:latin typeface="Arial Black" panose="020B0A04020102020204" pitchFamily="34" charset="0"/>
              </a:rPr>
              <a:t>DISCUSSION PROMPTS</a:t>
            </a:r>
            <a:br>
              <a:rPr lang="en-US" sz="3200" b="1">
                <a:solidFill>
                  <a:srgbClr val="275872"/>
                </a:solidFill>
              </a:rPr>
            </a:br>
            <a:endParaRPr lang="en-US">
              <a:solidFill>
                <a:srgbClr val="275872"/>
              </a:solidFill>
            </a:endParaRPr>
          </a:p>
          <a:p>
            <a:pPr algn="ctr"/>
            <a:r>
              <a:rPr lang="en-US" b="1">
                <a:solidFill>
                  <a:srgbClr val="275872"/>
                </a:solidFill>
              </a:rPr>
              <a:t>Are any actions or implementation considerations missing from this list?</a:t>
            </a:r>
          </a:p>
          <a:p>
            <a:pPr algn="ctr"/>
            <a:br>
              <a:rPr lang="en-US">
                <a:solidFill>
                  <a:srgbClr val="275872"/>
                </a:solidFill>
              </a:rPr>
            </a:br>
            <a:r>
              <a:rPr lang="en-US" b="1">
                <a:solidFill>
                  <a:srgbClr val="275872"/>
                </a:solidFill>
              </a:rPr>
              <a:t>Are any critical changes needed to the recommended actions? </a:t>
            </a:r>
            <a:br>
              <a:rPr lang="en-US" b="1">
                <a:solidFill>
                  <a:srgbClr val="275872"/>
                </a:solidFill>
              </a:rPr>
            </a:br>
            <a:r>
              <a:rPr lang="en-US">
                <a:solidFill>
                  <a:srgbClr val="275872"/>
                </a:solidFill>
              </a:rPr>
              <a:t>Tell us more about these changes and why they are important to make.</a:t>
            </a:r>
          </a:p>
          <a:p>
            <a:pPr algn="ctr"/>
            <a:endParaRPr lang="en-US">
              <a:solidFill>
                <a:srgbClr val="275872"/>
              </a:solidFill>
            </a:endParaRPr>
          </a:p>
          <a:p>
            <a:pPr algn="ctr"/>
            <a:r>
              <a:rPr lang="en-US" b="1">
                <a:solidFill>
                  <a:srgbClr val="275872"/>
                </a:solidFill>
              </a:rPr>
              <a:t>Are there any actions that you cannot support at this time? </a:t>
            </a:r>
            <a:br>
              <a:rPr lang="en-US">
                <a:solidFill>
                  <a:srgbClr val="275872"/>
                </a:solidFill>
              </a:rPr>
            </a:br>
            <a:r>
              <a:rPr lang="en-US">
                <a:solidFill>
                  <a:srgbClr val="275872"/>
                </a:solidFill>
              </a:rPr>
              <a:t>Tell us more about what would need to change to generate consensus.</a:t>
            </a:r>
          </a:p>
        </p:txBody>
      </p:sp>
      <p:sp>
        <p:nvSpPr>
          <p:cNvPr id="2" name="Rectangle 1">
            <a:extLst>
              <a:ext uri="{FF2B5EF4-FFF2-40B4-BE49-F238E27FC236}">
                <a16:creationId xmlns:a16="http://schemas.microsoft.com/office/drawing/2014/main" id="{B59741A1-71C3-40F0-9B87-16898A02207D}"/>
              </a:ext>
            </a:extLst>
          </p:cNvPr>
          <p:cNvSpPr/>
          <p:nvPr/>
        </p:nvSpPr>
        <p:spPr>
          <a:xfrm>
            <a:off x="10778245" y="1357936"/>
            <a:ext cx="13404715" cy="11000127"/>
          </a:xfrm>
          <a:prstGeom prst="rect">
            <a:avLst/>
          </a:prstGeom>
        </p:spPr>
        <p:txBody>
          <a:bodyPr wrap="square">
            <a:spAutoFit/>
          </a:bodyPr>
          <a:lstStyle/>
          <a:p>
            <a:pPr marL="514350" indent="-514350">
              <a:lnSpc>
                <a:spcPct val="150000"/>
              </a:lnSpc>
              <a:buFont typeface="+mj-lt"/>
              <a:buAutoNum type="alphaUcPeriod"/>
            </a:pPr>
            <a:r>
              <a:rPr lang="en-US" sz="2800">
                <a:solidFill>
                  <a:schemeClr val="tx2"/>
                </a:solidFill>
              </a:rPr>
              <a:t>Support community resource navigators at local organizations.</a:t>
            </a:r>
          </a:p>
          <a:p>
            <a:pPr marL="514350" indent="-514350">
              <a:lnSpc>
                <a:spcPct val="150000"/>
              </a:lnSpc>
              <a:buFont typeface="+mj-lt"/>
              <a:buAutoNum type="alphaUcPeriod"/>
            </a:pPr>
            <a:r>
              <a:rPr lang="en-US" sz="2800">
                <a:solidFill>
                  <a:schemeClr val="tx2"/>
                </a:solidFill>
              </a:rPr>
              <a:t>Conduct cross-departmental staff training on tenants’ rights and issues and how to make referrals.</a:t>
            </a:r>
          </a:p>
          <a:p>
            <a:pPr marL="514350" indent="-514350">
              <a:lnSpc>
                <a:spcPct val="150000"/>
              </a:lnSpc>
              <a:buFont typeface="+mj-lt"/>
              <a:buAutoNum type="alphaUcPeriod"/>
            </a:pPr>
            <a:r>
              <a:rPr lang="en-US" sz="2800">
                <a:solidFill>
                  <a:schemeClr val="tx2"/>
                </a:solidFill>
              </a:rPr>
              <a:t>Establish a full-time tenant liaison position in County government.</a:t>
            </a:r>
          </a:p>
          <a:p>
            <a:pPr marL="514350" indent="-514350">
              <a:lnSpc>
                <a:spcPct val="150000"/>
              </a:lnSpc>
              <a:buFont typeface="+mj-lt"/>
              <a:buAutoNum type="alphaUcPeriod"/>
            </a:pPr>
            <a:r>
              <a:rPr lang="en-US" sz="2800">
                <a:solidFill>
                  <a:schemeClr val="tx2"/>
                </a:solidFill>
              </a:rPr>
              <a:t>Expand emergency tenant protections through local legislation.</a:t>
            </a:r>
          </a:p>
          <a:p>
            <a:pPr marL="514350" indent="-514350">
              <a:lnSpc>
                <a:spcPct val="150000"/>
              </a:lnSpc>
              <a:buFont typeface="+mj-lt"/>
              <a:buAutoNum type="alphaUcPeriod"/>
            </a:pPr>
            <a:r>
              <a:rPr lang="en-US" sz="2800">
                <a:solidFill>
                  <a:schemeClr val="tx2"/>
                </a:solidFill>
              </a:rPr>
              <a:t>Work to make emergency tenant protections in CB-16-2020 into permanent tenant protections.</a:t>
            </a:r>
          </a:p>
          <a:p>
            <a:pPr marL="514350" indent="-514350">
              <a:lnSpc>
                <a:spcPct val="150000"/>
              </a:lnSpc>
              <a:buFont typeface="+mj-lt"/>
              <a:buAutoNum type="alphaUcPeriod"/>
            </a:pPr>
            <a:r>
              <a:rPr lang="en-US" sz="2800">
                <a:solidFill>
                  <a:schemeClr val="tx2"/>
                </a:solidFill>
              </a:rPr>
              <a:t>Establish a centralized tenant assistance office.</a:t>
            </a:r>
          </a:p>
          <a:p>
            <a:pPr marL="514350" indent="-514350">
              <a:lnSpc>
                <a:spcPct val="150000"/>
              </a:lnSpc>
              <a:buFont typeface="+mj-lt"/>
              <a:buAutoNum type="alphaUcPeriod"/>
            </a:pPr>
            <a:r>
              <a:rPr lang="en-US" sz="2800">
                <a:solidFill>
                  <a:schemeClr val="tx2"/>
                </a:solidFill>
              </a:rPr>
              <a:t>Establish one-stop shop for tenant information.  </a:t>
            </a:r>
          </a:p>
          <a:p>
            <a:pPr marL="514350" indent="-514350">
              <a:lnSpc>
                <a:spcPct val="150000"/>
              </a:lnSpc>
              <a:buFont typeface="+mj-lt"/>
              <a:buAutoNum type="alphaUcPeriod"/>
            </a:pPr>
            <a:r>
              <a:rPr lang="en-US" sz="2800">
                <a:solidFill>
                  <a:schemeClr val="tx2"/>
                </a:solidFill>
              </a:rPr>
              <a:t>Address language barriers.</a:t>
            </a:r>
          </a:p>
          <a:p>
            <a:pPr marL="514350" indent="-514350">
              <a:lnSpc>
                <a:spcPct val="150000"/>
              </a:lnSpc>
              <a:buFont typeface="+mj-lt"/>
              <a:buAutoNum type="alphaUcPeriod"/>
            </a:pPr>
            <a:r>
              <a:rPr lang="en-US" sz="2800">
                <a:solidFill>
                  <a:schemeClr val="tx2"/>
                </a:solidFill>
              </a:rPr>
              <a:t>Provide information and outreach through inclusive communication tactics. </a:t>
            </a:r>
          </a:p>
          <a:p>
            <a:pPr marL="514350" indent="-514350">
              <a:lnSpc>
                <a:spcPct val="150000"/>
              </a:lnSpc>
              <a:buFont typeface="+mj-lt"/>
              <a:buAutoNum type="alphaUcPeriod"/>
            </a:pPr>
            <a:r>
              <a:rPr lang="en-US" sz="2800">
                <a:solidFill>
                  <a:schemeClr val="tx2"/>
                </a:solidFill>
              </a:rPr>
              <a:t>Allocate funding for a low-barrier housing assistance fund.</a:t>
            </a:r>
          </a:p>
          <a:p>
            <a:pPr marL="514350" indent="-514350">
              <a:lnSpc>
                <a:spcPct val="150000"/>
              </a:lnSpc>
              <a:buFont typeface="+mj-lt"/>
              <a:buAutoNum type="alphaUcPeriod"/>
            </a:pPr>
            <a:r>
              <a:rPr lang="en-US" sz="2800">
                <a:solidFill>
                  <a:schemeClr val="tx2"/>
                </a:solidFill>
              </a:rPr>
              <a:t>Work to create a permanent housing assistance fund.</a:t>
            </a:r>
          </a:p>
          <a:p>
            <a:pPr marL="514350" indent="-514350">
              <a:lnSpc>
                <a:spcPct val="150000"/>
              </a:lnSpc>
              <a:buFont typeface="+mj-lt"/>
              <a:buAutoNum type="alphaUcPeriod"/>
            </a:pPr>
            <a:r>
              <a:rPr lang="en-US" sz="2800">
                <a:solidFill>
                  <a:schemeClr val="tx2"/>
                </a:solidFill>
              </a:rPr>
              <a:t>Create a landlord tax credit or property tax waiver for rent and late fee/interest forgiveness.</a:t>
            </a:r>
          </a:p>
          <a:p>
            <a:pPr marL="514350" indent="-514350">
              <a:lnSpc>
                <a:spcPct val="150000"/>
              </a:lnSpc>
              <a:buFont typeface="+mj-lt"/>
              <a:buAutoNum type="alphaUcPeriod"/>
            </a:pPr>
            <a:r>
              <a:rPr lang="en-US" sz="2800">
                <a:solidFill>
                  <a:schemeClr val="tx2"/>
                </a:solidFill>
                <a:ea typeface="+mn-lt"/>
                <a:cs typeface="+mn-lt"/>
              </a:rPr>
              <a:t>Create a philanthropic pool of emergency assistance dollars for one-time tenant needs.</a:t>
            </a:r>
            <a:endParaRPr lang="en-US" sz="2800" b="1">
              <a:solidFill>
                <a:schemeClr val="tx2"/>
              </a:solidFill>
            </a:endParaRPr>
          </a:p>
        </p:txBody>
      </p:sp>
    </p:spTree>
    <p:extLst>
      <p:ext uri="{BB962C8B-B14F-4D97-AF65-F5344CB8AC3E}">
        <p14:creationId xmlns:p14="http://schemas.microsoft.com/office/powerpoint/2010/main" val="3427223268"/>
      </p:ext>
    </p:extLst>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676A32-38FE-4EC0-ABF6-AD180BA1C650}"/>
              </a:ext>
            </a:extLst>
          </p:cNvPr>
          <p:cNvSpPr>
            <a:spLocks noGrp="1"/>
          </p:cNvSpPr>
          <p:nvPr>
            <p:ph type="title"/>
          </p:nvPr>
        </p:nvSpPr>
        <p:spPr>
          <a:xfrm>
            <a:off x="1262823" y="9768922"/>
            <a:ext cx="22706130" cy="3089263"/>
          </a:xfrm>
        </p:spPr>
        <p:txBody>
          <a:bodyPr/>
          <a:lstStyle/>
          <a:p>
            <a:r>
              <a:rPr lang="en-US" sz="10000"/>
              <a:t>NEXT STEPS &amp; WRAP-UP </a:t>
            </a:r>
            <a:endParaRPr lang="en-US" sz="8800"/>
          </a:p>
        </p:txBody>
      </p:sp>
    </p:spTree>
    <p:extLst>
      <p:ext uri="{BB962C8B-B14F-4D97-AF65-F5344CB8AC3E}">
        <p14:creationId xmlns:p14="http://schemas.microsoft.com/office/powerpoint/2010/main" val="1268503948"/>
      </p:ext>
    </p:extLst>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2772-4993-4160-8A45-06E3035A9F37}"/>
              </a:ext>
            </a:extLst>
          </p:cNvPr>
          <p:cNvSpPr>
            <a:spLocks noGrp="1"/>
          </p:cNvSpPr>
          <p:nvPr>
            <p:ph type="title"/>
          </p:nvPr>
        </p:nvSpPr>
        <p:spPr/>
        <p:txBody>
          <a:bodyPr/>
          <a:lstStyle/>
          <a:p>
            <a:r>
              <a:rPr lang="en-US"/>
              <a:t>NEXT STEPS</a:t>
            </a:r>
          </a:p>
        </p:txBody>
      </p:sp>
      <p:sp>
        <p:nvSpPr>
          <p:cNvPr id="3" name="Content Placeholder 2">
            <a:extLst>
              <a:ext uri="{FF2B5EF4-FFF2-40B4-BE49-F238E27FC236}">
                <a16:creationId xmlns:a16="http://schemas.microsoft.com/office/drawing/2014/main" id="{FCDF9A5E-F4D5-4D6D-9AAD-BFE2DFD42979}"/>
              </a:ext>
            </a:extLst>
          </p:cNvPr>
          <p:cNvSpPr>
            <a:spLocks noGrp="1"/>
          </p:cNvSpPr>
          <p:nvPr>
            <p:ph sz="quarter" idx="17"/>
          </p:nvPr>
        </p:nvSpPr>
        <p:spPr>
          <a:xfrm>
            <a:off x="5303520" y="4415311"/>
            <a:ext cx="18159595" cy="6577592"/>
          </a:xfrm>
        </p:spPr>
        <p:txBody>
          <a:bodyPr>
            <a:noAutofit/>
          </a:bodyPr>
          <a:lstStyle/>
          <a:p>
            <a:pPr marL="571500" indent="-571500">
              <a:buFont typeface="Arial" panose="020B0604020202020204" pitchFamily="34" charset="0"/>
              <a:buChar char="•"/>
            </a:pPr>
            <a:r>
              <a:rPr lang="en-US" sz="3200" b="1">
                <a:solidFill>
                  <a:schemeClr val="tx2"/>
                </a:solidFill>
              </a:rPr>
              <a:t>2020 Housing Opportunities for All Workgroup Annual Report</a:t>
            </a:r>
            <a:br>
              <a:rPr lang="en-US" sz="3200">
                <a:solidFill>
                  <a:schemeClr val="tx2"/>
                </a:solidFill>
              </a:rPr>
            </a:br>
            <a:r>
              <a:rPr lang="en-US" sz="2800">
                <a:solidFill>
                  <a:schemeClr val="tx2"/>
                </a:solidFill>
              </a:rPr>
              <a:t>► Draft Workgroup’s annual report to County Council &amp; County Executive</a:t>
            </a:r>
            <a:br>
              <a:rPr lang="en-US" sz="2800">
                <a:solidFill>
                  <a:schemeClr val="tx2"/>
                </a:solidFill>
              </a:rPr>
            </a:br>
            <a:r>
              <a:rPr lang="en-US" sz="2800" i="1">
                <a:solidFill>
                  <a:schemeClr val="tx2"/>
                </a:solidFill>
              </a:rPr>
              <a:t>A draft annual report will be shared with Workgroup members in advance of their January 2021 meeting.</a:t>
            </a:r>
            <a:br>
              <a:rPr lang="en-US" sz="2800" i="1">
                <a:solidFill>
                  <a:schemeClr val="tx2"/>
                </a:solidFill>
              </a:rPr>
            </a:br>
            <a:r>
              <a:rPr lang="en-US" sz="2800">
                <a:solidFill>
                  <a:schemeClr val="tx2"/>
                </a:solidFill>
              </a:rPr>
              <a:t>►</a:t>
            </a:r>
            <a:r>
              <a:rPr lang="en-US" sz="2800" i="1">
                <a:solidFill>
                  <a:schemeClr val="tx2"/>
                </a:solidFill>
              </a:rPr>
              <a:t> </a:t>
            </a:r>
            <a:r>
              <a:rPr lang="en-US" sz="2800">
                <a:solidFill>
                  <a:schemeClr val="tx2"/>
                </a:solidFill>
                <a:latin typeface="Arial" panose="020B0604020202020204" pitchFamily="34" charset="0"/>
                <a:ea typeface="Calibri" panose="020F0502020204030204" pitchFamily="34" charset="0"/>
                <a:cs typeface="Arial" panose="020B0604020202020204" pitchFamily="34" charset="0"/>
              </a:rPr>
              <a:t>Gather additional feedback on draft recommendations at January 2021 Workgroup meeting.</a:t>
            </a:r>
            <a:br>
              <a:rPr lang="en-US" sz="2800">
                <a:solidFill>
                  <a:schemeClr val="tx2"/>
                </a:solidFill>
                <a:latin typeface="Arial" panose="020B0604020202020204" pitchFamily="34" charset="0"/>
                <a:ea typeface="Calibri" panose="020F0502020204030204" pitchFamily="34" charset="0"/>
                <a:cs typeface="Arial" panose="020B0604020202020204" pitchFamily="34" charset="0"/>
              </a:rPr>
            </a:br>
            <a:r>
              <a:rPr lang="en-US" sz="2800">
                <a:solidFill>
                  <a:schemeClr val="tx2"/>
                </a:solidFill>
              </a:rPr>
              <a:t>► </a:t>
            </a:r>
            <a:r>
              <a:rPr lang="en-US" sz="2800">
                <a:solidFill>
                  <a:schemeClr val="tx2"/>
                </a:solidFill>
                <a:latin typeface="Arial" panose="020B0604020202020204" pitchFamily="34" charset="0"/>
                <a:ea typeface="Calibri" panose="020F0502020204030204" pitchFamily="34" charset="0"/>
                <a:cs typeface="Arial" panose="020B0604020202020204" pitchFamily="34" charset="0"/>
              </a:rPr>
              <a:t>Finalize and submit recommendations to </a:t>
            </a:r>
            <a:r>
              <a:rPr lang="en-US" sz="2800">
                <a:solidFill>
                  <a:schemeClr val="tx2"/>
                </a:solidFill>
              </a:rPr>
              <a:t>County Council &amp; County Executive.</a:t>
            </a:r>
          </a:p>
          <a:p>
            <a:pPr marL="571500" indent="-571500">
              <a:buFont typeface="Arial" panose="020B0604020202020204" pitchFamily="34" charset="0"/>
              <a:buChar char="•"/>
            </a:pPr>
            <a:r>
              <a:rPr lang="en-US" sz="3200" b="1">
                <a:solidFill>
                  <a:schemeClr val="tx2"/>
                </a:solidFill>
                <a:latin typeface="Arial" panose="020B0604020202020204" pitchFamily="34" charset="0"/>
                <a:ea typeface="Calibri" panose="020F0502020204030204" pitchFamily="34" charset="0"/>
                <a:cs typeface="Arial" panose="020B0604020202020204" pitchFamily="34" charset="0"/>
              </a:rPr>
              <a:t>Feedback survey</a:t>
            </a:r>
            <a:br>
              <a:rPr lang="en-US" sz="3200">
                <a:solidFill>
                  <a:schemeClr val="tx2"/>
                </a:solidFill>
                <a:latin typeface="Arial" panose="020B0604020202020204" pitchFamily="34" charset="0"/>
                <a:ea typeface="Calibri" panose="020F0502020204030204" pitchFamily="34" charset="0"/>
                <a:cs typeface="Arial" panose="020B0604020202020204" pitchFamily="34" charset="0"/>
              </a:rPr>
            </a:br>
            <a:r>
              <a:rPr lang="en-US" sz="2800" i="1">
                <a:solidFill>
                  <a:schemeClr val="tx2"/>
                </a:solidFill>
                <a:latin typeface="Arial" panose="020B0604020202020204" pitchFamily="34" charset="0"/>
                <a:ea typeface="Calibri" panose="020F0502020204030204" pitchFamily="34" charset="0"/>
                <a:cs typeface="Arial" panose="020B0604020202020204" pitchFamily="34" charset="0"/>
              </a:rPr>
              <a:t>To be circulated to Workgroup members after today’s meeting and open through December 24th.</a:t>
            </a:r>
          </a:p>
          <a:p>
            <a:pPr marL="571500" indent="-571500">
              <a:buFont typeface="Arial" panose="020B0604020202020204" pitchFamily="34" charset="0"/>
              <a:buChar char="•"/>
            </a:pPr>
            <a:r>
              <a:rPr lang="en-US" sz="3200" b="1">
                <a:solidFill>
                  <a:schemeClr val="tx2"/>
                </a:solidFill>
                <a:latin typeface="Arial" panose="020B0604020202020204" pitchFamily="34" charset="0"/>
                <a:ea typeface="Calibri" panose="020F0502020204030204" pitchFamily="34" charset="0"/>
                <a:cs typeface="Arial" panose="020B0604020202020204" pitchFamily="34" charset="0"/>
              </a:rPr>
              <a:t>Universal Design Policy Working Session for workgroup members</a:t>
            </a:r>
            <a:br>
              <a:rPr lang="en-US" sz="3200">
                <a:solidFill>
                  <a:schemeClr val="tx2"/>
                </a:solidFill>
                <a:latin typeface="Arial" panose="020B0604020202020204" pitchFamily="34" charset="0"/>
                <a:ea typeface="Calibri" panose="020F0502020204030204" pitchFamily="34" charset="0"/>
                <a:cs typeface="Arial" panose="020B0604020202020204" pitchFamily="34" charset="0"/>
              </a:rPr>
            </a:br>
            <a:r>
              <a:rPr lang="en-US" sz="2800" i="1">
                <a:solidFill>
                  <a:schemeClr val="tx2"/>
                </a:solidFill>
                <a:latin typeface="Arial" panose="020B0604020202020204" pitchFamily="34" charset="0"/>
                <a:ea typeface="Calibri" panose="020F0502020204030204" pitchFamily="34" charset="0"/>
                <a:cs typeface="Arial" panose="020B0604020202020204" pitchFamily="34" charset="0"/>
              </a:rPr>
              <a:t>To convene on Friday, December 18, 2020.</a:t>
            </a:r>
            <a:br>
              <a:rPr lang="en-US" sz="2800" i="1">
                <a:solidFill>
                  <a:schemeClr val="tx2"/>
                </a:solidFill>
                <a:latin typeface="Arial" panose="020B0604020202020204" pitchFamily="34" charset="0"/>
                <a:ea typeface="Calibri" panose="020F0502020204030204" pitchFamily="34" charset="0"/>
                <a:cs typeface="Arial" panose="020B0604020202020204" pitchFamily="34" charset="0"/>
              </a:rPr>
            </a:br>
            <a:r>
              <a:rPr lang="en-US" sz="2800" i="1">
                <a:solidFill>
                  <a:schemeClr val="tx2"/>
                </a:solidFill>
                <a:latin typeface="Arial" panose="020B0604020202020204" pitchFamily="34" charset="0"/>
                <a:ea typeface="Calibri" panose="020F0502020204030204" pitchFamily="34" charset="0"/>
                <a:cs typeface="Arial" panose="020B0604020202020204" pitchFamily="34" charset="0"/>
              </a:rPr>
              <a:t>*Participating workgroup members have been notified.</a:t>
            </a:r>
            <a:endParaRPr lang="en-US" sz="2800" i="1"/>
          </a:p>
        </p:txBody>
      </p:sp>
      <p:sp>
        <p:nvSpPr>
          <p:cNvPr id="4" name="Content Placeholder 3">
            <a:extLst>
              <a:ext uri="{FF2B5EF4-FFF2-40B4-BE49-F238E27FC236}">
                <a16:creationId xmlns:a16="http://schemas.microsoft.com/office/drawing/2014/main" id="{034ABB70-A813-4B00-9772-E608F7EE2DC0}"/>
              </a:ext>
            </a:extLst>
          </p:cNvPr>
          <p:cNvSpPr>
            <a:spLocks noGrp="1"/>
          </p:cNvSpPr>
          <p:nvPr>
            <p:ph idx="1"/>
          </p:nvPr>
        </p:nvSpPr>
        <p:spPr/>
        <p:txBody>
          <a:bodyPr/>
          <a:lstStyle/>
          <a:p>
            <a:r>
              <a:rPr lang="en-US"/>
              <a:t>NEXT STEPS &amp; WRAP-UP</a:t>
            </a:r>
          </a:p>
        </p:txBody>
      </p:sp>
    </p:spTree>
    <p:extLst>
      <p:ext uri="{BB962C8B-B14F-4D97-AF65-F5344CB8AC3E}">
        <p14:creationId xmlns:p14="http://schemas.microsoft.com/office/powerpoint/2010/main" val="2254047768"/>
      </p:ext>
    </p:extLst>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A02772-4993-4160-8A45-06E3035A9F37}"/>
              </a:ext>
            </a:extLst>
          </p:cNvPr>
          <p:cNvSpPr>
            <a:spLocks noGrp="1"/>
          </p:cNvSpPr>
          <p:nvPr>
            <p:ph type="title"/>
          </p:nvPr>
        </p:nvSpPr>
        <p:spPr/>
        <p:txBody>
          <a:bodyPr/>
          <a:lstStyle/>
          <a:p>
            <a:r>
              <a:rPr lang="en-US"/>
              <a:t>NEXT </a:t>
            </a:r>
            <a:br>
              <a:rPr lang="en-US"/>
            </a:br>
            <a:r>
              <a:rPr lang="en-US"/>
              <a:t>WORKGROUP MEETING</a:t>
            </a:r>
          </a:p>
        </p:txBody>
      </p:sp>
      <p:sp>
        <p:nvSpPr>
          <p:cNvPr id="3" name="Content Placeholder 2">
            <a:extLst>
              <a:ext uri="{FF2B5EF4-FFF2-40B4-BE49-F238E27FC236}">
                <a16:creationId xmlns:a16="http://schemas.microsoft.com/office/drawing/2014/main" id="{FCDF9A5E-F4D5-4D6D-9AAD-BFE2DFD42979}"/>
              </a:ext>
            </a:extLst>
          </p:cNvPr>
          <p:cNvSpPr>
            <a:spLocks noGrp="1"/>
          </p:cNvSpPr>
          <p:nvPr>
            <p:ph sz="quarter" idx="17"/>
          </p:nvPr>
        </p:nvSpPr>
        <p:spPr>
          <a:xfrm>
            <a:off x="5303519" y="5096248"/>
            <a:ext cx="18684889" cy="6577592"/>
          </a:xfrm>
        </p:spPr>
        <p:txBody>
          <a:bodyPr>
            <a:noAutofit/>
          </a:bodyPr>
          <a:lstStyle/>
          <a:p>
            <a:r>
              <a:rPr lang="en-US" sz="3600" b="1">
                <a:solidFill>
                  <a:srgbClr val="4B92DB"/>
                </a:solidFill>
              </a:rPr>
              <a:t>DATE &amp; TIME</a:t>
            </a:r>
            <a:br>
              <a:rPr lang="en-US"/>
            </a:br>
            <a:r>
              <a:rPr lang="en-US" sz="3200"/>
              <a:t>Friday, January 22, 2021 | 10.30 AM to 12.30 PM</a:t>
            </a:r>
            <a:br>
              <a:rPr lang="en-US" sz="3200"/>
            </a:br>
            <a:r>
              <a:rPr lang="en-US" sz="3200"/>
              <a:t>Friday, February 26, 2021 | 10.30 AM to 12.30 PM</a:t>
            </a:r>
            <a:br>
              <a:rPr lang="en-US" sz="3200"/>
            </a:br>
            <a:endParaRPr lang="en-US" b="1">
              <a:solidFill>
                <a:srgbClr val="4B92DB"/>
              </a:solidFill>
            </a:endParaRPr>
          </a:p>
          <a:p>
            <a:pPr>
              <a:lnSpc>
                <a:spcPct val="107000"/>
              </a:lnSpc>
              <a:spcBef>
                <a:spcPts val="0"/>
              </a:spcBef>
            </a:pPr>
            <a:r>
              <a:rPr lang="en-US" sz="3600" b="1">
                <a:solidFill>
                  <a:srgbClr val="4B92DB"/>
                </a:solidFill>
              </a:rPr>
              <a:t>JANUARY MEETING PURPOSE</a:t>
            </a:r>
            <a:endParaRPr lang="en-US" sz="3200" b="1" i="1">
              <a:solidFill>
                <a:schemeClr val="tx2"/>
              </a:solidFill>
              <a:latin typeface="Arial"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spcBef>
                <a:spcPts val="0"/>
              </a:spcBef>
              <a:buFont typeface="Symbol" panose="05050102010706020507" pitchFamily="18" charset="2"/>
              <a:buChar char=""/>
            </a:pPr>
            <a:r>
              <a:rPr lang="en-US" sz="3200">
                <a:solidFill>
                  <a:schemeClr val="tx2"/>
                </a:solidFill>
                <a:latin typeface="Arial" panose="020B0604020202020204" pitchFamily="34" charset="0"/>
                <a:ea typeface="Calibri" panose="020F0502020204030204" pitchFamily="34" charset="0"/>
                <a:cs typeface="Times New Roman" panose="02020603050405020304" pitchFamily="18" charset="0"/>
              </a:rPr>
              <a:t>Agree to final recommendations in Workgroup’s annual report to County Council </a:t>
            </a:r>
            <a:br>
              <a:rPr lang="en-US" sz="3200">
                <a:solidFill>
                  <a:schemeClr val="tx2"/>
                </a:solidFill>
                <a:latin typeface="Arial" panose="020B0604020202020204" pitchFamily="34" charset="0"/>
                <a:ea typeface="Calibri" panose="020F0502020204030204" pitchFamily="34" charset="0"/>
                <a:cs typeface="Times New Roman" panose="02020603050405020304" pitchFamily="18" charset="0"/>
              </a:rPr>
            </a:br>
            <a:r>
              <a:rPr lang="en-US" sz="3200">
                <a:solidFill>
                  <a:schemeClr val="tx2"/>
                </a:solidFill>
                <a:latin typeface="Arial" panose="020B0604020202020204" pitchFamily="34" charset="0"/>
                <a:ea typeface="Calibri" panose="020F0502020204030204" pitchFamily="34" charset="0"/>
                <a:cs typeface="Times New Roman" panose="02020603050405020304" pitchFamily="18" charset="0"/>
              </a:rPr>
              <a:t>&amp; County Executive.</a:t>
            </a:r>
            <a:endParaRPr lang="en-US" sz="3200">
              <a:solidFill>
                <a:schemeClr val="tx2"/>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Content Placeholder 3">
            <a:extLst>
              <a:ext uri="{FF2B5EF4-FFF2-40B4-BE49-F238E27FC236}">
                <a16:creationId xmlns:a16="http://schemas.microsoft.com/office/drawing/2014/main" id="{034ABB70-A813-4B00-9772-E608F7EE2DC0}"/>
              </a:ext>
            </a:extLst>
          </p:cNvPr>
          <p:cNvSpPr>
            <a:spLocks noGrp="1"/>
          </p:cNvSpPr>
          <p:nvPr>
            <p:ph idx="1"/>
          </p:nvPr>
        </p:nvSpPr>
        <p:spPr/>
        <p:txBody>
          <a:bodyPr/>
          <a:lstStyle/>
          <a:p>
            <a:r>
              <a:rPr lang="en-US"/>
              <a:t>NEXT STEPS &amp; WRAP-UP</a:t>
            </a:r>
          </a:p>
        </p:txBody>
      </p:sp>
    </p:spTree>
    <p:extLst>
      <p:ext uri="{BB962C8B-B14F-4D97-AF65-F5344CB8AC3E}">
        <p14:creationId xmlns:p14="http://schemas.microsoft.com/office/powerpoint/2010/main" val="1060654576"/>
      </p:ext>
    </p:extLst>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1A6966-1528-471B-AA7C-1A8886CA736C}"/>
              </a:ext>
            </a:extLst>
          </p:cNvPr>
          <p:cNvSpPr>
            <a:spLocks noGrp="1"/>
          </p:cNvSpPr>
          <p:nvPr>
            <p:ph type="title"/>
          </p:nvPr>
        </p:nvSpPr>
        <p:spPr/>
        <p:txBody>
          <a:bodyPr/>
          <a:lstStyle/>
          <a:p>
            <a:r>
              <a:rPr lang="en-US"/>
              <a:t>INFORMATION SHARING </a:t>
            </a:r>
            <a:br>
              <a:rPr lang="en-US"/>
            </a:br>
            <a:r>
              <a:rPr lang="en-US"/>
              <a:t>VIA ONEDRIVE</a:t>
            </a:r>
            <a:endParaRPr lang="en-US">
              <a:solidFill>
                <a:srgbClr val="FF0000"/>
              </a:solidFill>
            </a:endParaRPr>
          </a:p>
        </p:txBody>
      </p:sp>
      <p:sp>
        <p:nvSpPr>
          <p:cNvPr id="3" name="Content Placeholder 2">
            <a:extLst>
              <a:ext uri="{FF2B5EF4-FFF2-40B4-BE49-F238E27FC236}">
                <a16:creationId xmlns:a16="http://schemas.microsoft.com/office/drawing/2014/main" id="{68BA2872-B744-426A-AAD1-66747F96B36F}"/>
              </a:ext>
            </a:extLst>
          </p:cNvPr>
          <p:cNvSpPr>
            <a:spLocks noGrp="1"/>
          </p:cNvSpPr>
          <p:nvPr>
            <p:ph sz="quarter" idx="17"/>
          </p:nvPr>
        </p:nvSpPr>
        <p:spPr>
          <a:xfrm>
            <a:off x="4921135" y="5974719"/>
            <a:ext cx="17847425" cy="3913636"/>
          </a:xfrm>
        </p:spPr>
        <p:txBody>
          <a:bodyPr vert="horz" lIns="91440" tIns="45720" rIns="91440" bIns="45720" rtlCol="0" anchor="t">
            <a:normAutofit/>
          </a:bodyPr>
          <a:lstStyle/>
          <a:p>
            <a:pPr algn="ctr">
              <a:spcBef>
                <a:spcPts val="2000"/>
              </a:spcBef>
            </a:pPr>
            <a:br>
              <a:rPr lang="en-US" sz="3900" b="1">
                <a:solidFill>
                  <a:srgbClr val="4B92DB"/>
                </a:solidFill>
                <a:latin typeface="Arial"/>
                <a:cs typeface="Arial"/>
              </a:rPr>
            </a:br>
            <a:r>
              <a:rPr lang="en-US" sz="3900" b="1">
                <a:solidFill>
                  <a:srgbClr val="4B92DB"/>
                </a:solidFill>
                <a:latin typeface="Arial"/>
                <a:cs typeface="Arial"/>
              </a:rPr>
              <a:t>ALL MEETING MATERIALS AND BACKGROUND RESOURCES </a:t>
            </a:r>
            <a:br>
              <a:rPr lang="en-US" sz="3900" b="1"/>
            </a:br>
            <a:r>
              <a:rPr lang="en-US" sz="3900" b="1">
                <a:solidFill>
                  <a:srgbClr val="4B92DB"/>
                </a:solidFill>
                <a:latin typeface="Arial"/>
                <a:cs typeface="Arial"/>
              </a:rPr>
              <a:t>ARE AVAILABLE AT THIS LINK:</a:t>
            </a:r>
            <a:br>
              <a:rPr lang="en-US" sz="3900" b="1">
                <a:solidFill>
                  <a:srgbClr val="4B92DB"/>
                </a:solidFill>
                <a:latin typeface="Arial"/>
                <a:cs typeface="Arial"/>
              </a:rPr>
            </a:br>
            <a:br>
              <a:rPr lang="en-US" sz="3900" b="1">
                <a:solidFill>
                  <a:srgbClr val="4B92DB"/>
                </a:solidFill>
                <a:latin typeface="Arial"/>
                <a:cs typeface="Arial"/>
              </a:rPr>
            </a:br>
            <a:r>
              <a:rPr lang="en-US" sz="3900" b="1">
                <a:solidFill>
                  <a:srgbClr val="4B92DB"/>
                </a:solidFill>
                <a:latin typeface="Arial"/>
                <a:cs typeface="Arial"/>
                <a:hlinkClick r:id="rId3">
                  <a:extLst>
                    <a:ext uri="{A12FA001-AC4F-418D-AE19-62706E023703}">
                      <ahyp:hlinkClr xmlns:ahyp="http://schemas.microsoft.com/office/drawing/2018/hyperlinkcolor" val="tx"/>
                    </a:ext>
                  </a:extLst>
                </a:hlinkClick>
              </a:rPr>
              <a:t>CLICK LINK TO ACCESS FOLDERS ON ONEDRIVE</a:t>
            </a:r>
            <a:endParaRPr lang="en-US" sz="3900" b="1">
              <a:solidFill>
                <a:srgbClr val="4B92DB"/>
              </a:solidFill>
            </a:endParaRPr>
          </a:p>
          <a:p>
            <a:pPr algn="ctr">
              <a:spcBef>
                <a:spcPts val="0"/>
              </a:spcBef>
            </a:pPr>
            <a:endParaRPr lang="en-US" sz="1600">
              <a:latin typeface="Arial"/>
              <a:cs typeface="Arial"/>
            </a:endParaRPr>
          </a:p>
          <a:p>
            <a:pPr algn="ctr">
              <a:spcBef>
                <a:spcPts val="0"/>
              </a:spcBef>
            </a:pPr>
            <a:endParaRPr lang="en-US" sz="1600">
              <a:latin typeface="Arial"/>
              <a:cs typeface="Arial"/>
            </a:endParaRPr>
          </a:p>
          <a:p>
            <a:endParaRPr lang="en-US" sz="4000" b="1">
              <a:solidFill>
                <a:srgbClr val="4B92DB"/>
              </a:solidFill>
            </a:endParaRPr>
          </a:p>
        </p:txBody>
      </p:sp>
      <p:sp>
        <p:nvSpPr>
          <p:cNvPr id="4" name="Content Placeholder 3">
            <a:extLst>
              <a:ext uri="{FF2B5EF4-FFF2-40B4-BE49-F238E27FC236}">
                <a16:creationId xmlns:a16="http://schemas.microsoft.com/office/drawing/2014/main" id="{26BF0D7F-794F-4F9E-9F48-CAFC4C7B4CA3}"/>
              </a:ext>
            </a:extLst>
          </p:cNvPr>
          <p:cNvSpPr>
            <a:spLocks noGrp="1"/>
          </p:cNvSpPr>
          <p:nvPr>
            <p:ph idx="1"/>
          </p:nvPr>
        </p:nvSpPr>
        <p:spPr/>
        <p:txBody>
          <a:bodyPr/>
          <a:lstStyle/>
          <a:p>
            <a:r>
              <a:rPr lang="en-US"/>
              <a:t>NEXT STEPS &amp; WRAP-UP</a:t>
            </a:r>
          </a:p>
        </p:txBody>
      </p:sp>
    </p:spTree>
    <p:extLst>
      <p:ext uri="{BB962C8B-B14F-4D97-AF65-F5344CB8AC3E}">
        <p14:creationId xmlns:p14="http://schemas.microsoft.com/office/powerpoint/2010/main" val="2819979442"/>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676A32-38FE-4EC0-ABF6-AD180BA1C650}"/>
              </a:ext>
            </a:extLst>
          </p:cNvPr>
          <p:cNvSpPr>
            <a:spLocks noGrp="1"/>
          </p:cNvSpPr>
          <p:nvPr>
            <p:ph type="title"/>
          </p:nvPr>
        </p:nvSpPr>
        <p:spPr>
          <a:xfrm>
            <a:off x="5303520" y="1726725"/>
            <a:ext cx="17465040" cy="2772641"/>
          </a:xfrm>
        </p:spPr>
        <p:txBody>
          <a:bodyPr/>
          <a:lstStyle/>
          <a:p>
            <a:r>
              <a:rPr lang="en-US"/>
              <a:t>AGENDA </a:t>
            </a:r>
          </a:p>
        </p:txBody>
      </p:sp>
      <p:sp>
        <p:nvSpPr>
          <p:cNvPr id="8" name="Content Placeholder 7">
            <a:extLst>
              <a:ext uri="{FF2B5EF4-FFF2-40B4-BE49-F238E27FC236}">
                <a16:creationId xmlns:a16="http://schemas.microsoft.com/office/drawing/2014/main" id="{B9AA48F0-6664-4162-B2A8-EA595233273A}"/>
              </a:ext>
            </a:extLst>
          </p:cNvPr>
          <p:cNvSpPr>
            <a:spLocks noGrp="1"/>
          </p:cNvSpPr>
          <p:nvPr>
            <p:ph sz="quarter" idx="17"/>
          </p:nvPr>
        </p:nvSpPr>
        <p:spPr>
          <a:xfrm>
            <a:off x="5303520" y="4214194"/>
            <a:ext cx="19007210" cy="8334042"/>
          </a:xfrm>
        </p:spPr>
        <p:txBody>
          <a:bodyPr vert="horz" lIns="91440" tIns="45720" rIns="91440" bIns="45720" rtlCol="0" anchor="t">
            <a:noAutofit/>
          </a:bodyPr>
          <a:lstStyle/>
          <a:p>
            <a:pPr marL="742950" indent="-742950">
              <a:buFont typeface="+mj-lt"/>
              <a:buAutoNum type="arabicPeriod"/>
            </a:pPr>
            <a:r>
              <a:rPr lang="en-US" sz="3600">
                <a:solidFill>
                  <a:schemeClr val="tx2"/>
                </a:solidFill>
                <a:latin typeface="Arial"/>
                <a:cs typeface="Arial"/>
              </a:rPr>
              <a:t>Welcome from co-chairs and roll call</a:t>
            </a:r>
          </a:p>
          <a:p>
            <a:pPr marL="742950" indent="-742950">
              <a:buFont typeface="+mj-lt"/>
              <a:buAutoNum type="arabicPeriod"/>
            </a:pPr>
            <a:r>
              <a:rPr lang="en-US" sz="3600">
                <a:solidFill>
                  <a:schemeClr val="tx2"/>
                </a:solidFill>
                <a:latin typeface="Arial"/>
                <a:cs typeface="Arial"/>
              </a:rPr>
              <a:t>Meeting overview &amp; objectives</a:t>
            </a:r>
          </a:p>
          <a:p>
            <a:pPr marL="742950" indent="-742950">
              <a:buFont typeface="+mj-lt"/>
              <a:buAutoNum type="arabicPeriod"/>
            </a:pPr>
            <a:r>
              <a:rPr lang="en-US" sz="3600">
                <a:solidFill>
                  <a:schemeClr val="tx2"/>
                </a:solidFill>
                <a:latin typeface="Arial"/>
                <a:cs typeface="Arial"/>
              </a:rPr>
              <a:t>Presentation:</a:t>
            </a:r>
            <a:r>
              <a:rPr lang="en-US" sz="3600"/>
              <a:t> Draft Workgroup recommendations: Actions to support tenants</a:t>
            </a:r>
            <a:endParaRPr lang="en-US" sz="3600">
              <a:solidFill>
                <a:schemeClr val="tx2"/>
              </a:solidFill>
              <a:latin typeface="Arial"/>
              <a:cs typeface="Arial"/>
            </a:endParaRPr>
          </a:p>
          <a:p>
            <a:pPr marL="742950" indent="-742950">
              <a:buFont typeface="+mj-lt"/>
              <a:buAutoNum type="arabicPeriod"/>
            </a:pPr>
            <a:r>
              <a:rPr lang="en-US" sz="3600">
                <a:solidFill>
                  <a:schemeClr val="tx2"/>
                </a:solidFill>
                <a:latin typeface="Arial"/>
                <a:cs typeface="Arial"/>
              </a:rPr>
              <a:t>Open dialogue on proposed recommendations: Impressions &amp; feedback</a:t>
            </a:r>
          </a:p>
          <a:p>
            <a:pPr marL="742950" indent="-742950">
              <a:buFont typeface="+mj-lt"/>
              <a:buAutoNum type="arabicPeriod"/>
            </a:pPr>
            <a:r>
              <a:rPr lang="en-US" sz="3600">
                <a:solidFill>
                  <a:schemeClr val="tx2"/>
                </a:solidFill>
                <a:latin typeface="Arial"/>
                <a:cs typeface="Arial"/>
              </a:rPr>
              <a:t>Next steps &amp; wrap-up </a:t>
            </a:r>
          </a:p>
          <a:p>
            <a:pPr marL="742950" indent="-742950">
              <a:buFont typeface="+mj-lt"/>
              <a:buAutoNum type="arabicPeriod"/>
            </a:pPr>
            <a:r>
              <a:rPr lang="en-US" sz="3600">
                <a:solidFill>
                  <a:schemeClr val="tx2"/>
                </a:solidFill>
                <a:latin typeface="Arial"/>
                <a:cs typeface="Arial"/>
              </a:rPr>
              <a:t>Adjourn</a:t>
            </a:r>
          </a:p>
        </p:txBody>
      </p:sp>
      <p:sp>
        <p:nvSpPr>
          <p:cNvPr id="7" name="Content Placeholder 6">
            <a:extLst>
              <a:ext uri="{FF2B5EF4-FFF2-40B4-BE49-F238E27FC236}">
                <a16:creationId xmlns:a16="http://schemas.microsoft.com/office/drawing/2014/main" id="{EC9E49F3-98D7-45DA-B406-E6FEB06595CB}"/>
              </a:ext>
            </a:extLst>
          </p:cNvPr>
          <p:cNvSpPr>
            <a:spLocks noGrp="1"/>
          </p:cNvSpPr>
          <p:nvPr>
            <p:ph idx="1"/>
          </p:nvPr>
        </p:nvSpPr>
        <p:spPr/>
        <p:txBody>
          <a:bodyPr>
            <a:normAutofit/>
          </a:bodyPr>
          <a:lstStyle/>
          <a:p>
            <a:r>
              <a:rPr lang="en-US"/>
              <a:t>TODAY’S AGENDA</a:t>
            </a:r>
          </a:p>
        </p:txBody>
      </p:sp>
    </p:spTree>
    <p:extLst>
      <p:ext uri="{BB962C8B-B14F-4D97-AF65-F5344CB8AC3E}">
        <p14:creationId xmlns:p14="http://schemas.microsoft.com/office/powerpoint/2010/main" val="1958749123"/>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676A32-38FE-4EC0-ABF6-AD180BA1C650}"/>
              </a:ext>
            </a:extLst>
          </p:cNvPr>
          <p:cNvSpPr>
            <a:spLocks noGrp="1"/>
          </p:cNvSpPr>
          <p:nvPr>
            <p:ph type="title"/>
          </p:nvPr>
        </p:nvSpPr>
        <p:spPr/>
        <p:txBody>
          <a:bodyPr/>
          <a:lstStyle/>
          <a:p>
            <a:r>
              <a:rPr lang="en-US"/>
              <a:t>MEETING PURPOSE</a:t>
            </a:r>
          </a:p>
        </p:txBody>
      </p:sp>
      <p:sp>
        <p:nvSpPr>
          <p:cNvPr id="8" name="Content Placeholder 7">
            <a:extLst>
              <a:ext uri="{FF2B5EF4-FFF2-40B4-BE49-F238E27FC236}">
                <a16:creationId xmlns:a16="http://schemas.microsoft.com/office/drawing/2014/main" id="{B9AA48F0-6664-4162-B2A8-EA595233273A}"/>
              </a:ext>
            </a:extLst>
          </p:cNvPr>
          <p:cNvSpPr>
            <a:spLocks noGrp="1"/>
          </p:cNvSpPr>
          <p:nvPr>
            <p:ph sz="quarter" idx="17"/>
          </p:nvPr>
        </p:nvSpPr>
        <p:spPr>
          <a:xfrm>
            <a:off x="5303520" y="4544157"/>
            <a:ext cx="18252537" cy="4477925"/>
          </a:xfrm>
        </p:spPr>
        <p:txBody>
          <a:bodyPr vert="horz" lIns="91440" tIns="45720" rIns="91440" bIns="45720" rtlCol="0" anchor="t">
            <a:normAutofit fontScale="92500"/>
          </a:bodyPr>
          <a:lstStyle/>
          <a:p>
            <a:pPr rtl="0" fontAlgn="base"/>
            <a:r>
              <a:rPr lang="en-US" b="1">
                <a:latin typeface="Arial"/>
                <a:cs typeface="Arial"/>
              </a:rPr>
              <a:t>By the end of this meeting, we will have…</a:t>
            </a:r>
          </a:p>
          <a:p>
            <a:pPr marL="571500" indent="-571500" rtl="0" fontAlgn="base">
              <a:buFont typeface="Arial" panose="020B0604020202020204" pitchFamily="34" charset="0"/>
              <a:buChar char="•"/>
            </a:pPr>
            <a:r>
              <a:rPr lang="en-US"/>
              <a:t>A shared understanding of the recommended actions for the workgroup’s annual report </a:t>
            </a:r>
          </a:p>
          <a:p>
            <a:pPr marL="571500" indent="-571500" rtl="0" fontAlgn="base">
              <a:buFont typeface="Arial" panose="020B0604020202020204" pitchFamily="34" charset="0"/>
              <a:buChar char="•"/>
            </a:pPr>
            <a:r>
              <a:rPr lang="en-US"/>
              <a:t>A list of critical changes or edits to help finalize the recommendations prior to submission </a:t>
            </a:r>
          </a:p>
        </p:txBody>
      </p:sp>
      <p:sp>
        <p:nvSpPr>
          <p:cNvPr id="7" name="Content Placeholder 6">
            <a:extLst>
              <a:ext uri="{FF2B5EF4-FFF2-40B4-BE49-F238E27FC236}">
                <a16:creationId xmlns:a16="http://schemas.microsoft.com/office/drawing/2014/main" id="{EC9E49F3-98D7-45DA-B406-E6FEB06595CB}"/>
              </a:ext>
            </a:extLst>
          </p:cNvPr>
          <p:cNvSpPr>
            <a:spLocks noGrp="1"/>
          </p:cNvSpPr>
          <p:nvPr>
            <p:ph idx="1"/>
          </p:nvPr>
        </p:nvSpPr>
        <p:spPr/>
        <p:txBody>
          <a:bodyPr>
            <a:normAutofit/>
          </a:bodyPr>
          <a:lstStyle/>
          <a:p>
            <a:r>
              <a:rPr lang="en-US"/>
              <a:t>TODAY’S AGENDA</a:t>
            </a:r>
          </a:p>
        </p:txBody>
      </p:sp>
    </p:spTree>
    <p:extLst>
      <p:ext uri="{BB962C8B-B14F-4D97-AF65-F5344CB8AC3E}">
        <p14:creationId xmlns:p14="http://schemas.microsoft.com/office/powerpoint/2010/main" val="3465970625"/>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6676A32-38FE-4EC0-ABF6-AD180BA1C650}"/>
              </a:ext>
            </a:extLst>
          </p:cNvPr>
          <p:cNvSpPr>
            <a:spLocks noGrp="1"/>
          </p:cNvSpPr>
          <p:nvPr>
            <p:ph type="title"/>
          </p:nvPr>
        </p:nvSpPr>
        <p:spPr/>
        <p:txBody>
          <a:bodyPr/>
          <a:lstStyle/>
          <a:p>
            <a:r>
              <a:rPr lang="en-US"/>
              <a:t>Q&amp;A </a:t>
            </a:r>
            <a:br>
              <a:rPr lang="en-US" sz="6000"/>
            </a:br>
            <a:r>
              <a:rPr lang="en-US" sz="6000"/>
              <a:t>FOR GENERAL PUBLIC</a:t>
            </a:r>
          </a:p>
        </p:txBody>
      </p:sp>
      <p:sp>
        <p:nvSpPr>
          <p:cNvPr id="8" name="Content Placeholder 7">
            <a:extLst>
              <a:ext uri="{FF2B5EF4-FFF2-40B4-BE49-F238E27FC236}">
                <a16:creationId xmlns:a16="http://schemas.microsoft.com/office/drawing/2014/main" id="{B9AA48F0-6664-4162-B2A8-EA595233273A}"/>
              </a:ext>
            </a:extLst>
          </p:cNvPr>
          <p:cNvSpPr>
            <a:spLocks noGrp="1"/>
          </p:cNvSpPr>
          <p:nvPr>
            <p:ph sz="quarter" idx="17"/>
          </p:nvPr>
        </p:nvSpPr>
        <p:spPr>
          <a:xfrm>
            <a:off x="5303520" y="4905391"/>
            <a:ext cx="17965042" cy="8233381"/>
          </a:xfrm>
        </p:spPr>
        <p:txBody>
          <a:bodyPr vert="horz" lIns="91440" tIns="45720" rIns="91440" bIns="45720" rtlCol="0" anchor="t">
            <a:normAutofit/>
          </a:bodyPr>
          <a:lstStyle/>
          <a:p>
            <a:pPr algn="ctr"/>
            <a:r>
              <a:rPr lang="en-US" sz="4000" b="1">
                <a:solidFill>
                  <a:srgbClr val="005A8B"/>
                </a:solidFill>
                <a:latin typeface="Arial"/>
                <a:cs typeface="Arial"/>
              </a:rPr>
              <a:t>This meeting is being live-streamed to Prince George’s County residents. </a:t>
            </a:r>
          </a:p>
          <a:p>
            <a:pPr algn="ctr"/>
            <a:r>
              <a:rPr lang="en-US" sz="3500" b="1">
                <a:solidFill>
                  <a:srgbClr val="005A8B"/>
                </a:solidFill>
                <a:latin typeface="Arial"/>
                <a:cs typeface="Arial"/>
              </a:rPr>
              <a:t>SUBMIT YOUR QUESTIONS</a:t>
            </a:r>
            <a:br>
              <a:rPr lang="en-US" sz="3500">
                <a:latin typeface="Arial"/>
                <a:cs typeface="Arial"/>
              </a:rPr>
            </a:br>
            <a:r>
              <a:rPr lang="en-US" sz="3500">
                <a:latin typeface="Arial"/>
                <a:cs typeface="Arial"/>
              </a:rPr>
              <a:t>If you are watching the live stream and would like to submit a question during the meeting, here’s how to share your question with the organizers:</a:t>
            </a:r>
            <a:br>
              <a:rPr lang="en-US" sz="3500">
                <a:latin typeface="Arial"/>
                <a:cs typeface="Arial"/>
              </a:rPr>
            </a:br>
            <a:r>
              <a:rPr lang="en-US" sz="3500">
                <a:solidFill>
                  <a:srgbClr val="FF0000"/>
                </a:solidFill>
                <a:latin typeface="Arial"/>
                <a:cs typeface="Arial"/>
                <a:hlinkClick r:id="rId3"/>
              </a:rPr>
              <a:t>Use this link to submit your question.</a:t>
            </a:r>
            <a:endParaRPr lang="en-US" sz="3500">
              <a:solidFill>
                <a:srgbClr val="FF0000"/>
              </a:solidFill>
              <a:latin typeface="Arial"/>
              <a:cs typeface="Arial"/>
            </a:endParaRPr>
          </a:p>
          <a:p>
            <a:pPr algn="ctr"/>
            <a:r>
              <a:rPr lang="en-US" sz="3500">
                <a:latin typeface="Arial"/>
                <a:cs typeface="Arial"/>
              </a:rPr>
              <a:t>This link can also be accessed using the following steps:</a:t>
            </a:r>
            <a:br>
              <a:rPr lang="en-US" sz="3500">
                <a:latin typeface="Arial"/>
                <a:cs typeface="Arial"/>
              </a:rPr>
            </a:br>
            <a:r>
              <a:rPr lang="en-US" sz="3500" b="1">
                <a:solidFill>
                  <a:schemeClr val="tx2"/>
                </a:solidFill>
                <a:latin typeface="Arial"/>
                <a:cs typeface="Arial"/>
              </a:rPr>
              <a:t>GO TO: </a:t>
            </a:r>
            <a:r>
              <a:rPr lang="en-US" sz="3500">
                <a:solidFill>
                  <a:schemeClr val="tx2"/>
                </a:solidFill>
                <a:latin typeface="Arial"/>
                <a:cs typeface="Arial"/>
                <a:hlinkClick r:id="rId4">
                  <a:extLst>
                    <a:ext uri="{A12FA001-AC4F-418D-AE19-62706E023703}">
                      <ahyp:hlinkClr xmlns:ahyp="http://schemas.microsoft.com/office/drawing/2018/hyperlinkcolor" val="tx"/>
                    </a:ext>
                  </a:extLst>
                </a:hlinkClick>
              </a:rPr>
              <a:t>www.menti.com</a:t>
            </a:r>
            <a:br>
              <a:rPr lang="en-US" sz="3500">
                <a:solidFill>
                  <a:schemeClr val="tx2"/>
                </a:solidFill>
                <a:latin typeface="Arial"/>
                <a:cs typeface="Arial"/>
              </a:rPr>
            </a:br>
            <a:r>
              <a:rPr lang="en-US" sz="3500" b="1">
                <a:solidFill>
                  <a:schemeClr val="tx2"/>
                </a:solidFill>
                <a:latin typeface="Arial"/>
                <a:cs typeface="Arial"/>
              </a:rPr>
              <a:t>ENTER CODE: </a:t>
            </a:r>
            <a:r>
              <a:rPr lang="en-US">
                <a:solidFill>
                  <a:schemeClr val="tx2"/>
                </a:solidFill>
              </a:rPr>
              <a:t>22 40 20 6</a:t>
            </a:r>
            <a:br>
              <a:rPr lang="en-US" sz="3500">
                <a:latin typeface="Arial"/>
                <a:cs typeface="Arial"/>
              </a:rPr>
            </a:br>
            <a:endParaRPr lang="en-US" sz="3300">
              <a:latin typeface="Arial"/>
              <a:cs typeface="Arial"/>
            </a:endParaRPr>
          </a:p>
          <a:p>
            <a:pPr lvl="1"/>
            <a:endParaRPr lang="en-US" sz="3200" b="0">
              <a:solidFill>
                <a:schemeClr val="tx2"/>
              </a:solidFill>
              <a:latin typeface="Arial"/>
              <a:cs typeface="Arial"/>
            </a:endParaRPr>
          </a:p>
          <a:p>
            <a:pPr marL="914400" lvl="1" indent="-457200">
              <a:buFont typeface="Arial" panose="020B0604020202020204" pitchFamily="34" charset="0"/>
              <a:buChar char="•"/>
            </a:pPr>
            <a:endParaRPr lang="en-US" sz="3300" b="0">
              <a:solidFill>
                <a:schemeClr val="tx2"/>
              </a:solidFill>
            </a:endParaRPr>
          </a:p>
        </p:txBody>
      </p:sp>
      <p:sp>
        <p:nvSpPr>
          <p:cNvPr id="7" name="Content Placeholder 6">
            <a:extLst>
              <a:ext uri="{FF2B5EF4-FFF2-40B4-BE49-F238E27FC236}">
                <a16:creationId xmlns:a16="http://schemas.microsoft.com/office/drawing/2014/main" id="{EC9E49F3-98D7-45DA-B406-E6FEB06595CB}"/>
              </a:ext>
            </a:extLst>
          </p:cNvPr>
          <p:cNvSpPr>
            <a:spLocks noGrp="1"/>
          </p:cNvSpPr>
          <p:nvPr>
            <p:ph idx="1"/>
          </p:nvPr>
        </p:nvSpPr>
        <p:spPr/>
        <p:txBody>
          <a:bodyPr>
            <a:normAutofit/>
          </a:bodyPr>
          <a:lstStyle/>
          <a:p>
            <a:r>
              <a:rPr lang="en-US"/>
              <a:t>TODAY’S AGENDA</a:t>
            </a:r>
          </a:p>
        </p:txBody>
      </p:sp>
    </p:spTree>
    <p:extLst>
      <p:ext uri="{BB962C8B-B14F-4D97-AF65-F5344CB8AC3E}">
        <p14:creationId xmlns:p14="http://schemas.microsoft.com/office/powerpoint/2010/main" val="3758938853"/>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p:txBody>
          <a:bodyPr/>
          <a:lstStyle/>
          <a:p>
            <a:r>
              <a:rPr lang="en-US"/>
              <a:t>WORKGROUP ACTIVITIES</a:t>
            </a:r>
            <a:br>
              <a:rPr lang="en-US"/>
            </a:br>
            <a:r>
              <a:rPr lang="en-US" sz="6600"/>
              <a:t>SEPTEMBER-NOVEMBER 2020</a:t>
            </a:r>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p:txBody>
          <a:bodyPr/>
          <a:lstStyle/>
          <a:p>
            <a:r>
              <a:rPr lang="en-US"/>
              <a:t>RECAP</a:t>
            </a:r>
          </a:p>
        </p:txBody>
      </p:sp>
      <p:graphicFrame>
        <p:nvGraphicFramePr>
          <p:cNvPr id="5" name="Diagram 4">
            <a:extLst>
              <a:ext uri="{FF2B5EF4-FFF2-40B4-BE49-F238E27FC236}">
                <a16:creationId xmlns:a16="http://schemas.microsoft.com/office/drawing/2014/main" id="{81944BB1-57D4-429D-984D-5A063A88A95A}"/>
              </a:ext>
            </a:extLst>
          </p:cNvPr>
          <p:cNvGraphicFramePr/>
          <p:nvPr>
            <p:extLst>
              <p:ext uri="{D42A27DB-BD31-4B8C-83A1-F6EECF244321}">
                <p14:modId xmlns:p14="http://schemas.microsoft.com/office/powerpoint/2010/main" val="941840725"/>
              </p:ext>
            </p:extLst>
          </p:nvPr>
        </p:nvGraphicFramePr>
        <p:xfrm>
          <a:off x="4495800" y="3829930"/>
          <a:ext cx="19080480" cy="10837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69172417"/>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709225-7D68-4C92-B1B0-167C215FF7BD}"/>
              </a:ext>
            </a:extLst>
          </p:cNvPr>
          <p:cNvPicPr>
            <a:picLocks noChangeAspect="1"/>
          </p:cNvPicPr>
          <p:nvPr/>
        </p:nvPicPr>
        <p:blipFill rotWithShape="1">
          <a:blip r:embed="rId3"/>
          <a:srcRect l="2372" t="19329" r="21331" b="7141"/>
          <a:stretch/>
        </p:blipFill>
        <p:spPr>
          <a:xfrm>
            <a:off x="10392317" y="3707483"/>
            <a:ext cx="13991683" cy="7584810"/>
          </a:xfrm>
          <a:prstGeom prst="rect">
            <a:avLst/>
          </a:prstGeom>
          <a:noFill/>
        </p:spPr>
      </p:pic>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1280160" y="1831038"/>
            <a:ext cx="7833360" cy="3752890"/>
          </a:xfrm>
        </p:spPr>
        <p:txBody>
          <a:bodyPr anchor="ctr">
            <a:normAutofit/>
          </a:bodyPr>
          <a:lstStyle/>
          <a:p>
            <a:r>
              <a:rPr lang="en-US" sz="6200"/>
              <a:t>WHAT WE HEARD</a:t>
            </a:r>
            <a:br>
              <a:rPr lang="en-US" sz="6200"/>
            </a:br>
            <a:r>
              <a:rPr lang="en-US" sz="3600"/>
              <a:t>SEPTEMBER-NOVEMBER 2020</a:t>
            </a:r>
          </a:p>
        </p:txBody>
      </p:sp>
      <p:sp>
        <p:nvSpPr>
          <p:cNvPr id="3" name="Content Placeholder 2">
            <a:extLst>
              <a:ext uri="{FF2B5EF4-FFF2-40B4-BE49-F238E27FC236}">
                <a16:creationId xmlns:a16="http://schemas.microsoft.com/office/drawing/2014/main" id="{A376095B-8DB8-4217-B235-22EA0DA53844}"/>
              </a:ext>
            </a:extLst>
          </p:cNvPr>
          <p:cNvSpPr>
            <a:spLocks noGrp="1"/>
          </p:cNvSpPr>
          <p:nvPr>
            <p:ph sz="quarter" idx="17"/>
          </p:nvPr>
        </p:nvSpPr>
        <p:spPr>
          <a:xfrm>
            <a:off x="1280160" y="5079927"/>
            <a:ext cx="8797695" cy="6577592"/>
          </a:xfrm>
        </p:spPr>
        <p:txBody>
          <a:bodyPr>
            <a:normAutofit/>
          </a:bodyPr>
          <a:lstStyle/>
          <a:p>
            <a:pPr rtl="0" fontAlgn="base"/>
            <a:r>
              <a:rPr lang="en-US" b="1">
                <a:solidFill>
                  <a:srgbClr val="4B92DB"/>
                </a:solidFill>
              </a:rPr>
              <a:t>PRIORITIES:</a:t>
            </a:r>
            <a:br>
              <a:rPr lang="en-US" b="1">
                <a:solidFill>
                  <a:srgbClr val="4B92DB"/>
                </a:solidFill>
              </a:rPr>
            </a:br>
            <a:r>
              <a:rPr lang="en-US" b="1">
                <a:solidFill>
                  <a:srgbClr val="4B92DB"/>
                </a:solidFill>
              </a:rPr>
              <a:t>TENANT PROTECTIONS</a:t>
            </a:r>
          </a:p>
          <a:p>
            <a:pPr marL="571500" indent="-571500" rtl="0" fontAlgn="base">
              <a:buFont typeface="Arial" panose="020B0604020202020204" pitchFamily="34" charset="0"/>
              <a:buChar char="•"/>
            </a:pPr>
            <a:r>
              <a:rPr lang="en-US" sz="3200"/>
              <a:t>Emergency policies to prevent evictions</a:t>
            </a:r>
          </a:p>
          <a:p>
            <a:pPr marL="571500" indent="-571500" rtl="0" fontAlgn="base">
              <a:buFont typeface="Arial" panose="020B0604020202020204" pitchFamily="34" charset="0"/>
              <a:buChar char="•"/>
            </a:pPr>
            <a:r>
              <a:rPr lang="en-US" sz="3200"/>
              <a:t>Centralized tenant office</a:t>
            </a:r>
          </a:p>
          <a:p>
            <a:pPr marL="571500" indent="-571500" rtl="0" fontAlgn="base">
              <a:buFont typeface="Arial" panose="020B0604020202020204" pitchFamily="34" charset="0"/>
              <a:buChar char="•"/>
            </a:pPr>
            <a:r>
              <a:rPr lang="en-US" sz="3200"/>
              <a:t>Legal representation in eviction court</a:t>
            </a:r>
          </a:p>
          <a:p>
            <a:pPr rtl="0" fontAlgn="base"/>
            <a:endParaRPr lang="en-US"/>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a:xfrm>
            <a:off x="1280160" y="1077523"/>
            <a:ext cx="7833360" cy="753514"/>
          </a:xfrm>
        </p:spPr>
        <p:txBody>
          <a:bodyPr>
            <a:normAutofit/>
          </a:bodyPr>
          <a:lstStyle/>
          <a:p>
            <a:r>
              <a:rPr lang="en-US"/>
              <a:t>RECAP</a:t>
            </a:r>
          </a:p>
        </p:txBody>
      </p:sp>
    </p:spTree>
    <p:extLst>
      <p:ext uri="{BB962C8B-B14F-4D97-AF65-F5344CB8AC3E}">
        <p14:creationId xmlns:p14="http://schemas.microsoft.com/office/powerpoint/2010/main" val="96989942"/>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A3C239-0B03-48BF-ABE8-3BF84BED9FDA}"/>
              </a:ext>
            </a:extLst>
          </p:cNvPr>
          <p:cNvSpPr>
            <a:spLocks noGrp="1"/>
          </p:cNvSpPr>
          <p:nvPr>
            <p:ph type="title"/>
          </p:nvPr>
        </p:nvSpPr>
        <p:spPr>
          <a:xfrm>
            <a:off x="1280160" y="1831038"/>
            <a:ext cx="7833360" cy="3752890"/>
          </a:xfrm>
        </p:spPr>
        <p:txBody>
          <a:bodyPr anchor="ctr">
            <a:normAutofit/>
          </a:bodyPr>
          <a:lstStyle/>
          <a:p>
            <a:r>
              <a:rPr lang="en-US" sz="6200"/>
              <a:t>WHAT WE HEARD</a:t>
            </a:r>
            <a:br>
              <a:rPr lang="en-US" sz="6200"/>
            </a:br>
            <a:r>
              <a:rPr lang="en-US" sz="3600"/>
              <a:t>SEPTEMBER-NOVEMBER 2020</a:t>
            </a:r>
          </a:p>
        </p:txBody>
      </p:sp>
      <p:sp>
        <p:nvSpPr>
          <p:cNvPr id="3" name="Content Placeholder 2">
            <a:extLst>
              <a:ext uri="{FF2B5EF4-FFF2-40B4-BE49-F238E27FC236}">
                <a16:creationId xmlns:a16="http://schemas.microsoft.com/office/drawing/2014/main" id="{A376095B-8DB8-4217-B235-22EA0DA53844}"/>
              </a:ext>
            </a:extLst>
          </p:cNvPr>
          <p:cNvSpPr>
            <a:spLocks noGrp="1"/>
          </p:cNvSpPr>
          <p:nvPr>
            <p:ph sz="quarter" idx="17"/>
          </p:nvPr>
        </p:nvSpPr>
        <p:spPr>
          <a:xfrm>
            <a:off x="1280160" y="5079927"/>
            <a:ext cx="8933883" cy="6577592"/>
          </a:xfrm>
        </p:spPr>
        <p:txBody>
          <a:bodyPr vert="horz" lIns="91440" tIns="45720" rIns="91440" bIns="45720" rtlCol="0" anchor="t">
            <a:normAutofit/>
          </a:bodyPr>
          <a:lstStyle/>
          <a:p>
            <a:pPr rtl="0" fontAlgn="base"/>
            <a:r>
              <a:rPr lang="en-US" b="1">
                <a:solidFill>
                  <a:srgbClr val="4B92DB"/>
                </a:solidFill>
                <a:latin typeface="Arial"/>
                <a:cs typeface="Arial"/>
              </a:rPr>
              <a:t>PRIORITIES:</a:t>
            </a:r>
            <a:br>
              <a:rPr lang="en-US" b="1"/>
            </a:br>
            <a:r>
              <a:rPr lang="en-US" b="1">
                <a:solidFill>
                  <a:srgbClr val="4B92DB"/>
                </a:solidFill>
                <a:latin typeface="Arial"/>
                <a:cs typeface="Arial"/>
              </a:rPr>
              <a:t>INFORMATION &amp; OUTREACH</a:t>
            </a:r>
          </a:p>
          <a:p>
            <a:pPr marL="571500" indent="-571500" rtl="0" fontAlgn="base">
              <a:buFont typeface="Arial" panose="020B0604020202020204" pitchFamily="34" charset="0"/>
              <a:buChar char="•"/>
            </a:pPr>
            <a:r>
              <a:rPr lang="en-US" sz="3200">
                <a:latin typeface="Arial"/>
                <a:cs typeface="Arial"/>
              </a:rPr>
              <a:t>Tenants’ rights</a:t>
            </a:r>
          </a:p>
          <a:p>
            <a:pPr marL="571500" indent="-571500" rtl="0" fontAlgn="base">
              <a:buFont typeface="Arial" panose="020B0604020202020204" pitchFamily="34" charset="0"/>
              <a:buChar char="•"/>
            </a:pPr>
            <a:r>
              <a:rPr lang="en-US" sz="3200">
                <a:latin typeface="Arial"/>
                <a:cs typeface="Arial"/>
              </a:rPr>
              <a:t>Available assistance</a:t>
            </a:r>
          </a:p>
          <a:p>
            <a:pPr marL="571500" indent="-571500" rtl="0" fontAlgn="base">
              <a:buFont typeface="Arial" panose="020B0604020202020204" pitchFamily="34" charset="0"/>
              <a:buChar char="•"/>
            </a:pPr>
            <a:r>
              <a:rPr lang="en-US" sz="3200">
                <a:latin typeface="Arial"/>
                <a:cs typeface="Arial"/>
              </a:rPr>
              <a:t>Centralized tenant assistance</a:t>
            </a:r>
          </a:p>
          <a:p>
            <a:pPr rtl="0" fontAlgn="base"/>
            <a:endParaRPr lang="en-US"/>
          </a:p>
        </p:txBody>
      </p:sp>
      <p:sp>
        <p:nvSpPr>
          <p:cNvPr id="4" name="Content Placeholder 3">
            <a:extLst>
              <a:ext uri="{FF2B5EF4-FFF2-40B4-BE49-F238E27FC236}">
                <a16:creationId xmlns:a16="http://schemas.microsoft.com/office/drawing/2014/main" id="{C4BEC9D2-3BBA-46AE-BA92-F6F4437B84B6}"/>
              </a:ext>
            </a:extLst>
          </p:cNvPr>
          <p:cNvSpPr>
            <a:spLocks noGrp="1"/>
          </p:cNvSpPr>
          <p:nvPr>
            <p:ph idx="1"/>
          </p:nvPr>
        </p:nvSpPr>
        <p:spPr>
          <a:xfrm>
            <a:off x="1280160" y="1077523"/>
            <a:ext cx="7833360" cy="753514"/>
          </a:xfrm>
        </p:spPr>
        <p:txBody>
          <a:bodyPr>
            <a:normAutofit/>
          </a:bodyPr>
          <a:lstStyle/>
          <a:p>
            <a:r>
              <a:rPr lang="en-US"/>
              <a:t>RECAP</a:t>
            </a:r>
          </a:p>
        </p:txBody>
      </p:sp>
      <p:pic>
        <p:nvPicPr>
          <p:cNvPr id="7" name="Picture 6">
            <a:extLst>
              <a:ext uri="{FF2B5EF4-FFF2-40B4-BE49-F238E27FC236}">
                <a16:creationId xmlns:a16="http://schemas.microsoft.com/office/drawing/2014/main" id="{86C828C6-25FC-4C2B-AB9F-1DC2BB86906D}"/>
              </a:ext>
            </a:extLst>
          </p:cNvPr>
          <p:cNvPicPr>
            <a:picLocks noChangeAspect="1"/>
          </p:cNvPicPr>
          <p:nvPr/>
        </p:nvPicPr>
        <p:blipFill rotWithShape="1">
          <a:blip r:embed="rId3"/>
          <a:srcRect l="2269" t="19374" r="21223" b="6894"/>
          <a:stretch/>
        </p:blipFill>
        <p:spPr>
          <a:xfrm>
            <a:off x="10392317" y="3707483"/>
            <a:ext cx="13991683" cy="7584811"/>
          </a:xfrm>
          <a:prstGeom prst="rect">
            <a:avLst/>
          </a:prstGeom>
        </p:spPr>
      </p:pic>
    </p:spTree>
    <p:extLst>
      <p:ext uri="{BB962C8B-B14F-4D97-AF65-F5344CB8AC3E}">
        <p14:creationId xmlns:p14="http://schemas.microsoft.com/office/powerpoint/2010/main" val="4093678197"/>
      </p:ext>
    </p:extLst>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Master Copy Specs">
  <a:themeElements>
    <a:clrScheme name="ECP COLORS">
      <a:dk1>
        <a:srgbClr val="C1C3C3"/>
      </a:dk1>
      <a:lt1>
        <a:srgbClr val="FEFFFE"/>
      </a:lt1>
      <a:dk2>
        <a:srgbClr val="0067AB"/>
      </a:dk2>
      <a:lt2>
        <a:srgbClr val="181917"/>
      </a:lt2>
      <a:accent1>
        <a:srgbClr val="2C627F"/>
      </a:accent1>
      <a:accent2>
        <a:srgbClr val="4790CE"/>
      </a:accent2>
      <a:accent3>
        <a:srgbClr val="EB7A27"/>
      </a:accent3>
      <a:accent4>
        <a:srgbClr val="FFD000"/>
      </a:accent4>
      <a:accent5>
        <a:srgbClr val="679952"/>
      </a:accent5>
      <a:accent6>
        <a:srgbClr val="CE3430"/>
      </a:accent6>
      <a:hlink>
        <a:srgbClr val="4790CE"/>
      </a:hlink>
      <a:folHlink>
        <a:srgbClr val="EB7A2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Montserrat Semi Bold"/>
        <a:ea typeface="Montserrat Semi Bold"/>
        <a:cs typeface="Montserrat Semi Bold"/>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50800" dist="127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l" defTabSz="825500" rtl="0" fontAlgn="auto" latinLnBrk="0" hangingPunct="0">
          <a:lnSpc>
            <a:spcPct val="120000"/>
          </a:lnSpc>
          <a:spcBef>
            <a:spcPts val="0"/>
          </a:spcBef>
          <a:spcAft>
            <a:spcPts val="0"/>
          </a:spcAft>
          <a:buClrTx/>
          <a:buSzTx/>
          <a:buFontTx/>
          <a:buNone/>
          <a:tabLst/>
          <a:defRPr kumimoji="0" sz="3000" b="0" i="0" u="none" strike="noStrike" cap="none" spc="0" normalizeH="0" baseline="0">
            <a:ln>
              <a:noFill/>
            </a:ln>
            <a:solidFill>
              <a:srgbClr val="009193"/>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9788988E977A4D9D3D8DADF9387C42" ma:contentTypeVersion="6" ma:contentTypeDescription="Create a new document." ma:contentTypeScope="" ma:versionID="3037a8e11adb06affe84e75d9d47270a">
  <xsd:schema xmlns:xsd="http://www.w3.org/2001/XMLSchema" xmlns:xs="http://www.w3.org/2001/XMLSchema" xmlns:p="http://schemas.microsoft.com/office/2006/metadata/properties" xmlns:ns2="ea104cd8-e11d-4872-abb1-8dc090d5ce1a" xmlns:ns3="0882d129-741c-43b3-acf3-36f5d3598899" targetNamespace="http://schemas.microsoft.com/office/2006/metadata/properties" ma:root="true" ma:fieldsID="2806e6f3758fe8d38075e7efdef0e675" ns2:_="" ns3:_="">
    <xsd:import namespace="ea104cd8-e11d-4872-abb1-8dc090d5ce1a"/>
    <xsd:import namespace="0882d129-741c-43b3-acf3-36f5d359889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a104cd8-e11d-4872-abb1-8dc090d5ce1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82d129-741c-43b3-acf3-36f5d359889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EB736F8-3EF4-4804-8A71-E9FE9548FDC0}">
  <ds:schemaRefs>
    <ds:schemaRef ds:uri="0882d129-741c-43b3-acf3-36f5d3598899"/>
    <ds:schemaRef ds:uri="ea104cd8-e11d-4872-abb1-8dc090d5ce1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C95EC3C5-68EA-4CA4-BFCB-89F10C8099C9}">
  <ds:schemaRefs>
    <ds:schemaRef ds:uri="http://purl.org/dc/terms/"/>
    <ds:schemaRef ds:uri="http://schemas.microsoft.com/office/2006/metadata/properties"/>
    <ds:schemaRef ds:uri="http://purl.org/dc/elements/1.1/"/>
    <ds:schemaRef ds:uri="0882d129-741c-43b3-acf3-36f5d3598899"/>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ea104cd8-e11d-4872-abb1-8dc090d5ce1a"/>
    <ds:schemaRef ds:uri="http://www.w3.org/XML/1998/namespace"/>
  </ds:schemaRefs>
</ds:datastoreItem>
</file>

<file path=customXml/itemProps3.xml><?xml version="1.0" encoding="utf-8"?>
<ds:datastoreItem xmlns:ds="http://schemas.openxmlformats.org/officeDocument/2006/customXml" ds:itemID="{725D26E6-B803-4B0D-BB51-836FEE25C7B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4613</Words>
  <Application>Microsoft Office PowerPoint</Application>
  <PresentationFormat>Custom</PresentationFormat>
  <Paragraphs>452</Paragraphs>
  <Slides>36</Slides>
  <Notes>33</Notes>
  <HiddenSlides>1</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.AppleSystemUIFont</vt:lpstr>
      <vt:lpstr>Arial</vt:lpstr>
      <vt:lpstr>Arial Black</vt:lpstr>
      <vt:lpstr>Calibri</vt:lpstr>
      <vt:lpstr>Lucida Grande</vt:lpstr>
      <vt:lpstr>Montserrat Light</vt:lpstr>
      <vt:lpstr>Museo Sans 300</vt:lpstr>
      <vt:lpstr>Symbol</vt:lpstr>
      <vt:lpstr>Wingdings</vt:lpstr>
      <vt:lpstr>Master Copy Specs</vt:lpstr>
      <vt:lpstr>PowerPoint Presentation</vt:lpstr>
      <vt:lpstr>PowerPoint Presentation</vt:lpstr>
      <vt:lpstr>MEETING OVERVIEW  &amp; OBJECTIVES</vt:lpstr>
      <vt:lpstr>AGENDA </vt:lpstr>
      <vt:lpstr>MEETING PURPOSE</vt:lpstr>
      <vt:lpstr>Q&amp;A  FOR GENERAL PUBLIC</vt:lpstr>
      <vt:lpstr>WORKGROUP ACTIVITIES SEPTEMBER-NOVEMBER 2020</vt:lpstr>
      <vt:lpstr>WHAT WE HEARD SEPTEMBER-NOVEMBER 2020</vt:lpstr>
      <vt:lpstr>WHAT WE HEARD SEPTEMBER-NOVEMBER 2020</vt:lpstr>
      <vt:lpstr>WHAT WE HEARD SEPTEMBER-NOVEMBER 2020</vt:lpstr>
      <vt:lpstr>OVERVIEW  PROPOSED WORKGROUP RECOMMENDATIONS TO COUNTY COUNCIL &amp; EXECUTIVE</vt:lpstr>
      <vt:lpstr>RECOMMENDATIONS RELATIONSHIP TO CHS</vt:lpstr>
      <vt:lpstr>RECOMMENDATIONS OVERVIEW BY TYPE</vt:lpstr>
      <vt:lpstr>RECOMMENDATIONS OVERVIEW BY IMPLEMENTATION TIMELINE</vt:lpstr>
      <vt:lpstr>DEEP DIVE PROPOSED WORKGROUP RECOMMENDATIONS TO COUNTY COUNCIL &amp; EXECUTIVE</vt:lpstr>
      <vt:lpstr>SUPPORT COMMUNITY RESOURCE NAVIGATORS AT LOCAL ORGANIZATIONS.</vt:lpstr>
      <vt:lpstr>ESTABLISH A FULL-TIME TENANT LIAISON  IN COUNTY GOVERNMENT.</vt:lpstr>
      <vt:lpstr>CONDUCT CROSS-DEPARTMENTAL STAFF TRAINING ON TENANTS’ RIGHTS &amp; HOW TO MAKE REFERRALS.</vt:lpstr>
      <vt:lpstr>EXPAND EMERGENCY TENANT PROTECTIONS  THROUGH LOCAL LEGISLATION.</vt:lpstr>
      <vt:lpstr>MAKE EMERGENCY TENANT PROTECTIONS  IN CB-16-2020 INTO PERMANENT TENANT PROTECTIONS.</vt:lpstr>
      <vt:lpstr>ESTABLISH A CENTRALIZED TENANT ASSISTANCE OFFICE IN COUNTY GOVERNMENT.</vt:lpstr>
      <vt:lpstr>ESTABLISH ONE-STOP SHOP FOR  TENANT INFORMATION.  </vt:lpstr>
      <vt:lpstr>PROVIDE INFORMATION AND OUTREACH  THROUGH INCLUSIVE COMMUNICATION TACTICS. </vt:lpstr>
      <vt:lpstr>PROVIDE INFORMATION AND OUTREACH THROUGH INCLUSIVE COMMUNICATION TACTICS (CONT.)</vt:lpstr>
      <vt:lpstr>ADDRESS LANGUAGE BARRIERS.</vt:lpstr>
      <vt:lpstr>ALLOCATE FUNDING FOR A  LOW-BARRIER HOUSING ASSISTANCE FUND.</vt:lpstr>
      <vt:lpstr>WORK TO CREATE A PERMANENT HOUSING ASSISTANCE FUND.</vt:lpstr>
      <vt:lpstr>CREATE A LANDLORD TAX CREDIT OR PROPERTY TAX WAIVER FOR LATE PROPERTY TAX PAYMENTS.</vt:lpstr>
      <vt:lpstr>CREATE A PHILANTHROPIC POOL OF EMERGENCY ASSISTANCE DOLLARS FOR ONE-TIME TENANT NEEDS.</vt:lpstr>
      <vt:lpstr>OPEN DIALOGUE ON PROPOSED RECOMMENDATIONS</vt:lpstr>
      <vt:lpstr>DISCUSSION OVERVIEW</vt:lpstr>
      <vt:lpstr>PowerPoint Presentation</vt:lpstr>
      <vt:lpstr>NEXT STEPS &amp; WRAP-UP </vt:lpstr>
      <vt:lpstr>NEXT STEPS</vt:lpstr>
      <vt:lpstr>NEXT  WORKGROUP MEETING</vt:lpstr>
      <vt:lpstr>INFORMATION SHARING  VIA ONEDRIVE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Searfoss, Laura</dc:creator>
  <cp:lastModifiedBy>Searfoss, Laura</cp:lastModifiedBy>
  <cp:revision>1</cp:revision>
  <dcterms:created xsi:type="dcterms:W3CDTF">2020-12-09T14:07:29Z</dcterms:created>
  <dcterms:modified xsi:type="dcterms:W3CDTF">2020-12-10T22:41:22Z</dcterms:modified>
</cp:coreProperties>
</file>