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9" r:id="rId1"/>
    <p:sldMasterId id="2147483731" r:id="rId2"/>
  </p:sldMasterIdLst>
  <p:notesMasterIdLst>
    <p:notesMasterId r:id="rId32"/>
  </p:notesMasterIdLst>
  <p:handoutMasterIdLst>
    <p:handoutMasterId r:id="rId33"/>
  </p:handoutMasterIdLst>
  <p:sldIdLst>
    <p:sldId id="256" r:id="rId3"/>
    <p:sldId id="304" r:id="rId4"/>
    <p:sldId id="317" r:id="rId5"/>
    <p:sldId id="313" r:id="rId6"/>
    <p:sldId id="332" r:id="rId7"/>
    <p:sldId id="314" r:id="rId8"/>
    <p:sldId id="319" r:id="rId9"/>
    <p:sldId id="315" r:id="rId10"/>
    <p:sldId id="305" r:id="rId11"/>
    <p:sldId id="333" r:id="rId12"/>
    <p:sldId id="307" r:id="rId13"/>
    <p:sldId id="309" r:id="rId14"/>
    <p:sldId id="310" r:id="rId15"/>
    <p:sldId id="311" r:id="rId16"/>
    <p:sldId id="312" r:id="rId17"/>
    <p:sldId id="320" r:id="rId18"/>
    <p:sldId id="318" r:id="rId19"/>
    <p:sldId id="325" r:id="rId20"/>
    <p:sldId id="321" r:id="rId21"/>
    <p:sldId id="334" r:id="rId22"/>
    <p:sldId id="322" r:id="rId23"/>
    <p:sldId id="323" r:id="rId24"/>
    <p:sldId id="324" r:id="rId25"/>
    <p:sldId id="326" r:id="rId26"/>
    <p:sldId id="327" r:id="rId27"/>
    <p:sldId id="328" r:id="rId28"/>
    <p:sldId id="329" r:id="rId29"/>
    <p:sldId id="330" r:id="rId30"/>
    <p:sldId id="283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01C"/>
    <a:srgbClr val="E1AF31"/>
    <a:srgbClr val="0B2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4" autoAdjust="0"/>
    <p:restoredTop sz="94613" autoAdjust="0"/>
  </p:normalViewPr>
  <p:slideViewPr>
    <p:cSldViewPr snapToGrid="0" snapToObjects="1">
      <p:cViewPr varScale="1">
        <p:scale>
          <a:sx n="148" d="100"/>
          <a:sy n="148" d="100"/>
        </p:scale>
        <p:origin x="12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2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/>
          <a:lstStyle>
            <a:lvl1pPr algn="r">
              <a:defRPr sz="1200"/>
            </a:lvl1pPr>
          </a:lstStyle>
          <a:p>
            <a:fld id="{90099EE9-12DA-794F-B105-73AB9A7FD4F5}" type="datetimeFigureOut">
              <a:rPr lang="en-US" smtClean="0"/>
              <a:pPr/>
              <a:t>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8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 anchor="b"/>
          <a:lstStyle>
            <a:lvl1pPr algn="r">
              <a:defRPr sz="1200"/>
            </a:lvl1pPr>
          </a:lstStyle>
          <a:p>
            <a:fld id="{93E01FB2-31A8-1F40-B82A-ABA9C657C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596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2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/>
          <a:lstStyle>
            <a:lvl1pPr algn="r">
              <a:defRPr sz="1200"/>
            </a:lvl1pPr>
          </a:lstStyle>
          <a:p>
            <a:fld id="{213FC29F-972F-4841-B89C-25F2817AF463}" type="datetimeFigureOut">
              <a:rPr lang="en-US" smtClean="0"/>
              <a:pPr/>
              <a:t>1/19/17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7" tIns="46575" rIns="93147" bIns="4657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47" tIns="46575" rIns="93147" bIns="4657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8"/>
            <a:ext cx="3037840" cy="464820"/>
          </a:xfrm>
          <a:prstGeom prst="rect">
            <a:avLst/>
          </a:prstGeom>
        </p:spPr>
        <p:txBody>
          <a:bodyPr vert="horz" lIns="93147" tIns="46575" rIns="93147" bIns="46575" rtlCol="0" anchor="b"/>
          <a:lstStyle>
            <a:lvl1pPr algn="r">
              <a:defRPr sz="1200"/>
            </a:lvl1pPr>
          </a:lstStyle>
          <a:p>
            <a:fld id="{4D1A6385-3387-2247-9B54-823DAEA775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71EB-17A0-4464-A980-82FD5A3C7E4B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893D1-589B-4E22-9669-0D3638C0F9B0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6183-A999-4A6B-85DA-32E326568F27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1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74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34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9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1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7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4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0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06BB0-EB63-46D5-AB5E-7DAB18645347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871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781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A8367-FFA2-43F0-AF39-947D91C64B7F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7FF96-BB4B-4169-9985-DAEE78FA00C7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BD5-8B00-4E60-ADE4-377832C54C63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BB77-2FE3-430C-93F9-3D0752CDD63D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2043-9E49-4044-842D-FF28100D7EFA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F838B-5AC0-453C-891C-AE9373F9B9AE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E5D52-C6CB-4FA8-9AB5-4E625D48632F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50000"/>
                <a:alpha val="47000"/>
              </a:schemeClr>
            </a:gs>
            <a:gs pos="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67006-062C-4304-BEB3-03BEF7169446}" type="datetime1">
              <a:rPr lang="en-US" smtClean="0"/>
              <a:t>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47E56-AC1F-8147-83A6-716591372F4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50000"/>
                <a:alpha val="47000"/>
              </a:schemeClr>
            </a:gs>
            <a:gs pos="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8B823-03BB-F948-BFC3-04C66A45BAB2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1/19/17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652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hyperlink" Target="http://billmoyers.com/content/an-oasis-in-a-food-deser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eg"/><Relationship Id="rId5" Type="http://schemas.openxmlformats.org/officeDocument/2006/relationships/image" Target="../media/image29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Relationship Id="rId3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emf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emf"/><Relationship Id="rId3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26" y="324070"/>
            <a:ext cx="8993294" cy="135447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Prince George's County</a:t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Economic Development Corporation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Food Desert Relief Plan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://www.pgcedc.com/templates/pgc_edc/images/logo_slog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9" y="5793117"/>
            <a:ext cx="5734170" cy="76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1836" y="5286402"/>
            <a:ext cx="8840894" cy="9735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January 18, 2017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mage result for black woman with child in grocery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32" y="1800982"/>
            <a:ext cx="6325221" cy="3529139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64" y="152169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138521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www.pgcedc.com/templates/pgc_edc/images/logo_slog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0" y="5837956"/>
            <a:ext cx="59150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09" y="181136"/>
            <a:ext cx="8229600" cy="629479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“Fare &amp; Square” –  Chester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361" y="704267"/>
            <a:ext cx="5919449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Chester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Pa.,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35,000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once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five supermarkets.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started closing as manufacturing jobs disappeared and poverty in the city skyrocketed.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supermarket in Chester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2001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Then, in September, Fare and Square opened for business.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16,000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foot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offers discounts to people with income below the federal poverty level.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percent of Chester's population has signed up for those discounts.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Fare and Squa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b="8117"/>
          <a:stretch/>
        </p:blipFill>
        <p:spPr bwMode="auto">
          <a:xfrm>
            <a:off x="6019234" y="1146413"/>
            <a:ext cx="2991040" cy="1473957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6574" y="2590800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hlinkClick r:id="rId4"/>
              </a:rPr>
              <a:t>Fare &amp; Square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596" y="276321"/>
            <a:ext cx="8723830" cy="74894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“Fare &amp; Square” – Chester, PA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3157" r="4472" b="4720"/>
          <a:stretch/>
        </p:blipFill>
        <p:spPr bwMode="auto">
          <a:xfrm>
            <a:off x="211536" y="1333371"/>
            <a:ext cx="4216930" cy="2158076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13429" r="5415" b="4363"/>
          <a:stretch/>
        </p:blipFill>
        <p:spPr bwMode="auto">
          <a:xfrm>
            <a:off x="170596" y="3804473"/>
            <a:ext cx="4264926" cy="2194574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11882" r="6061" b="3992"/>
          <a:stretch/>
        </p:blipFill>
        <p:spPr bwMode="auto">
          <a:xfrm>
            <a:off x="4708476" y="3804474"/>
            <a:ext cx="4185950" cy="2194574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5812" r="18375" b="17957"/>
          <a:stretch/>
        </p:blipFill>
        <p:spPr bwMode="auto">
          <a:xfrm>
            <a:off x="4742716" y="1258156"/>
            <a:ext cx="4151709" cy="229037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764" y="152169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1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234057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49" y="385856"/>
            <a:ext cx="8229600" cy="629479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“Gather Baltimore”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065" y="977227"/>
            <a:ext cx="5919449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opposite of a food desert is a place where there's so much good, healthy food that much of it winds up wasted.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words, the opposite of a food desert is much of the rest of America.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Morgan is the sort of guy who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linked 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in Baltimore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aryland.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olunteers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 food that would otherwise be wasted from farmers markets, local farms and produce distributors.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is then delivered to families in need in neighborhoods where healthy food is not readily available.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Gather Balti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46" y="2843630"/>
            <a:ext cx="2902578" cy="217540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ages.csmonitor.com/csm/2013/10/Arthur-Morgan_In-Post.jpg?alias=standard_600x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84" y="724528"/>
            <a:ext cx="2869367" cy="191291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138521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53" y="167488"/>
            <a:ext cx="8229600" cy="629479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“City Harvest” – South Bronx, NY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2009" y="704267"/>
            <a:ext cx="5919449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food deserts are often filled with places to buy food ... just not healthy food. 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place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true than in the South Bronx, where tiny corner bodegas are the only shopping option for tens of thousands of people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Harvest, a non-profit with multiple operations in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 City is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teaming with local bodegas and teaching store owners and employees how to buy, store and market fresh produce.</a:t>
            </a:r>
          </a:p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stores to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participate,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produce types carried rose from just three to 24, some of them precut and given prominent display at the front of the store.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ity Harv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5" y="778277"/>
            <a:ext cx="2494400" cy="165418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he program doesn’t make many changes on the outsid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85648"/>
            <a:ext cx="1579804" cy="210429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illiam Troncos has co-owned Makey Deli Grocery for 15 years with his brother. He is excited to feature new healthy food option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675" y="2575761"/>
            <a:ext cx="2494400" cy="1869138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179465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4" y="190606"/>
            <a:ext cx="8965551" cy="692427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“Veggie Vans” – New York City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5657" y="717915"/>
            <a:ext cx="6065016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Pathmark store on Cherry Street in the New York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neighborhood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 late in 2012, it left the area with few options.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 in the shadows cast by the Brooklyn and Manhattan bridges is home to a number of public-housing projects and large numbers of elderly people. 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the people can't get to the food, why not bring the food to the people?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the idea behind the Veggie Van, the brainchild of local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elected officials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activists. 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bags of fresh fruit and veggies, priced at $10 a bag, to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residents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sign on as customers.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125 families signed on to the program within the first few days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Veggie 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773704"/>
            <a:ext cx="2442414" cy="182024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BOLuoycCcAAJdb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07" y="2777635"/>
            <a:ext cx="2673982" cy="345560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4245" y="149285"/>
            <a:ext cx="8229600" cy="858126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“Veggie Vans” – New York City</a:t>
            </a:r>
            <a:endParaRPr lang="en-US" sz="3600" dirty="0"/>
          </a:p>
        </p:txBody>
      </p:sp>
      <p:pic>
        <p:nvPicPr>
          <p:cNvPr id="9218" name="Picture 2" descr="BOLuoycCcAAJdb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21" y="962290"/>
            <a:ext cx="4394580" cy="5679150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764" y="152169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150813"/>
            <a:ext cx="8229600" cy="639762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Federal Financial Resources</a:t>
            </a:r>
            <a:endParaRPr 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52475"/>
            <a:ext cx="8667750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U.S. Health Human Services Department: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wards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competitive grants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Community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Development Corporations to support projects that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finance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grocery stores, farmers markets, and other sources of fresh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nutritious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food. </a:t>
            </a:r>
            <a:endParaRPr lang="en-US" sz="1800" dirty="0" smtClean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rojects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serve the dual purposes of facilitating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access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healthy food options while creating job and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business development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opportunities in low-income communities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USDA and the Department of Treasury: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upports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public and private investments in the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form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 loans, grants, promotion, and other programs designed to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create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healthy food options in food deserts across the country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         	</a:t>
            </a: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rovides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financial and technical assistance to eligible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fresh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healthy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food retailers for the purposes of market planning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and promotion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efforts, as well as infrastructure and operational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improvements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designed to stimulate demand among low-income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consumers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for healthy foods and to increase the availability and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accessibility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 locally and regionally produced foods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underserved areas. </a:t>
            </a:r>
            <a:endParaRPr lang="en-US" sz="1800" dirty="0"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9" y="6126163"/>
            <a:ext cx="1444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64" y="1143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8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4" y="325539"/>
            <a:ext cx="8882949" cy="706089"/>
          </a:xfrm>
        </p:spPr>
        <p:txBody>
          <a:bodyPr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County Based Suggested Solutions</a:t>
            </a:r>
            <a:endParaRPr 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38" y="1056162"/>
            <a:ext cx="6798365" cy="4554063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Increase tax credits for grocery stores inside the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beltway.  Example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 Baltimore Grocery Store Tax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Credit.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Approve increased housing density in targeted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areas.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Allow each grocery store chain with four or more stores in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the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County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have 3 locations which offer beer and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wine.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Accelerate the permitting process to create grocery stores which offer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gas.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Offer incentive to small independent stores for offering fresh produce in targeted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areas.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Increase partnership with local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farmers, farmers markets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and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vendors.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Create Food Depots from converted older shopping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centers.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buFont typeface="Symbol"/>
              <a:buChar char="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Locate and attract local independent and International chains from County, greater Maryland, DC, Virginia and Southward to uncover goals and present County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opportunities.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3" y="6138816"/>
            <a:ext cx="1444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t="4718"/>
          <a:stretch/>
        </p:blipFill>
        <p:spPr>
          <a:xfrm>
            <a:off x="6766766" y="1093751"/>
            <a:ext cx="2134947" cy="169749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475" y="21034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Business Development Update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86" y="343652"/>
            <a:ext cx="8229600" cy="94168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Big New Acquisition Wins</a:t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businesses have decided to relocate and / or expand in </a:t>
            </a: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Prince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George’s </a:t>
            </a: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from July 1, 2016 – December 31, 2016!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93298" y="1964665"/>
            <a:ext cx="4040188" cy="425731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Dave and Buster’s *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Nordstrom Rack *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Southland Industries 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Wash &amp; Associates 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Store Movers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Floranation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Divine Unity Foods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Crowned Grace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&amp; K Imports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 Garden</a:t>
            </a:r>
          </a:p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Crane Rental Company</a:t>
            </a:r>
          </a:p>
          <a:p>
            <a:pPr lvl="0"/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472496" y="1806618"/>
            <a:ext cx="4041775" cy="458179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Petrie – Richardson</a:t>
            </a:r>
          </a:p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 Mezze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Andrews FCU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Starbucks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Stantec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Denison Landscaping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Sheehy Leasing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Highway and Safety Services, Inc.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 Space / Optoro Traffic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Deccan Services</a:t>
            </a:r>
          </a:p>
          <a:p>
            <a:pPr lvl="0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NextCure, Inc.</a:t>
            </a:r>
          </a:p>
          <a:p>
            <a:pPr lvl="0"/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Image result for 2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AutoShape 4" descr="Image result for 2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AutoShape 6" descr="Image result for 2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AutoShape 8" descr="Image result for 2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59416" y="6435867"/>
            <a:ext cx="427383" cy="321790"/>
          </a:xfrm>
        </p:spPr>
        <p:txBody>
          <a:bodyPr/>
          <a:lstStyle/>
          <a:p>
            <a:fld id="{FC647E56-AC1F-8147-83A6-716591372F4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19" y="1084214"/>
            <a:ext cx="791955" cy="8592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3" b="40062"/>
          <a:stretch/>
        </p:blipFill>
        <p:spPr>
          <a:xfrm>
            <a:off x="5549155" y="1312920"/>
            <a:ext cx="3274101" cy="4051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28" y="1154264"/>
            <a:ext cx="742122" cy="742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32" y="1198297"/>
            <a:ext cx="1356791" cy="560862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3" y="6138816"/>
            <a:ext cx="1444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2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152169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57" y="345948"/>
            <a:ext cx="8229600" cy="428178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Food Desert Relief Plan Agenda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2009" y="808919"/>
            <a:ext cx="5919449" cy="4525963"/>
          </a:xfrm>
        </p:spPr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Causes of Food Deserts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205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Desert Relief Action Plan:</a:t>
            </a:r>
          </a:p>
          <a:p>
            <a:pPr>
              <a:spcBef>
                <a:spcPts val="900"/>
              </a:spcBef>
            </a:pPr>
            <a:r>
              <a:rPr lang="en-US" sz="20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L</a:t>
            </a: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ocations </a:t>
            </a:r>
            <a:r>
              <a:rPr lang="en-US" sz="20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Food </a:t>
            </a: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Deserts                               to </a:t>
            </a:r>
            <a:r>
              <a:rPr lang="en-US" sz="20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</a:t>
            </a:r>
            <a:r>
              <a:rPr lang="en-US" sz="205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rocers</a:t>
            </a:r>
          </a:p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List of Emerging Grocers</a:t>
            </a:r>
          </a:p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Emerging Grocers for                                Relief Criteria</a:t>
            </a:r>
          </a:p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“Emerging Grocer                         Selling Story”</a:t>
            </a:r>
          </a:p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with Principals of                          Emerging Grocers</a:t>
            </a:r>
          </a:p>
          <a:p>
            <a:pPr>
              <a:spcBef>
                <a:spcPts val="900"/>
              </a:spcBef>
            </a:pPr>
            <a:r>
              <a:rPr lang="en-US" sz="205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 Deals with Emerging Grocers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205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Based Solutions</a:t>
            </a:r>
          </a:p>
          <a:p>
            <a:pPr>
              <a:spcBef>
                <a:spcPts val="900"/>
              </a:spcBef>
            </a:pPr>
            <a:endParaRPr lang="en-US" sz="205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87" y="872460"/>
            <a:ext cx="3607652" cy="2404140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lack woman with child in grocery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00" y="3441776"/>
            <a:ext cx="3601038" cy="202558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37949"/>
            <a:ext cx="1351535" cy="5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9" y="752482"/>
            <a:ext cx="8229600" cy="941687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What Does This Mean For Prince George’s County?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2" descr="Image result for 2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AutoShape 4" descr="Image result for 2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AutoShape 6" descr="Image result for 2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AutoShape 8" descr="Image result for 2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59416" y="6435867"/>
            <a:ext cx="427383" cy="321790"/>
          </a:xfrm>
        </p:spPr>
        <p:txBody>
          <a:bodyPr/>
          <a:lstStyle/>
          <a:p>
            <a:fld id="{FC647E56-AC1F-8147-83A6-716591372F4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660" y="1911351"/>
            <a:ext cx="6185590" cy="3096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Capital Expenditures:     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$67 Million</a:t>
            </a:r>
          </a:p>
          <a:p>
            <a:pPr algn="l"/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Projected Jobs: 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1229</a:t>
            </a:r>
          </a:p>
          <a:p>
            <a:pPr algn="l"/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Tax Revenue:            $2.7 Million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963436" y="6297608"/>
            <a:ext cx="3464972" cy="558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64" y="288234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4045" r="8639" b="6698"/>
          <a:stretch/>
        </p:blipFill>
        <p:spPr>
          <a:xfrm>
            <a:off x="6235573" y="1545084"/>
            <a:ext cx="2094167" cy="2447338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95" y="4189349"/>
            <a:ext cx="2125303" cy="1674738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38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2016 EDI Fund Transactions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4" y="1295806"/>
            <a:ext cx="8754748" cy="459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2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2" y="114125"/>
            <a:ext cx="8678175" cy="1143000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YTD Economic Development </a:t>
            </a:r>
            <a:b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Incentive Fund Performance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93" y="567731"/>
            <a:ext cx="1964553" cy="2577051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scontent.fash1-1.fna.fbcdn.net/hphotos-xft1/t31.0-8/10003794_975979902440962_1217102221782204526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11155"/>
          <a:stretch/>
        </p:blipFill>
        <p:spPr bwMode="auto">
          <a:xfrm>
            <a:off x="6835260" y="3429404"/>
            <a:ext cx="2163220" cy="1755071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1" y="1300254"/>
            <a:ext cx="6482291" cy="464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17" y="210811"/>
            <a:ext cx="8864930" cy="85938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ICSC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2016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Wins and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Highlights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31124" y="875746"/>
            <a:ext cx="5664034" cy="549865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507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isits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Prince George’s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 / EDC 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alk-up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meetings at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Pre-scheduled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appointments at the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Nordstrom </a:t>
            </a:r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Rack Department Store</a:t>
            </a:r>
            <a:endParaRPr lang="en-US" sz="1800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County: Woodmore Towne Centre</a:t>
            </a: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 SF</a:t>
            </a: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full time jobs</a:t>
            </a: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 $8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Krispy </a:t>
            </a:r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Kreme Doughnut </a:t>
            </a:r>
            <a:r>
              <a:rPr lang="en-US" sz="1800" b="1" u="sng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endParaRPr lang="en-US" sz="1800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aseline="30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 in County: Capital Heights </a:t>
            </a:r>
          </a:p>
          <a:p>
            <a:pPr lvl="0"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 SF</a:t>
            </a:r>
          </a:p>
          <a:p>
            <a:pPr lvl="0"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Negotiating 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 in County</a:t>
            </a:r>
          </a:p>
          <a:p>
            <a:pPr lvl="0"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time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/ location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$2.6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 / $2 million, revenue / location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u="sng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Beltsville Land LLC</a:t>
            </a:r>
            <a:endParaRPr lang="en-US" sz="1800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orting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storing facility, direct to consumer retail store, 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and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operations office 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$1.8 million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CapEx</a:t>
            </a:r>
            <a:r>
              <a:rPr lang="en-US" sz="1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full-time jobs </a:t>
            </a:r>
            <a:endParaRPr lang="en-US" sz="1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65" y="275016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C:\Users\iswang\AppData\Local\Microsoft\Windows\Temporary Internet Files\Content.IE5\HX834Q5D\27162542181_d6b704136c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58" y="3523855"/>
            <a:ext cx="3075814" cy="2152739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jrcoleman\AppData\Local\Microsoft\Windows\Temporary Internet Files\Content.IE5\CRB4IP81\27231454455_32d2875e8d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91" y="1041996"/>
            <a:ext cx="3316682" cy="2211847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" y="6311915"/>
            <a:ext cx="1567978" cy="5046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997" y="265596"/>
            <a:ext cx="8915400" cy="87947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This is no time for cooling off!!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14313" y="1304925"/>
            <a:ext cx="8724900" cy="3933825"/>
            <a:chOff x="135" y="822"/>
            <a:chExt cx="5496" cy="247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5" y="822"/>
              <a:ext cx="5490" cy="2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4173" y="2166"/>
              <a:ext cx="3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173" y="2166"/>
              <a:ext cx="30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173" y="2172"/>
              <a:ext cx="24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173" y="2172"/>
              <a:ext cx="24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173" y="2178"/>
              <a:ext cx="18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4173" y="2178"/>
              <a:ext cx="18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173" y="2184"/>
              <a:ext cx="12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173" y="2184"/>
              <a:ext cx="12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4173" y="2190"/>
              <a:ext cx="6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173" y="2190"/>
              <a:ext cx="6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173" y="2424"/>
              <a:ext cx="3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173" y="2424"/>
              <a:ext cx="30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173" y="2430"/>
              <a:ext cx="24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4173" y="2430"/>
              <a:ext cx="24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4173" y="2436"/>
              <a:ext cx="18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4173" y="2436"/>
              <a:ext cx="18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4173" y="2442"/>
              <a:ext cx="12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4173" y="2442"/>
              <a:ext cx="12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4173" y="2448"/>
              <a:ext cx="6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4173" y="2448"/>
              <a:ext cx="6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4173" y="2700"/>
              <a:ext cx="3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4173" y="2700"/>
              <a:ext cx="30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4173" y="2706"/>
              <a:ext cx="24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4173" y="2706"/>
              <a:ext cx="24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0" name="Line 29"/>
            <p:cNvSpPr>
              <a:spLocks noChangeShapeType="1"/>
            </p:cNvSpPr>
            <p:nvPr/>
          </p:nvSpPr>
          <p:spPr bwMode="auto">
            <a:xfrm>
              <a:off x="4173" y="2712"/>
              <a:ext cx="18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1" name="Rectangle 30"/>
            <p:cNvSpPr>
              <a:spLocks noChangeArrowheads="1"/>
            </p:cNvSpPr>
            <p:nvPr/>
          </p:nvSpPr>
          <p:spPr bwMode="auto">
            <a:xfrm>
              <a:off x="4173" y="2712"/>
              <a:ext cx="18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2" name="Line 31"/>
            <p:cNvSpPr>
              <a:spLocks noChangeShapeType="1"/>
            </p:cNvSpPr>
            <p:nvPr/>
          </p:nvSpPr>
          <p:spPr bwMode="auto">
            <a:xfrm>
              <a:off x="4173" y="2718"/>
              <a:ext cx="12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4" name="Rectangle 32"/>
            <p:cNvSpPr>
              <a:spLocks noChangeArrowheads="1"/>
            </p:cNvSpPr>
            <p:nvPr/>
          </p:nvSpPr>
          <p:spPr bwMode="auto">
            <a:xfrm>
              <a:off x="4173" y="2718"/>
              <a:ext cx="12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5" name="Line 33"/>
            <p:cNvSpPr>
              <a:spLocks noChangeShapeType="1"/>
            </p:cNvSpPr>
            <p:nvPr/>
          </p:nvSpPr>
          <p:spPr bwMode="auto">
            <a:xfrm>
              <a:off x="4173" y="2724"/>
              <a:ext cx="6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6" name="Rectangle 34"/>
            <p:cNvSpPr>
              <a:spLocks noChangeArrowheads="1"/>
            </p:cNvSpPr>
            <p:nvPr/>
          </p:nvSpPr>
          <p:spPr bwMode="auto">
            <a:xfrm>
              <a:off x="4173" y="2724"/>
              <a:ext cx="6" cy="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7" name="Rectangle 35"/>
            <p:cNvSpPr>
              <a:spLocks noChangeArrowheads="1"/>
            </p:cNvSpPr>
            <p:nvPr/>
          </p:nvSpPr>
          <p:spPr bwMode="auto">
            <a:xfrm>
              <a:off x="135" y="2988"/>
              <a:ext cx="5490" cy="30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28" name="Rectangle 36"/>
            <p:cNvSpPr>
              <a:spLocks noChangeArrowheads="1"/>
            </p:cNvSpPr>
            <p:nvPr/>
          </p:nvSpPr>
          <p:spPr bwMode="auto">
            <a:xfrm>
              <a:off x="519" y="1200"/>
              <a:ext cx="101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Director of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29" name="Rectangle 37"/>
            <p:cNvSpPr>
              <a:spLocks noChangeArrowheads="1"/>
            </p:cNvSpPr>
            <p:nvPr/>
          </p:nvSpPr>
          <p:spPr bwMode="auto">
            <a:xfrm>
              <a:off x="573" y="1422"/>
              <a:ext cx="90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Business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405" y="1644"/>
              <a:ext cx="117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Development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2091" y="1308"/>
              <a:ext cx="54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Total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2" name="Rectangle 40"/>
            <p:cNvSpPr>
              <a:spLocks noChangeArrowheads="1"/>
            </p:cNvSpPr>
            <p:nvPr/>
          </p:nvSpPr>
          <p:spPr bwMode="auto">
            <a:xfrm>
              <a:off x="1959" y="1530"/>
              <a:ext cx="76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Projects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3" name="Rectangle 41"/>
            <p:cNvSpPr>
              <a:spLocks noChangeArrowheads="1"/>
            </p:cNvSpPr>
            <p:nvPr/>
          </p:nvSpPr>
          <p:spPr bwMode="auto">
            <a:xfrm>
              <a:off x="3009" y="1308"/>
              <a:ext cx="1098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Total Cap-X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4" name="Rectangle 42"/>
            <p:cNvSpPr>
              <a:spLocks noChangeArrowheads="1"/>
            </p:cNvSpPr>
            <p:nvPr/>
          </p:nvSpPr>
          <p:spPr bwMode="auto">
            <a:xfrm>
              <a:off x="3267" y="1530"/>
              <a:ext cx="54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Value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5" name="Rectangle 43"/>
            <p:cNvSpPr>
              <a:spLocks noChangeArrowheads="1"/>
            </p:cNvSpPr>
            <p:nvPr/>
          </p:nvSpPr>
          <p:spPr bwMode="auto">
            <a:xfrm>
              <a:off x="4305" y="1308"/>
              <a:ext cx="130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New Full Time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6" name="Rectangle 44"/>
            <p:cNvSpPr>
              <a:spLocks noChangeArrowheads="1"/>
            </p:cNvSpPr>
            <p:nvPr/>
          </p:nvSpPr>
          <p:spPr bwMode="auto">
            <a:xfrm>
              <a:off x="4689" y="1530"/>
              <a:ext cx="49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7" name="Rectangle 45"/>
            <p:cNvSpPr>
              <a:spLocks noChangeArrowheads="1"/>
            </p:cNvSpPr>
            <p:nvPr/>
          </p:nvSpPr>
          <p:spPr bwMode="auto">
            <a:xfrm>
              <a:off x="165" y="1932"/>
              <a:ext cx="102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David Lewis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8" name="Rectangle 46"/>
            <p:cNvSpPr>
              <a:spLocks noChangeArrowheads="1"/>
            </p:cNvSpPr>
            <p:nvPr/>
          </p:nvSpPr>
          <p:spPr bwMode="auto">
            <a:xfrm>
              <a:off x="2205" y="1932"/>
              <a:ext cx="27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39" name="Rectangle 47"/>
            <p:cNvSpPr>
              <a:spLocks noChangeArrowheads="1"/>
            </p:cNvSpPr>
            <p:nvPr/>
          </p:nvSpPr>
          <p:spPr bwMode="auto">
            <a:xfrm>
              <a:off x="3021" y="1932"/>
              <a:ext cx="1044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$44,100,000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0" name="Rectangle 48"/>
            <p:cNvSpPr>
              <a:spLocks noChangeArrowheads="1"/>
            </p:cNvSpPr>
            <p:nvPr/>
          </p:nvSpPr>
          <p:spPr bwMode="auto">
            <a:xfrm>
              <a:off x="4755" y="1932"/>
              <a:ext cx="36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713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1" name="Rectangle 49"/>
            <p:cNvSpPr>
              <a:spLocks noChangeArrowheads="1"/>
            </p:cNvSpPr>
            <p:nvPr/>
          </p:nvSpPr>
          <p:spPr bwMode="auto">
            <a:xfrm>
              <a:off x="165" y="2196"/>
              <a:ext cx="120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Mayank Kapur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2" name="Rectangle 50"/>
            <p:cNvSpPr>
              <a:spLocks noChangeArrowheads="1"/>
            </p:cNvSpPr>
            <p:nvPr/>
          </p:nvSpPr>
          <p:spPr bwMode="auto">
            <a:xfrm>
              <a:off x="2205" y="2196"/>
              <a:ext cx="27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11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3" name="Rectangle 51"/>
            <p:cNvSpPr>
              <a:spLocks noChangeArrowheads="1"/>
            </p:cNvSpPr>
            <p:nvPr/>
          </p:nvSpPr>
          <p:spPr bwMode="auto">
            <a:xfrm>
              <a:off x="3021" y="2196"/>
              <a:ext cx="1044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$88,410,000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4" name="Rectangle 52"/>
            <p:cNvSpPr>
              <a:spLocks noChangeArrowheads="1"/>
            </p:cNvSpPr>
            <p:nvPr/>
          </p:nvSpPr>
          <p:spPr bwMode="auto">
            <a:xfrm>
              <a:off x="4683" y="2196"/>
              <a:ext cx="5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1,300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5" name="Rectangle 53"/>
            <p:cNvSpPr>
              <a:spLocks noChangeArrowheads="1"/>
            </p:cNvSpPr>
            <p:nvPr/>
          </p:nvSpPr>
          <p:spPr bwMode="auto">
            <a:xfrm>
              <a:off x="165" y="2466"/>
              <a:ext cx="97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6" name="Rectangle 54"/>
            <p:cNvSpPr>
              <a:spLocks noChangeArrowheads="1"/>
            </p:cNvSpPr>
            <p:nvPr/>
          </p:nvSpPr>
          <p:spPr bwMode="auto">
            <a:xfrm>
              <a:off x="2253" y="2466"/>
              <a:ext cx="174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7" name="Rectangle 55"/>
            <p:cNvSpPr>
              <a:spLocks noChangeArrowheads="1"/>
            </p:cNvSpPr>
            <p:nvPr/>
          </p:nvSpPr>
          <p:spPr bwMode="auto">
            <a:xfrm>
              <a:off x="2973" y="2466"/>
              <a:ext cx="114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$403,850,000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8" name="Rectangle 56"/>
            <p:cNvSpPr>
              <a:spLocks noChangeArrowheads="1"/>
            </p:cNvSpPr>
            <p:nvPr/>
          </p:nvSpPr>
          <p:spPr bwMode="auto">
            <a:xfrm>
              <a:off x="4683" y="2466"/>
              <a:ext cx="5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2,820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49" name="Rectangle 57"/>
            <p:cNvSpPr>
              <a:spLocks noChangeArrowheads="1"/>
            </p:cNvSpPr>
            <p:nvPr/>
          </p:nvSpPr>
          <p:spPr bwMode="auto">
            <a:xfrm>
              <a:off x="165" y="2748"/>
              <a:ext cx="102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John Mason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0" name="Rectangle 58"/>
            <p:cNvSpPr>
              <a:spLocks noChangeArrowheads="1"/>
            </p:cNvSpPr>
            <p:nvPr/>
          </p:nvSpPr>
          <p:spPr bwMode="auto">
            <a:xfrm>
              <a:off x="2205" y="2748"/>
              <a:ext cx="270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1" name="Rectangle 59"/>
            <p:cNvSpPr>
              <a:spLocks noChangeArrowheads="1"/>
            </p:cNvSpPr>
            <p:nvPr/>
          </p:nvSpPr>
          <p:spPr bwMode="auto">
            <a:xfrm>
              <a:off x="2973" y="2748"/>
              <a:ext cx="114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$445,425,000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2" name="Rectangle 60"/>
            <p:cNvSpPr>
              <a:spLocks noChangeArrowheads="1"/>
            </p:cNvSpPr>
            <p:nvPr/>
          </p:nvSpPr>
          <p:spPr bwMode="auto">
            <a:xfrm>
              <a:off x="4683" y="2748"/>
              <a:ext cx="516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3,012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3" name="Rectangle 61"/>
            <p:cNvSpPr>
              <a:spLocks noChangeArrowheads="1"/>
            </p:cNvSpPr>
            <p:nvPr/>
          </p:nvSpPr>
          <p:spPr bwMode="auto">
            <a:xfrm>
              <a:off x="165" y="3042"/>
              <a:ext cx="162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Total EDC Pipeline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4" name="Rectangle 62"/>
            <p:cNvSpPr>
              <a:spLocks noChangeArrowheads="1"/>
            </p:cNvSpPr>
            <p:nvPr/>
          </p:nvSpPr>
          <p:spPr bwMode="auto">
            <a:xfrm>
              <a:off x="2205" y="3042"/>
              <a:ext cx="276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55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5" name="Rectangle 63"/>
            <p:cNvSpPr>
              <a:spLocks noChangeArrowheads="1"/>
            </p:cNvSpPr>
            <p:nvPr/>
          </p:nvSpPr>
          <p:spPr bwMode="auto">
            <a:xfrm>
              <a:off x="2973" y="3042"/>
              <a:ext cx="115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$981,785,000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6" name="Rectangle 64"/>
            <p:cNvSpPr>
              <a:spLocks noChangeArrowheads="1"/>
            </p:cNvSpPr>
            <p:nvPr/>
          </p:nvSpPr>
          <p:spPr bwMode="auto">
            <a:xfrm>
              <a:off x="4707" y="3042"/>
              <a:ext cx="39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200" b="1" dirty="0" smtClean="0">
                  <a:solidFill>
                    <a:srgbClr val="000000"/>
                  </a:solidFill>
                </a:rPr>
                <a:t>7845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7" name="Rectangle 65"/>
            <p:cNvSpPr>
              <a:spLocks noChangeArrowheads="1"/>
            </p:cNvSpPr>
            <p:nvPr/>
          </p:nvSpPr>
          <p:spPr bwMode="auto">
            <a:xfrm>
              <a:off x="525" y="876"/>
              <a:ext cx="470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anose="020B0A04020102020204" pitchFamily="34" charset="0"/>
                </a:rPr>
                <a:t>EDC Opportunity Pipeline as of January 18, 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58" name="Rectangle 66"/>
            <p:cNvSpPr>
              <a:spLocks noChangeArrowheads="1"/>
            </p:cNvSpPr>
            <p:nvPr/>
          </p:nvSpPr>
          <p:spPr bwMode="auto">
            <a:xfrm>
              <a:off x="135" y="822"/>
              <a:ext cx="6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59" name="Line 67"/>
            <p:cNvSpPr>
              <a:spLocks noChangeShapeType="1"/>
            </p:cNvSpPr>
            <p:nvPr/>
          </p:nvSpPr>
          <p:spPr bwMode="auto">
            <a:xfrm>
              <a:off x="141" y="822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0" name="Rectangle 68"/>
            <p:cNvSpPr>
              <a:spLocks noChangeArrowheads="1"/>
            </p:cNvSpPr>
            <p:nvPr/>
          </p:nvSpPr>
          <p:spPr bwMode="auto">
            <a:xfrm>
              <a:off x="141" y="822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1" name="Rectangle 69"/>
            <p:cNvSpPr>
              <a:spLocks noChangeArrowheads="1"/>
            </p:cNvSpPr>
            <p:nvPr/>
          </p:nvSpPr>
          <p:spPr bwMode="auto">
            <a:xfrm>
              <a:off x="5619" y="822"/>
              <a:ext cx="6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2" name="Rectangle 70"/>
            <p:cNvSpPr>
              <a:spLocks noChangeArrowheads="1"/>
            </p:cNvSpPr>
            <p:nvPr/>
          </p:nvSpPr>
          <p:spPr bwMode="auto">
            <a:xfrm>
              <a:off x="1773" y="822"/>
              <a:ext cx="6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3" name="Rectangle 71"/>
            <p:cNvSpPr>
              <a:spLocks noChangeArrowheads="1"/>
            </p:cNvSpPr>
            <p:nvPr/>
          </p:nvSpPr>
          <p:spPr bwMode="auto">
            <a:xfrm>
              <a:off x="2823" y="822"/>
              <a:ext cx="6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4" name="Rectangle 72"/>
            <p:cNvSpPr>
              <a:spLocks noChangeArrowheads="1"/>
            </p:cNvSpPr>
            <p:nvPr/>
          </p:nvSpPr>
          <p:spPr bwMode="auto">
            <a:xfrm>
              <a:off x="4167" y="822"/>
              <a:ext cx="6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5" name="Line 73"/>
            <p:cNvSpPr>
              <a:spLocks noChangeShapeType="1"/>
            </p:cNvSpPr>
            <p:nvPr/>
          </p:nvSpPr>
          <p:spPr bwMode="auto">
            <a:xfrm>
              <a:off x="141" y="1140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6" name="Rectangle 74"/>
            <p:cNvSpPr>
              <a:spLocks noChangeArrowheads="1"/>
            </p:cNvSpPr>
            <p:nvPr/>
          </p:nvSpPr>
          <p:spPr bwMode="auto">
            <a:xfrm>
              <a:off x="141" y="1140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7" name="Line 75"/>
            <p:cNvSpPr>
              <a:spLocks noChangeShapeType="1"/>
            </p:cNvSpPr>
            <p:nvPr/>
          </p:nvSpPr>
          <p:spPr bwMode="auto">
            <a:xfrm>
              <a:off x="141" y="1890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8" name="Rectangle 76"/>
            <p:cNvSpPr>
              <a:spLocks noChangeArrowheads="1"/>
            </p:cNvSpPr>
            <p:nvPr/>
          </p:nvSpPr>
          <p:spPr bwMode="auto">
            <a:xfrm>
              <a:off x="141" y="1890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69" name="Line 77"/>
            <p:cNvSpPr>
              <a:spLocks noChangeShapeType="1"/>
            </p:cNvSpPr>
            <p:nvPr/>
          </p:nvSpPr>
          <p:spPr bwMode="auto">
            <a:xfrm>
              <a:off x="141" y="2160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0" name="Rectangle 78"/>
            <p:cNvSpPr>
              <a:spLocks noChangeArrowheads="1"/>
            </p:cNvSpPr>
            <p:nvPr/>
          </p:nvSpPr>
          <p:spPr bwMode="auto">
            <a:xfrm>
              <a:off x="141" y="2160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1" name="Line 79"/>
            <p:cNvSpPr>
              <a:spLocks noChangeShapeType="1"/>
            </p:cNvSpPr>
            <p:nvPr/>
          </p:nvSpPr>
          <p:spPr bwMode="auto">
            <a:xfrm>
              <a:off x="141" y="2418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2" name="Rectangle 80"/>
            <p:cNvSpPr>
              <a:spLocks noChangeArrowheads="1"/>
            </p:cNvSpPr>
            <p:nvPr/>
          </p:nvSpPr>
          <p:spPr bwMode="auto">
            <a:xfrm>
              <a:off x="141" y="2418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3" name="Line 81"/>
            <p:cNvSpPr>
              <a:spLocks noChangeShapeType="1"/>
            </p:cNvSpPr>
            <p:nvPr/>
          </p:nvSpPr>
          <p:spPr bwMode="auto">
            <a:xfrm>
              <a:off x="141" y="2694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4" name="Rectangle 82"/>
            <p:cNvSpPr>
              <a:spLocks noChangeArrowheads="1"/>
            </p:cNvSpPr>
            <p:nvPr/>
          </p:nvSpPr>
          <p:spPr bwMode="auto">
            <a:xfrm>
              <a:off x="141" y="2694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5" name="Line 83"/>
            <p:cNvSpPr>
              <a:spLocks noChangeShapeType="1"/>
            </p:cNvSpPr>
            <p:nvPr/>
          </p:nvSpPr>
          <p:spPr bwMode="auto">
            <a:xfrm>
              <a:off x="141" y="2988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6" name="Rectangle 84"/>
            <p:cNvSpPr>
              <a:spLocks noChangeArrowheads="1"/>
            </p:cNvSpPr>
            <p:nvPr/>
          </p:nvSpPr>
          <p:spPr bwMode="auto">
            <a:xfrm>
              <a:off x="141" y="2988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7" name="Line 85"/>
            <p:cNvSpPr>
              <a:spLocks noChangeShapeType="1"/>
            </p:cNvSpPr>
            <p:nvPr/>
          </p:nvSpPr>
          <p:spPr bwMode="auto">
            <a:xfrm>
              <a:off x="135" y="822"/>
              <a:ext cx="0" cy="24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8" name="Rectangle 86"/>
            <p:cNvSpPr>
              <a:spLocks noChangeArrowheads="1"/>
            </p:cNvSpPr>
            <p:nvPr/>
          </p:nvSpPr>
          <p:spPr bwMode="auto">
            <a:xfrm>
              <a:off x="135" y="822"/>
              <a:ext cx="6" cy="247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79" name="Line 87"/>
            <p:cNvSpPr>
              <a:spLocks noChangeShapeType="1"/>
            </p:cNvSpPr>
            <p:nvPr/>
          </p:nvSpPr>
          <p:spPr bwMode="auto">
            <a:xfrm>
              <a:off x="1773" y="1146"/>
              <a:ext cx="0" cy="21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0" name="Rectangle 88"/>
            <p:cNvSpPr>
              <a:spLocks noChangeArrowheads="1"/>
            </p:cNvSpPr>
            <p:nvPr/>
          </p:nvSpPr>
          <p:spPr bwMode="auto">
            <a:xfrm>
              <a:off x="1773" y="1146"/>
              <a:ext cx="6" cy="21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1" name="Line 89"/>
            <p:cNvSpPr>
              <a:spLocks noChangeShapeType="1"/>
            </p:cNvSpPr>
            <p:nvPr/>
          </p:nvSpPr>
          <p:spPr bwMode="auto">
            <a:xfrm>
              <a:off x="2823" y="1146"/>
              <a:ext cx="0" cy="21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2" name="Rectangle 90"/>
            <p:cNvSpPr>
              <a:spLocks noChangeArrowheads="1"/>
            </p:cNvSpPr>
            <p:nvPr/>
          </p:nvSpPr>
          <p:spPr bwMode="auto">
            <a:xfrm>
              <a:off x="2823" y="1146"/>
              <a:ext cx="6" cy="21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3" name="Line 91"/>
            <p:cNvSpPr>
              <a:spLocks noChangeShapeType="1"/>
            </p:cNvSpPr>
            <p:nvPr/>
          </p:nvSpPr>
          <p:spPr bwMode="auto">
            <a:xfrm>
              <a:off x="4167" y="1146"/>
              <a:ext cx="0" cy="21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4" name="Rectangle 92"/>
            <p:cNvSpPr>
              <a:spLocks noChangeArrowheads="1"/>
            </p:cNvSpPr>
            <p:nvPr/>
          </p:nvSpPr>
          <p:spPr bwMode="auto">
            <a:xfrm>
              <a:off x="4167" y="1146"/>
              <a:ext cx="6" cy="21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5" name="Line 93"/>
            <p:cNvSpPr>
              <a:spLocks noChangeShapeType="1"/>
            </p:cNvSpPr>
            <p:nvPr/>
          </p:nvSpPr>
          <p:spPr bwMode="auto">
            <a:xfrm>
              <a:off x="141" y="3288"/>
              <a:ext cx="54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6" name="Rectangle 94"/>
            <p:cNvSpPr>
              <a:spLocks noChangeArrowheads="1"/>
            </p:cNvSpPr>
            <p:nvPr/>
          </p:nvSpPr>
          <p:spPr bwMode="auto">
            <a:xfrm>
              <a:off x="141" y="3288"/>
              <a:ext cx="548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7" name="Line 95"/>
            <p:cNvSpPr>
              <a:spLocks noChangeShapeType="1"/>
            </p:cNvSpPr>
            <p:nvPr/>
          </p:nvSpPr>
          <p:spPr bwMode="auto">
            <a:xfrm>
              <a:off x="5619" y="828"/>
              <a:ext cx="0" cy="24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8" name="Rectangle 96"/>
            <p:cNvSpPr>
              <a:spLocks noChangeArrowheads="1"/>
            </p:cNvSpPr>
            <p:nvPr/>
          </p:nvSpPr>
          <p:spPr bwMode="auto">
            <a:xfrm>
              <a:off x="5619" y="828"/>
              <a:ext cx="6" cy="246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89" name="Line 97"/>
            <p:cNvSpPr>
              <a:spLocks noChangeShapeType="1"/>
            </p:cNvSpPr>
            <p:nvPr/>
          </p:nvSpPr>
          <p:spPr bwMode="auto">
            <a:xfrm>
              <a:off x="135" y="32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0" name="Rectangle 98"/>
            <p:cNvSpPr>
              <a:spLocks noChangeArrowheads="1"/>
            </p:cNvSpPr>
            <p:nvPr/>
          </p:nvSpPr>
          <p:spPr bwMode="auto">
            <a:xfrm>
              <a:off x="135" y="32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1" name="Line 99"/>
            <p:cNvSpPr>
              <a:spLocks noChangeShapeType="1"/>
            </p:cNvSpPr>
            <p:nvPr/>
          </p:nvSpPr>
          <p:spPr bwMode="auto">
            <a:xfrm>
              <a:off x="1773" y="32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2" name="Rectangle 100"/>
            <p:cNvSpPr>
              <a:spLocks noChangeArrowheads="1"/>
            </p:cNvSpPr>
            <p:nvPr/>
          </p:nvSpPr>
          <p:spPr bwMode="auto">
            <a:xfrm>
              <a:off x="1773" y="32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3" name="Line 101"/>
            <p:cNvSpPr>
              <a:spLocks noChangeShapeType="1"/>
            </p:cNvSpPr>
            <p:nvPr/>
          </p:nvSpPr>
          <p:spPr bwMode="auto">
            <a:xfrm>
              <a:off x="2823" y="32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4" name="Rectangle 102"/>
            <p:cNvSpPr>
              <a:spLocks noChangeArrowheads="1"/>
            </p:cNvSpPr>
            <p:nvPr/>
          </p:nvSpPr>
          <p:spPr bwMode="auto">
            <a:xfrm>
              <a:off x="2823" y="32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5" name="Line 103"/>
            <p:cNvSpPr>
              <a:spLocks noChangeShapeType="1"/>
            </p:cNvSpPr>
            <p:nvPr/>
          </p:nvSpPr>
          <p:spPr bwMode="auto">
            <a:xfrm>
              <a:off x="4167" y="32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6" name="Rectangle 104"/>
            <p:cNvSpPr>
              <a:spLocks noChangeArrowheads="1"/>
            </p:cNvSpPr>
            <p:nvPr/>
          </p:nvSpPr>
          <p:spPr bwMode="auto">
            <a:xfrm>
              <a:off x="4167" y="32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7" name="Line 105"/>
            <p:cNvSpPr>
              <a:spLocks noChangeShapeType="1"/>
            </p:cNvSpPr>
            <p:nvPr/>
          </p:nvSpPr>
          <p:spPr bwMode="auto">
            <a:xfrm>
              <a:off x="5619" y="32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8" name="Rectangle 106"/>
            <p:cNvSpPr>
              <a:spLocks noChangeArrowheads="1"/>
            </p:cNvSpPr>
            <p:nvPr/>
          </p:nvSpPr>
          <p:spPr bwMode="auto">
            <a:xfrm>
              <a:off x="5619" y="32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99" name="Line 107"/>
            <p:cNvSpPr>
              <a:spLocks noChangeShapeType="1"/>
            </p:cNvSpPr>
            <p:nvPr/>
          </p:nvSpPr>
          <p:spPr bwMode="auto">
            <a:xfrm>
              <a:off x="5625" y="82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0" name="Rectangle 108"/>
            <p:cNvSpPr>
              <a:spLocks noChangeArrowheads="1"/>
            </p:cNvSpPr>
            <p:nvPr/>
          </p:nvSpPr>
          <p:spPr bwMode="auto">
            <a:xfrm>
              <a:off x="5625" y="822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1" name="Line 109"/>
            <p:cNvSpPr>
              <a:spLocks noChangeShapeType="1"/>
            </p:cNvSpPr>
            <p:nvPr/>
          </p:nvSpPr>
          <p:spPr bwMode="auto">
            <a:xfrm>
              <a:off x="5625" y="114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2" name="Rectangle 110"/>
            <p:cNvSpPr>
              <a:spLocks noChangeArrowheads="1"/>
            </p:cNvSpPr>
            <p:nvPr/>
          </p:nvSpPr>
          <p:spPr bwMode="auto">
            <a:xfrm>
              <a:off x="5625" y="114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3" name="Line 111"/>
            <p:cNvSpPr>
              <a:spLocks noChangeShapeType="1"/>
            </p:cNvSpPr>
            <p:nvPr/>
          </p:nvSpPr>
          <p:spPr bwMode="auto">
            <a:xfrm>
              <a:off x="5625" y="189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4" name="Rectangle 112"/>
            <p:cNvSpPr>
              <a:spLocks noChangeArrowheads="1"/>
            </p:cNvSpPr>
            <p:nvPr/>
          </p:nvSpPr>
          <p:spPr bwMode="auto">
            <a:xfrm>
              <a:off x="5625" y="189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5" name="Line 113"/>
            <p:cNvSpPr>
              <a:spLocks noChangeShapeType="1"/>
            </p:cNvSpPr>
            <p:nvPr/>
          </p:nvSpPr>
          <p:spPr bwMode="auto">
            <a:xfrm>
              <a:off x="5625" y="216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6" name="Rectangle 114"/>
            <p:cNvSpPr>
              <a:spLocks noChangeArrowheads="1"/>
            </p:cNvSpPr>
            <p:nvPr/>
          </p:nvSpPr>
          <p:spPr bwMode="auto">
            <a:xfrm>
              <a:off x="5625" y="2160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7" name="Line 115"/>
            <p:cNvSpPr>
              <a:spLocks noChangeShapeType="1"/>
            </p:cNvSpPr>
            <p:nvPr/>
          </p:nvSpPr>
          <p:spPr bwMode="auto">
            <a:xfrm>
              <a:off x="5625" y="241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8" name="Rectangle 116"/>
            <p:cNvSpPr>
              <a:spLocks noChangeArrowheads="1"/>
            </p:cNvSpPr>
            <p:nvPr/>
          </p:nvSpPr>
          <p:spPr bwMode="auto">
            <a:xfrm>
              <a:off x="5625" y="241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09" name="Line 117"/>
            <p:cNvSpPr>
              <a:spLocks noChangeShapeType="1"/>
            </p:cNvSpPr>
            <p:nvPr/>
          </p:nvSpPr>
          <p:spPr bwMode="auto">
            <a:xfrm>
              <a:off x="5625" y="269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0" name="Rectangle 118"/>
            <p:cNvSpPr>
              <a:spLocks noChangeArrowheads="1"/>
            </p:cNvSpPr>
            <p:nvPr/>
          </p:nvSpPr>
          <p:spPr bwMode="auto">
            <a:xfrm>
              <a:off x="5625" y="2694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1" name="Line 119"/>
            <p:cNvSpPr>
              <a:spLocks noChangeShapeType="1"/>
            </p:cNvSpPr>
            <p:nvPr/>
          </p:nvSpPr>
          <p:spPr bwMode="auto">
            <a:xfrm>
              <a:off x="5625" y="298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2" name="Rectangle 120"/>
            <p:cNvSpPr>
              <a:spLocks noChangeArrowheads="1"/>
            </p:cNvSpPr>
            <p:nvPr/>
          </p:nvSpPr>
          <p:spPr bwMode="auto">
            <a:xfrm>
              <a:off x="5625" y="298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3" name="Line 121"/>
            <p:cNvSpPr>
              <a:spLocks noChangeShapeType="1"/>
            </p:cNvSpPr>
            <p:nvPr/>
          </p:nvSpPr>
          <p:spPr bwMode="auto">
            <a:xfrm>
              <a:off x="5625" y="328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14" name="Rectangle 122"/>
            <p:cNvSpPr>
              <a:spLocks noChangeArrowheads="1"/>
            </p:cNvSpPr>
            <p:nvPr/>
          </p:nvSpPr>
          <p:spPr bwMode="auto">
            <a:xfrm>
              <a:off x="5625" y="3288"/>
              <a:ext cx="6" cy="6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71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595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David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ewis, DBD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1045822"/>
            <a:ext cx="8896101" cy="508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253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Mayank Kapur, DBD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1498164"/>
            <a:ext cx="8963024" cy="370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803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Larry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H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entz, DBD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255262"/>
            <a:ext cx="8772525" cy="37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8656"/>
            <a:ext cx="8229600" cy="6969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John Mason, DBD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5" y="1082952"/>
            <a:ext cx="862560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0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411481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29" y="705387"/>
            <a:ext cx="9106471" cy="743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Helvetica Neue"/>
              </a:rPr>
              <a:t>Activating Prosperity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Helvetica Neue Bold Condensed"/>
              </a:rPr>
              <a:t>!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95781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052" y="2032000"/>
            <a:ext cx="4939553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600"/>
              </a:lnSpc>
              <a:defRPr sz="1800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The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Prince George’s County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 </a:t>
            </a:r>
          </a:p>
          <a:p>
            <a:pPr lvl="0" algn="ctr">
              <a:lnSpc>
                <a:spcPts val="2600"/>
              </a:lnSpc>
              <a:defRPr sz="1800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Economic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Development Corporation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lvl="0" algn="ctr">
              <a:lnSpc>
                <a:spcPts val="2600"/>
              </a:lnSpc>
              <a:defRPr sz="1800"/>
            </a:pP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1801 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McCormick Drive, Suite 350</a:t>
            </a:r>
          </a:p>
          <a:p>
            <a:pPr lvl="0" algn="ctr">
              <a:defRPr sz="1800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  <a:sym typeface="Helvetica Light"/>
              </a:rPr>
              <a:t>Largo, MD 20774</a:t>
            </a:r>
            <a:endParaRPr lang="en-US" sz="14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 Light"/>
              <a:cs typeface="Arial" panose="020B0604020202020204" pitchFamily="34" charset="0"/>
              <a:sym typeface="Helvetica Light"/>
            </a:endParaRPr>
          </a:p>
          <a:p>
            <a:pPr lvl="0" algn="ctr">
              <a:defRPr sz="1800"/>
            </a:pPr>
            <a:endParaRPr lang="en-US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  <a:p>
            <a:pPr lvl="0" algn="ctr">
              <a:defRPr sz="1800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Contact us today: </a:t>
            </a:r>
          </a:p>
          <a:p>
            <a:pPr lvl="0" algn="ctr">
              <a:defRPr sz="1800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301-583-4650</a:t>
            </a:r>
          </a:p>
          <a:p>
            <a:pPr lvl="0" algn="ctr">
              <a:defRPr sz="1800"/>
            </a:pPr>
            <a:endParaRPr lang="en-US" sz="800" u="sng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  <a:p>
            <a:pPr lvl="0" algn="ctr">
              <a:defRPr sz="1800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www.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pgcedc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.com</a:t>
            </a:r>
          </a:p>
          <a:p>
            <a:pPr lvl="0" algn="ctr">
              <a:defRPr sz="1800"/>
            </a:pPr>
            <a:endParaRPr lang="en-US" sz="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  <a:p>
            <a:pPr lvl="0" algn="ctr">
              <a:defRPr sz="1800"/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info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@pgcedc.com 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www.pgcedc.com/templates/pgc_edc/images/logo_slog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6" y="5449167"/>
            <a:ext cx="59150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rcoleman\AppData\Local\Microsoft\Windows\Temporary Internet Files\Content.IE5\4OSYAUXY\21601689090_3949324740_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"/>
          <a:stretch/>
        </p:blipFill>
        <p:spPr bwMode="auto">
          <a:xfrm>
            <a:off x="4732468" y="2309948"/>
            <a:ext cx="4219691" cy="2598482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69" y="1176426"/>
            <a:ext cx="4970331" cy="3860066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food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deserts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is a geographic area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where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residents are restricted from access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to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affordable groceries and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healthy food options (especially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fresh produce like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fruits and vegetables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Access is restricted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or nonexistent due to the absence of grocery stores within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convenient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travelling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distance.</a:t>
            </a:r>
            <a:r>
              <a:rPr lang="en-US" sz="24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en-US" sz="2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196721"/>
            <a:ext cx="8229600" cy="979705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is a Food Desert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?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" y="2286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0" y="6296780"/>
            <a:ext cx="1196710" cy="454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84" y="1176426"/>
            <a:ext cx="2885412" cy="2294283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89" y="3719510"/>
            <a:ext cx="2996605" cy="280463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92" y="155218"/>
            <a:ext cx="84820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Why Stores Close and Leave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018" y="1148095"/>
            <a:ext cx="8229600" cy="5184467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Causes: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density of low income residents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costs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 erosion 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competition 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Outdated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façades and in store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displays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Effects: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desert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Deprives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customers of access to quality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groceries                  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produce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commercial vacancies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unemployment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64" y="261353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150367"/>
            <a:ext cx="2857500" cy="2857500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0" y="6296780"/>
            <a:ext cx="1196710" cy="4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t="2888" r="3551" b="2837"/>
          <a:stretch/>
        </p:blipFill>
        <p:spPr bwMode="auto">
          <a:xfrm>
            <a:off x="1768456" y="1201782"/>
            <a:ext cx="5611632" cy="544949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91" y="164610"/>
            <a:ext cx="9000309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Map of Current Food Deserts in County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source: MNCPPC</a:t>
            </a:r>
            <a:endParaRPr lang="en-US" sz="1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0" y="6296780"/>
            <a:ext cx="1196710" cy="454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64" y="248825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6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152169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97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Targeted Food Desert Locations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4368" y="1003668"/>
            <a:ext cx="4040188" cy="476102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Avenue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8800-9195 Central Ave - Kingdom Square</a:t>
            </a: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5944 Martin Luther King Jr. Highway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Cheverly / Fairmount Heights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7001-7101 Martin Luther King Jr Hwy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Forestville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6333-6491 Marlboro Pike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Morningside/ Camp Springs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4803-4941 Allentown Rd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19837"/>
            <a:ext cx="4260436" cy="395128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Park/Greenbelt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8819-8865 Greenbelt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Glenarden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8000 Martin Luther King Jr Hwy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Carrollton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8301-8445 Annapolis Rd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Oxon Hill Glassmanor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Audrey Ln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Wheeler/ St. Barnabas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4305-4335 St Barnabas Rd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Laurel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spcBef>
                <a:spcPts val="600"/>
              </a:spcBef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14828 Baltimore Ave</a:t>
            </a:r>
          </a:p>
          <a:p>
            <a:pPr>
              <a:spcBef>
                <a:spcPts val="600"/>
              </a:spcBef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0" y="6296780"/>
            <a:ext cx="1196710" cy="4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4" y="-67374"/>
            <a:ext cx="8816009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ea typeface="Calibri"/>
              </a:rPr>
              <a:t>Preliminary </a:t>
            </a:r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/>
              </a:rPr>
              <a:t>Grocer Target Lists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0426"/>
            <a:ext cx="1444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64" y="114300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2089" y="814940"/>
            <a:ext cx="4269972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Maryland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Green &amp; Company, Inc.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Fairland Market,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Inc. 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Klein's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ShopRite of Maryland 	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Santoni's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Place &amp; Catering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 George’s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Jumbo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International Supermarket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Mart International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Grande Supermarket - Riverdale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Grand Mart - Langley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Way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Hyattsville Glyndon, MD 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6839" y="77191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</a:t>
            </a:r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</a:t>
            </a:r>
            <a:endParaRPr lang="en-US" sz="2400" b="1" u="sng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Peach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Capitol Supermarket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Glen's Garden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&amp; S Grocery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Supermarket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Smucker Farms of Lancaster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Eastern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&amp; F Grocery Store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Jones Grocery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Brookville Supermarket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Yes! Organic Market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Morazan Grocery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Elmira Grocery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Geranium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Magruder's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Fourth Street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Asian &amp; Oriental Food Store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15925" y="133350"/>
            <a:ext cx="8304213" cy="6592888"/>
            <a:chOff x="262" y="84"/>
            <a:chExt cx="5231" cy="415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62" y="84"/>
              <a:ext cx="5228" cy="4150"/>
            </a:xfrm>
            <a:prstGeom prst="rect">
              <a:avLst/>
            </a:prstGeom>
            <a:noFill/>
            <a:ln w="9525" cap="flat" cmpd="sng" algn="ctr">
              <a:solidFill>
                <a:srgbClr val="30243C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616" y="392"/>
              <a:ext cx="8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Key Strategy / Tactic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996" y="392"/>
              <a:ext cx="4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917" y="392"/>
              <a:ext cx="2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Owner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759" y="392"/>
              <a:ext cx="37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Deadline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848" y="392"/>
              <a:ext cx="2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Status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77" y="746"/>
              <a:ext cx="128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Identify approved zoned spaces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77" y="848"/>
              <a:ext cx="13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inside of the beltway for Grocery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77" y="949"/>
              <a:ext cx="31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Stores.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769" y="592"/>
              <a:ext cx="72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Work with Park &amp;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769" y="694"/>
              <a:ext cx="8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Planning to secure a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769" y="796"/>
              <a:ext cx="8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list of approved sites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769" y="897"/>
              <a:ext cx="74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by address where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769" y="999"/>
              <a:ext cx="83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Grocer's can build a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769" y="1100"/>
              <a:ext cx="25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store.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818" y="848"/>
              <a:ext cx="4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419" y="848"/>
              <a:ext cx="10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Friday, November 25, 2016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758" y="848"/>
              <a:ext cx="45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Completed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77" y="1432"/>
              <a:ext cx="14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Identify targeted list of Grocers who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77" y="1533"/>
              <a:ext cx="12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would be good candidates to fill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77" y="1635"/>
              <a:ext cx="548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000" b="1" dirty="0">
                  <a:solidFill>
                    <a:srgbClr val="000000"/>
                  </a:solidFill>
                </a:rPr>
                <a:t>v</a:t>
              </a: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acant spaces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769" y="1280"/>
              <a:ext cx="92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Established standards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769" y="1382"/>
              <a:ext cx="75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 assessment of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769" y="1484"/>
              <a:ext cx="95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current grocer outlets. 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769" y="1585"/>
              <a:ext cx="8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Begin assessment of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769" y="1687"/>
              <a:ext cx="94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targeted grocer outlets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769" y="1789"/>
              <a:ext cx="47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and stores.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818" y="1533"/>
              <a:ext cx="48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4" name="Rectangle 32"/>
            <p:cNvSpPr>
              <a:spLocks noChangeArrowheads="1"/>
            </p:cNvSpPr>
            <p:nvPr/>
          </p:nvSpPr>
          <p:spPr bwMode="auto">
            <a:xfrm>
              <a:off x="3442" y="1533"/>
              <a:ext cx="100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Friday, February 03, 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5" name="Rectangle 33"/>
            <p:cNvSpPr>
              <a:spLocks noChangeArrowheads="1"/>
            </p:cNvSpPr>
            <p:nvPr/>
          </p:nvSpPr>
          <p:spPr bwMode="auto">
            <a:xfrm>
              <a:off x="4746" y="1533"/>
              <a:ext cx="4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Progress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6" name="Rectangle 34"/>
            <p:cNvSpPr>
              <a:spLocks noChangeArrowheads="1"/>
            </p:cNvSpPr>
            <p:nvPr/>
          </p:nvSpPr>
          <p:spPr bwMode="auto">
            <a:xfrm>
              <a:off x="277" y="2015"/>
              <a:ext cx="146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Develop official proposal and selling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7" name="Rectangle 35"/>
            <p:cNvSpPr>
              <a:spLocks noChangeArrowheads="1"/>
            </p:cNvSpPr>
            <p:nvPr/>
          </p:nvSpPr>
          <p:spPr bwMode="auto">
            <a:xfrm>
              <a:off x="277" y="2117"/>
              <a:ext cx="13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story to secure commitments from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49" name="Rectangle 36"/>
            <p:cNvSpPr>
              <a:spLocks noChangeArrowheads="1"/>
            </p:cNvSpPr>
            <p:nvPr/>
          </p:nvSpPr>
          <p:spPr bwMode="auto">
            <a:xfrm>
              <a:off x="277" y="2219"/>
              <a:ext cx="142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targeted grocery chains to invest in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0" name="Rectangle 37"/>
            <p:cNvSpPr>
              <a:spLocks noChangeArrowheads="1"/>
            </p:cNvSpPr>
            <p:nvPr/>
          </p:nvSpPr>
          <p:spPr bwMode="auto">
            <a:xfrm>
              <a:off x="277" y="2320"/>
              <a:ext cx="148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inner beltway market through the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1" name="Rectangle 38"/>
            <p:cNvSpPr>
              <a:spLocks noChangeArrowheads="1"/>
            </p:cNvSpPr>
            <p:nvPr/>
          </p:nvSpPr>
          <p:spPr bwMode="auto">
            <a:xfrm>
              <a:off x="277" y="2422"/>
              <a:ext cx="14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construction of new grocery stores.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2" name="Rectangle 39"/>
            <p:cNvSpPr>
              <a:spLocks noChangeArrowheads="1"/>
            </p:cNvSpPr>
            <p:nvPr/>
          </p:nvSpPr>
          <p:spPr bwMode="auto">
            <a:xfrm>
              <a:off x="1769" y="1966"/>
              <a:ext cx="9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Develop presentation,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3" name="Rectangle 40"/>
            <p:cNvSpPr>
              <a:spLocks noChangeArrowheads="1"/>
            </p:cNvSpPr>
            <p:nvPr/>
          </p:nvSpPr>
          <p:spPr bwMode="auto">
            <a:xfrm>
              <a:off x="1769" y="2068"/>
              <a:ext cx="88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incentives, workforce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4" name="Rectangle 41"/>
            <p:cNvSpPr>
              <a:spLocks noChangeArrowheads="1"/>
            </p:cNvSpPr>
            <p:nvPr/>
          </p:nvSpPr>
          <p:spPr bwMode="auto">
            <a:xfrm>
              <a:off x="1769" y="2169"/>
              <a:ext cx="6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support and fast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5" name="Rectangle 42"/>
            <p:cNvSpPr>
              <a:spLocks noChangeArrowheads="1"/>
            </p:cNvSpPr>
            <p:nvPr/>
          </p:nvSpPr>
          <p:spPr bwMode="auto">
            <a:xfrm>
              <a:off x="1769" y="2271"/>
              <a:ext cx="57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forwarding of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6" name="Rectangle 43"/>
            <p:cNvSpPr>
              <a:spLocks noChangeArrowheads="1"/>
            </p:cNvSpPr>
            <p:nvPr/>
          </p:nvSpPr>
          <p:spPr bwMode="auto">
            <a:xfrm>
              <a:off x="1769" y="2372"/>
              <a:ext cx="6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permitting and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7" name="Rectangle 44"/>
            <p:cNvSpPr>
              <a:spLocks noChangeArrowheads="1"/>
            </p:cNvSpPr>
            <p:nvPr/>
          </p:nvSpPr>
          <p:spPr bwMode="auto">
            <a:xfrm>
              <a:off x="1769" y="2474"/>
              <a:ext cx="44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approvals.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8" name="Rectangle 45"/>
            <p:cNvSpPr>
              <a:spLocks noChangeArrowheads="1"/>
            </p:cNvSpPr>
            <p:nvPr/>
          </p:nvSpPr>
          <p:spPr bwMode="auto">
            <a:xfrm>
              <a:off x="2739" y="2117"/>
              <a:ext cx="6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Hentz, Dr.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59" name="Rectangle 46"/>
            <p:cNvSpPr>
              <a:spLocks noChangeArrowheads="1"/>
            </p:cNvSpPr>
            <p:nvPr/>
          </p:nvSpPr>
          <p:spPr bwMode="auto">
            <a:xfrm>
              <a:off x="2713" y="2219"/>
              <a:ext cx="70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Ganguly and Jim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0" name="Rectangle 47"/>
            <p:cNvSpPr>
              <a:spLocks noChangeArrowheads="1"/>
            </p:cNvSpPr>
            <p:nvPr/>
          </p:nvSpPr>
          <p:spPr bwMode="auto">
            <a:xfrm>
              <a:off x="2867" y="2320"/>
              <a:ext cx="37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Coleman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1" name="Rectangle 48"/>
            <p:cNvSpPr>
              <a:spLocks noChangeArrowheads="1"/>
            </p:cNvSpPr>
            <p:nvPr/>
          </p:nvSpPr>
          <p:spPr bwMode="auto">
            <a:xfrm>
              <a:off x="3416" y="2219"/>
              <a:ext cx="10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Monday, February 06, 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2" name="Rectangle 49"/>
            <p:cNvSpPr>
              <a:spLocks noChangeArrowheads="1"/>
            </p:cNvSpPr>
            <p:nvPr/>
          </p:nvSpPr>
          <p:spPr bwMode="auto">
            <a:xfrm>
              <a:off x="4746" y="2219"/>
              <a:ext cx="48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Progress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3" name="Rectangle 50"/>
            <p:cNvSpPr>
              <a:spLocks noChangeArrowheads="1"/>
            </p:cNvSpPr>
            <p:nvPr/>
          </p:nvSpPr>
          <p:spPr bwMode="auto">
            <a:xfrm>
              <a:off x="277" y="2762"/>
              <a:ext cx="13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Conduct market tour with targeted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4" name="Rectangle 51"/>
            <p:cNvSpPr>
              <a:spLocks noChangeArrowheads="1"/>
            </p:cNvSpPr>
            <p:nvPr/>
          </p:nvSpPr>
          <p:spPr bwMode="auto">
            <a:xfrm>
              <a:off x="277" y="2863"/>
              <a:ext cx="13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grocers to assess available sites.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5" name="Rectangle 52"/>
            <p:cNvSpPr>
              <a:spLocks noChangeArrowheads="1"/>
            </p:cNvSpPr>
            <p:nvPr/>
          </p:nvSpPr>
          <p:spPr bwMode="auto">
            <a:xfrm>
              <a:off x="1769" y="2660"/>
              <a:ext cx="75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Visit local grocery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6" name="Rectangle 53"/>
            <p:cNvSpPr>
              <a:spLocks noChangeArrowheads="1"/>
            </p:cNvSpPr>
            <p:nvPr/>
          </p:nvSpPr>
          <p:spPr bwMode="auto">
            <a:xfrm>
              <a:off x="1769" y="2762"/>
              <a:ext cx="96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outlets, assess viability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7" name="Rectangle 54"/>
            <p:cNvSpPr>
              <a:spLocks noChangeArrowheads="1"/>
            </p:cNvSpPr>
            <p:nvPr/>
          </p:nvSpPr>
          <p:spPr bwMode="auto">
            <a:xfrm>
              <a:off x="1769" y="2863"/>
              <a:ext cx="8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 participate in our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8" name="Rectangle 55"/>
            <p:cNvSpPr>
              <a:spLocks noChangeArrowheads="1"/>
            </p:cNvSpPr>
            <p:nvPr/>
          </p:nvSpPr>
          <p:spPr bwMode="auto">
            <a:xfrm>
              <a:off x="1769" y="2965"/>
              <a:ext cx="69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expansion plans.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69" name="Rectangle 56"/>
            <p:cNvSpPr>
              <a:spLocks noChangeArrowheads="1"/>
            </p:cNvSpPr>
            <p:nvPr/>
          </p:nvSpPr>
          <p:spPr bwMode="auto">
            <a:xfrm>
              <a:off x="2737" y="2660"/>
              <a:ext cx="6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Hentz, Dr.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0" name="Rectangle 57"/>
            <p:cNvSpPr>
              <a:spLocks noChangeArrowheads="1"/>
            </p:cNvSpPr>
            <p:nvPr/>
          </p:nvSpPr>
          <p:spPr bwMode="auto">
            <a:xfrm>
              <a:off x="2783" y="2762"/>
              <a:ext cx="5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Ganguly, Jim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1" name="Rectangle 58"/>
            <p:cNvSpPr>
              <a:spLocks noChangeArrowheads="1"/>
            </p:cNvSpPr>
            <p:nvPr/>
          </p:nvSpPr>
          <p:spPr bwMode="auto">
            <a:xfrm>
              <a:off x="2760" y="2863"/>
              <a:ext cx="61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Coleman, Paul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2" name="Rectangle 59"/>
            <p:cNvSpPr>
              <a:spLocks noChangeArrowheads="1"/>
            </p:cNvSpPr>
            <p:nvPr/>
          </p:nvSpPr>
          <p:spPr bwMode="auto">
            <a:xfrm>
              <a:off x="2800" y="2965"/>
              <a:ext cx="52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Rowe, DBDs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3" name="Rectangle 60"/>
            <p:cNvSpPr>
              <a:spLocks noChangeArrowheads="1"/>
            </p:cNvSpPr>
            <p:nvPr/>
          </p:nvSpPr>
          <p:spPr bwMode="auto">
            <a:xfrm>
              <a:off x="3503" y="2762"/>
              <a:ext cx="909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February 15 - April 28,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4" name="Rectangle 61"/>
            <p:cNvSpPr>
              <a:spLocks noChangeArrowheads="1"/>
            </p:cNvSpPr>
            <p:nvPr/>
          </p:nvSpPr>
          <p:spPr bwMode="auto">
            <a:xfrm>
              <a:off x="3837" y="2863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5" name="Rectangle 62"/>
            <p:cNvSpPr>
              <a:spLocks noChangeArrowheads="1"/>
            </p:cNvSpPr>
            <p:nvPr/>
          </p:nvSpPr>
          <p:spPr bwMode="auto">
            <a:xfrm>
              <a:off x="4656" y="2814"/>
              <a:ext cx="6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Planning Stages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6" name="Rectangle 63"/>
            <p:cNvSpPr>
              <a:spLocks noChangeArrowheads="1"/>
            </p:cNvSpPr>
            <p:nvPr/>
          </p:nvSpPr>
          <p:spPr bwMode="auto">
            <a:xfrm>
              <a:off x="277" y="3299"/>
              <a:ext cx="148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Arrange individual meetings with key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7" name="Rectangle 64"/>
            <p:cNvSpPr>
              <a:spLocks noChangeArrowheads="1"/>
            </p:cNvSpPr>
            <p:nvPr/>
          </p:nvSpPr>
          <p:spPr bwMode="auto">
            <a:xfrm>
              <a:off x="277" y="3401"/>
              <a:ext cx="142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principals of targeted grocery store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8" name="Rectangle 65"/>
            <p:cNvSpPr>
              <a:spLocks noChangeArrowheads="1"/>
            </p:cNvSpPr>
            <p:nvPr/>
          </p:nvSpPr>
          <p:spPr bwMode="auto">
            <a:xfrm>
              <a:off x="277" y="3502"/>
              <a:ext cx="31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chains.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79" name="Rectangle 66"/>
            <p:cNvSpPr>
              <a:spLocks noChangeArrowheads="1"/>
            </p:cNvSpPr>
            <p:nvPr/>
          </p:nvSpPr>
          <p:spPr bwMode="auto">
            <a:xfrm>
              <a:off x="1769" y="3148"/>
              <a:ext cx="86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Arrange to meet with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0" name="Rectangle 67"/>
            <p:cNvSpPr>
              <a:spLocks noChangeArrowheads="1"/>
            </p:cNvSpPr>
            <p:nvPr/>
          </p:nvSpPr>
          <p:spPr bwMode="auto">
            <a:xfrm>
              <a:off x="1769" y="3249"/>
              <a:ext cx="9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decision makers of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1" name="Rectangle 68"/>
            <p:cNvSpPr>
              <a:spLocks noChangeArrowheads="1"/>
            </p:cNvSpPr>
            <p:nvPr/>
          </p:nvSpPr>
          <p:spPr bwMode="auto">
            <a:xfrm>
              <a:off x="1769" y="3351"/>
              <a:ext cx="83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stores that meet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2" name="Rectangle 69"/>
            <p:cNvSpPr>
              <a:spLocks noChangeArrowheads="1"/>
            </p:cNvSpPr>
            <p:nvPr/>
          </p:nvSpPr>
          <p:spPr bwMode="auto">
            <a:xfrm>
              <a:off x="1769" y="3453"/>
              <a:ext cx="79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our high standards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3" name="Rectangle 70"/>
            <p:cNvSpPr>
              <a:spLocks noChangeArrowheads="1"/>
            </p:cNvSpPr>
            <p:nvPr/>
          </p:nvSpPr>
          <p:spPr bwMode="auto">
            <a:xfrm>
              <a:off x="1769" y="3554"/>
              <a:ext cx="88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from the Assessment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4" name="Rectangle 71"/>
            <p:cNvSpPr>
              <a:spLocks noChangeArrowheads="1"/>
            </p:cNvSpPr>
            <p:nvPr/>
          </p:nvSpPr>
          <p:spPr bwMode="auto">
            <a:xfrm>
              <a:off x="1769" y="3656"/>
              <a:ext cx="24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Tour.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5" name="Rectangle 72"/>
            <p:cNvSpPr>
              <a:spLocks noChangeArrowheads="1"/>
            </p:cNvSpPr>
            <p:nvPr/>
          </p:nvSpPr>
          <p:spPr bwMode="auto">
            <a:xfrm>
              <a:off x="2737" y="3249"/>
              <a:ext cx="6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Hentz, Dr.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6" name="Rectangle 73"/>
            <p:cNvSpPr>
              <a:spLocks noChangeArrowheads="1"/>
            </p:cNvSpPr>
            <p:nvPr/>
          </p:nvSpPr>
          <p:spPr bwMode="auto">
            <a:xfrm>
              <a:off x="2771" y="3351"/>
              <a:ext cx="59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Ganguly, Paul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7" name="Rectangle 74"/>
            <p:cNvSpPr>
              <a:spLocks noChangeArrowheads="1"/>
            </p:cNvSpPr>
            <p:nvPr/>
          </p:nvSpPr>
          <p:spPr bwMode="auto">
            <a:xfrm>
              <a:off x="2838" y="3453"/>
              <a:ext cx="4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Rowe, Jim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8" name="Rectangle 75"/>
            <p:cNvSpPr>
              <a:spLocks noChangeArrowheads="1"/>
            </p:cNvSpPr>
            <p:nvPr/>
          </p:nvSpPr>
          <p:spPr bwMode="auto">
            <a:xfrm>
              <a:off x="2867" y="3554"/>
              <a:ext cx="37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Coleman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89" name="Rectangle 76"/>
            <p:cNvSpPr>
              <a:spLocks noChangeArrowheads="1"/>
            </p:cNvSpPr>
            <p:nvPr/>
          </p:nvSpPr>
          <p:spPr bwMode="auto">
            <a:xfrm>
              <a:off x="3457" y="3351"/>
              <a:ext cx="101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Start March 15 - April 28,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0" name="Rectangle 77"/>
            <p:cNvSpPr>
              <a:spLocks noChangeArrowheads="1"/>
            </p:cNvSpPr>
            <p:nvPr/>
          </p:nvSpPr>
          <p:spPr bwMode="auto">
            <a:xfrm>
              <a:off x="3837" y="3453"/>
              <a:ext cx="21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1" name="Rectangle 78"/>
            <p:cNvSpPr>
              <a:spLocks noChangeArrowheads="1"/>
            </p:cNvSpPr>
            <p:nvPr/>
          </p:nvSpPr>
          <p:spPr bwMode="auto">
            <a:xfrm>
              <a:off x="4656" y="3401"/>
              <a:ext cx="6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Planning Stages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2" name="Rectangle 79"/>
            <p:cNvSpPr>
              <a:spLocks noChangeArrowheads="1"/>
            </p:cNvSpPr>
            <p:nvPr/>
          </p:nvSpPr>
          <p:spPr bwMode="auto">
            <a:xfrm>
              <a:off x="277" y="3851"/>
              <a:ext cx="142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Convince leading grocery chains to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3" name="Rectangle 80"/>
            <p:cNvSpPr>
              <a:spLocks noChangeArrowheads="1"/>
            </p:cNvSpPr>
            <p:nvPr/>
          </p:nvSpPr>
          <p:spPr bwMode="auto">
            <a:xfrm>
              <a:off x="277" y="3952"/>
              <a:ext cx="150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either buy or lease space and to build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4" name="Rectangle 81"/>
            <p:cNvSpPr>
              <a:spLocks noChangeArrowheads="1"/>
            </p:cNvSpPr>
            <p:nvPr/>
          </p:nvSpPr>
          <p:spPr bwMode="auto">
            <a:xfrm>
              <a:off x="277" y="4054"/>
              <a:ext cx="59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grocery stores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5" name="Rectangle 82"/>
            <p:cNvSpPr>
              <a:spLocks noChangeArrowheads="1"/>
            </p:cNvSpPr>
            <p:nvPr/>
          </p:nvSpPr>
          <p:spPr bwMode="auto">
            <a:xfrm>
              <a:off x="1769" y="3851"/>
              <a:ext cx="86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Sell decision makers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6" name="Rectangle 83"/>
            <p:cNvSpPr>
              <a:spLocks noChangeArrowheads="1"/>
            </p:cNvSpPr>
            <p:nvPr/>
          </p:nvSpPr>
          <p:spPr bwMode="auto">
            <a:xfrm>
              <a:off x="1769" y="3952"/>
              <a:ext cx="70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on locations and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7" name="Rectangle 84"/>
            <p:cNvSpPr>
              <a:spLocks noChangeArrowheads="1"/>
            </p:cNvSpPr>
            <p:nvPr/>
          </p:nvSpPr>
          <p:spPr bwMode="auto">
            <a:xfrm>
              <a:off x="1769" y="4054"/>
              <a:ext cx="79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market opportunity.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8" name="Rectangle 85"/>
            <p:cNvSpPr>
              <a:spLocks noChangeArrowheads="1"/>
            </p:cNvSpPr>
            <p:nvPr/>
          </p:nvSpPr>
          <p:spPr bwMode="auto">
            <a:xfrm>
              <a:off x="2737" y="3798"/>
              <a:ext cx="6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Larry Hentz, Dr.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99" name="Rectangle 86"/>
            <p:cNvSpPr>
              <a:spLocks noChangeArrowheads="1"/>
            </p:cNvSpPr>
            <p:nvPr/>
          </p:nvSpPr>
          <p:spPr bwMode="auto">
            <a:xfrm>
              <a:off x="2771" y="3900"/>
              <a:ext cx="59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Ganguly, Paul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0" name="Rectangle 87"/>
            <p:cNvSpPr>
              <a:spLocks noChangeArrowheads="1"/>
            </p:cNvSpPr>
            <p:nvPr/>
          </p:nvSpPr>
          <p:spPr bwMode="auto">
            <a:xfrm>
              <a:off x="2838" y="4002"/>
              <a:ext cx="46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Rowe, Jim 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1" name="Rectangle 88"/>
            <p:cNvSpPr>
              <a:spLocks noChangeArrowheads="1"/>
            </p:cNvSpPr>
            <p:nvPr/>
          </p:nvSpPr>
          <p:spPr bwMode="auto">
            <a:xfrm>
              <a:off x="2867" y="4103"/>
              <a:ext cx="37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Coleman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2" name="Rectangle 89"/>
            <p:cNvSpPr>
              <a:spLocks noChangeArrowheads="1"/>
            </p:cNvSpPr>
            <p:nvPr/>
          </p:nvSpPr>
          <p:spPr bwMode="auto">
            <a:xfrm>
              <a:off x="3559" y="3952"/>
              <a:ext cx="77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June - August 2017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3" name="Rectangle 90"/>
            <p:cNvSpPr>
              <a:spLocks noChangeArrowheads="1"/>
            </p:cNvSpPr>
            <p:nvPr/>
          </p:nvSpPr>
          <p:spPr bwMode="auto">
            <a:xfrm>
              <a:off x="4656" y="3952"/>
              <a:ext cx="66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Planning Stages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4" name="Rectangle 91"/>
            <p:cNvSpPr>
              <a:spLocks noChangeArrowheads="1"/>
            </p:cNvSpPr>
            <p:nvPr/>
          </p:nvSpPr>
          <p:spPr bwMode="auto">
            <a:xfrm>
              <a:off x="1055" y="113"/>
              <a:ext cx="3875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Prince George's County Food Desert Relief Action Plan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05" name="Rectangle 92"/>
            <p:cNvSpPr>
              <a:spLocks noChangeArrowheads="1"/>
            </p:cNvSpPr>
            <p:nvPr/>
          </p:nvSpPr>
          <p:spPr bwMode="auto">
            <a:xfrm>
              <a:off x="262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06" name="Line 93"/>
            <p:cNvSpPr>
              <a:spLocks noChangeShapeType="1"/>
            </p:cNvSpPr>
            <p:nvPr/>
          </p:nvSpPr>
          <p:spPr bwMode="auto">
            <a:xfrm>
              <a:off x="265" y="84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07" name="Rectangle 94"/>
            <p:cNvSpPr>
              <a:spLocks noChangeArrowheads="1"/>
            </p:cNvSpPr>
            <p:nvPr/>
          </p:nvSpPr>
          <p:spPr bwMode="auto">
            <a:xfrm>
              <a:off x="265" y="84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08" name="Rectangle 95"/>
            <p:cNvSpPr>
              <a:spLocks noChangeArrowheads="1"/>
            </p:cNvSpPr>
            <p:nvPr/>
          </p:nvSpPr>
          <p:spPr bwMode="auto">
            <a:xfrm>
              <a:off x="5487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09" name="Rectangle 96"/>
            <p:cNvSpPr>
              <a:spLocks noChangeArrowheads="1"/>
            </p:cNvSpPr>
            <p:nvPr/>
          </p:nvSpPr>
          <p:spPr bwMode="auto">
            <a:xfrm>
              <a:off x="1755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0" name="Rectangle 97"/>
            <p:cNvSpPr>
              <a:spLocks noChangeArrowheads="1"/>
            </p:cNvSpPr>
            <p:nvPr/>
          </p:nvSpPr>
          <p:spPr bwMode="auto">
            <a:xfrm>
              <a:off x="2673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1" name="Rectangle 98"/>
            <p:cNvSpPr>
              <a:spLocks noChangeArrowheads="1"/>
            </p:cNvSpPr>
            <p:nvPr/>
          </p:nvSpPr>
          <p:spPr bwMode="auto">
            <a:xfrm>
              <a:off x="3402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2" name="Rectangle 99"/>
            <p:cNvSpPr>
              <a:spLocks noChangeArrowheads="1"/>
            </p:cNvSpPr>
            <p:nvPr/>
          </p:nvSpPr>
          <p:spPr bwMode="auto">
            <a:xfrm>
              <a:off x="4444" y="84"/>
              <a:ext cx="3" cy="1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3" name="Line 100"/>
            <p:cNvSpPr>
              <a:spLocks noChangeShapeType="1"/>
            </p:cNvSpPr>
            <p:nvPr/>
          </p:nvSpPr>
          <p:spPr bwMode="auto">
            <a:xfrm>
              <a:off x="265" y="299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4" name="Rectangle 101"/>
            <p:cNvSpPr>
              <a:spLocks noChangeArrowheads="1"/>
            </p:cNvSpPr>
            <p:nvPr/>
          </p:nvSpPr>
          <p:spPr bwMode="auto">
            <a:xfrm>
              <a:off x="265" y="299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5" name="Line 102"/>
            <p:cNvSpPr>
              <a:spLocks noChangeShapeType="1"/>
            </p:cNvSpPr>
            <p:nvPr/>
          </p:nvSpPr>
          <p:spPr bwMode="auto">
            <a:xfrm>
              <a:off x="265" y="569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6" name="Rectangle 103"/>
            <p:cNvSpPr>
              <a:spLocks noChangeArrowheads="1"/>
            </p:cNvSpPr>
            <p:nvPr/>
          </p:nvSpPr>
          <p:spPr bwMode="auto">
            <a:xfrm>
              <a:off x="265" y="569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7" name="Line 104"/>
            <p:cNvSpPr>
              <a:spLocks noChangeShapeType="1"/>
            </p:cNvSpPr>
            <p:nvPr/>
          </p:nvSpPr>
          <p:spPr bwMode="auto">
            <a:xfrm>
              <a:off x="265" y="1211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8" name="Rectangle 105"/>
            <p:cNvSpPr>
              <a:spLocks noChangeArrowheads="1"/>
            </p:cNvSpPr>
            <p:nvPr/>
          </p:nvSpPr>
          <p:spPr bwMode="auto">
            <a:xfrm>
              <a:off x="265" y="1211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19" name="Line 106"/>
            <p:cNvSpPr>
              <a:spLocks noChangeShapeType="1"/>
            </p:cNvSpPr>
            <p:nvPr/>
          </p:nvSpPr>
          <p:spPr bwMode="auto">
            <a:xfrm>
              <a:off x="265" y="1943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0" name="Rectangle 107"/>
            <p:cNvSpPr>
              <a:spLocks noChangeArrowheads="1"/>
            </p:cNvSpPr>
            <p:nvPr/>
          </p:nvSpPr>
          <p:spPr bwMode="auto">
            <a:xfrm>
              <a:off x="265" y="1943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1" name="Line 108"/>
            <p:cNvSpPr>
              <a:spLocks noChangeShapeType="1"/>
            </p:cNvSpPr>
            <p:nvPr/>
          </p:nvSpPr>
          <p:spPr bwMode="auto">
            <a:xfrm>
              <a:off x="265" y="2582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2" name="Rectangle 109"/>
            <p:cNvSpPr>
              <a:spLocks noChangeArrowheads="1"/>
            </p:cNvSpPr>
            <p:nvPr/>
          </p:nvSpPr>
          <p:spPr bwMode="auto">
            <a:xfrm>
              <a:off x="265" y="2582"/>
              <a:ext cx="5225" cy="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3" name="Line 110"/>
            <p:cNvSpPr>
              <a:spLocks noChangeShapeType="1"/>
            </p:cNvSpPr>
            <p:nvPr/>
          </p:nvSpPr>
          <p:spPr bwMode="auto">
            <a:xfrm>
              <a:off x="265" y="3130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4" name="Rectangle 111"/>
            <p:cNvSpPr>
              <a:spLocks noChangeArrowheads="1"/>
            </p:cNvSpPr>
            <p:nvPr/>
          </p:nvSpPr>
          <p:spPr bwMode="auto">
            <a:xfrm>
              <a:off x="265" y="3130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5" name="Line 112"/>
            <p:cNvSpPr>
              <a:spLocks noChangeShapeType="1"/>
            </p:cNvSpPr>
            <p:nvPr/>
          </p:nvSpPr>
          <p:spPr bwMode="auto">
            <a:xfrm>
              <a:off x="265" y="3758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6" name="Rectangle 113"/>
            <p:cNvSpPr>
              <a:spLocks noChangeArrowheads="1"/>
            </p:cNvSpPr>
            <p:nvPr/>
          </p:nvSpPr>
          <p:spPr bwMode="auto">
            <a:xfrm>
              <a:off x="265" y="3758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7" name="Line 114"/>
            <p:cNvSpPr>
              <a:spLocks noChangeShapeType="1"/>
            </p:cNvSpPr>
            <p:nvPr/>
          </p:nvSpPr>
          <p:spPr bwMode="auto">
            <a:xfrm>
              <a:off x="262" y="84"/>
              <a:ext cx="0" cy="41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8" name="Rectangle 115"/>
            <p:cNvSpPr>
              <a:spLocks noChangeArrowheads="1"/>
            </p:cNvSpPr>
            <p:nvPr/>
          </p:nvSpPr>
          <p:spPr bwMode="auto">
            <a:xfrm>
              <a:off x="262" y="84"/>
              <a:ext cx="3" cy="41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29" name="Line 116"/>
            <p:cNvSpPr>
              <a:spLocks noChangeShapeType="1"/>
            </p:cNvSpPr>
            <p:nvPr/>
          </p:nvSpPr>
          <p:spPr bwMode="auto">
            <a:xfrm>
              <a:off x="1755" y="302"/>
              <a:ext cx="0" cy="39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0" name="Rectangle 117"/>
            <p:cNvSpPr>
              <a:spLocks noChangeArrowheads="1"/>
            </p:cNvSpPr>
            <p:nvPr/>
          </p:nvSpPr>
          <p:spPr bwMode="auto">
            <a:xfrm>
              <a:off x="1755" y="302"/>
              <a:ext cx="3" cy="39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1" name="Line 118"/>
            <p:cNvSpPr>
              <a:spLocks noChangeShapeType="1"/>
            </p:cNvSpPr>
            <p:nvPr/>
          </p:nvSpPr>
          <p:spPr bwMode="auto">
            <a:xfrm>
              <a:off x="2673" y="302"/>
              <a:ext cx="0" cy="39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2" name="Rectangle 119"/>
            <p:cNvSpPr>
              <a:spLocks noChangeArrowheads="1"/>
            </p:cNvSpPr>
            <p:nvPr/>
          </p:nvSpPr>
          <p:spPr bwMode="auto">
            <a:xfrm>
              <a:off x="2673" y="302"/>
              <a:ext cx="3" cy="39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3" name="Line 120"/>
            <p:cNvSpPr>
              <a:spLocks noChangeShapeType="1"/>
            </p:cNvSpPr>
            <p:nvPr/>
          </p:nvSpPr>
          <p:spPr bwMode="auto">
            <a:xfrm>
              <a:off x="3402" y="302"/>
              <a:ext cx="0" cy="39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4" name="Rectangle 121"/>
            <p:cNvSpPr>
              <a:spLocks noChangeArrowheads="1"/>
            </p:cNvSpPr>
            <p:nvPr/>
          </p:nvSpPr>
          <p:spPr bwMode="auto">
            <a:xfrm>
              <a:off x="3402" y="302"/>
              <a:ext cx="3" cy="39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5" name="Line 122"/>
            <p:cNvSpPr>
              <a:spLocks noChangeShapeType="1"/>
            </p:cNvSpPr>
            <p:nvPr/>
          </p:nvSpPr>
          <p:spPr bwMode="auto">
            <a:xfrm>
              <a:off x="4444" y="302"/>
              <a:ext cx="0" cy="39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6" name="Rectangle 123"/>
            <p:cNvSpPr>
              <a:spLocks noChangeArrowheads="1"/>
            </p:cNvSpPr>
            <p:nvPr/>
          </p:nvSpPr>
          <p:spPr bwMode="auto">
            <a:xfrm>
              <a:off x="4444" y="302"/>
              <a:ext cx="3" cy="39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7" name="Line 124"/>
            <p:cNvSpPr>
              <a:spLocks noChangeShapeType="1"/>
            </p:cNvSpPr>
            <p:nvPr/>
          </p:nvSpPr>
          <p:spPr bwMode="auto">
            <a:xfrm>
              <a:off x="265" y="4231"/>
              <a:ext cx="522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8" name="Rectangle 125"/>
            <p:cNvSpPr>
              <a:spLocks noChangeArrowheads="1"/>
            </p:cNvSpPr>
            <p:nvPr/>
          </p:nvSpPr>
          <p:spPr bwMode="auto">
            <a:xfrm>
              <a:off x="265" y="4231"/>
              <a:ext cx="5225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39" name="Line 126"/>
            <p:cNvSpPr>
              <a:spLocks noChangeShapeType="1"/>
            </p:cNvSpPr>
            <p:nvPr/>
          </p:nvSpPr>
          <p:spPr bwMode="auto">
            <a:xfrm>
              <a:off x="5487" y="87"/>
              <a:ext cx="0" cy="41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0" name="Rectangle 127"/>
            <p:cNvSpPr>
              <a:spLocks noChangeArrowheads="1"/>
            </p:cNvSpPr>
            <p:nvPr/>
          </p:nvSpPr>
          <p:spPr bwMode="auto">
            <a:xfrm>
              <a:off x="5487" y="87"/>
              <a:ext cx="3" cy="414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1" name="Line 128"/>
            <p:cNvSpPr>
              <a:spLocks noChangeShapeType="1"/>
            </p:cNvSpPr>
            <p:nvPr/>
          </p:nvSpPr>
          <p:spPr bwMode="auto">
            <a:xfrm>
              <a:off x="262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2" name="Rectangle 129"/>
            <p:cNvSpPr>
              <a:spLocks noChangeArrowheads="1"/>
            </p:cNvSpPr>
            <p:nvPr/>
          </p:nvSpPr>
          <p:spPr bwMode="auto">
            <a:xfrm>
              <a:off x="262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3" name="Line 130"/>
            <p:cNvSpPr>
              <a:spLocks noChangeShapeType="1"/>
            </p:cNvSpPr>
            <p:nvPr/>
          </p:nvSpPr>
          <p:spPr bwMode="auto">
            <a:xfrm>
              <a:off x="1755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4" name="Rectangle 131"/>
            <p:cNvSpPr>
              <a:spLocks noChangeArrowheads="1"/>
            </p:cNvSpPr>
            <p:nvPr/>
          </p:nvSpPr>
          <p:spPr bwMode="auto">
            <a:xfrm>
              <a:off x="1755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5" name="Line 132"/>
            <p:cNvSpPr>
              <a:spLocks noChangeShapeType="1"/>
            </p:cNvSpPr>
            <p:nvPr/>
          </p:nvSpPr>
          <p:spPr bwMode="auto">
            <a:xfrm>
              <a:off x="2673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6" name="Rectangle 133"/>
            <p:cNvSpPr>
              <a:spLocks noChangeArrowheads="1"/>
            </p:cNvSpPr>
            <p:nvPr/>
          </p:nvSpPr>
          <p:spPr bwMode="auto">
            <a:xfrm>
              <a:off x="2673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7" name="Line 134"/>
            <p:cNvSpPr>
              <a:spLocks noChangeShapeType="1"/>
            </p:cNvSpPr>
            <p:nvPr/>
          </p:nvSpPr>
          <p:spPr bwMode="auto">
            <a:xfrm>
              <a:off x="3402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8" name="Rectangle 135"/>
            <p:cNvSpPr>
              <a:spLocks noChangeArrowheads="1"/>
            </p:cNvSpPr>
            <p:nvPr/>
          </p:nvSpPr>
          <p:spPr bwMode="auto">
            <a:xfrm>
              <a:off x="3402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49" name="Line 136"/>
            <p:cNvSpPr>
              <a:spLocks noChangeShapeType="1"/>
            </p:cNvSpPr>
            <p:nvPr/>
          </p:nvSpPr>
          <p:spPr bwMode="auto">
            <a:xfrm>
              <a:off x="4444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0" name="Rectangle 137"/>
            <p:cNvSpPr>
              <a:spLocks noChangeArrowheads="1"/>
            </p:cNvSpPr>
            <p:nvPr/>
          </p:nvSpPr>
          <p:spPr bwMode="auto">
            <a:xfrm>
              <a:off x="4444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1" name="Line 138"/>
            <p:cNvSpPr>
              <a:spLocks noChangeShapeType="1"/>
            </p:cNvSpPr>
            <p:nvPr/>
          </p:nvSpPr>
          <p:spPr bwMode="auto">
            <a:xfrm>
              <a:off x="5487" y="423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2" name="Rectangle 139"/>
            <p:cNvSpPr>
              <a:spLocks noChangeArrowheads="1"/>
            </p:cNvSpPr>
            <p:nvPr/>
          </p:nvSpPr>
          <p:spPr bwMode="auto">
            <a:xfrm>
              <a:off x="5487" y="423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3" name="Line 140"/>
            <p:cNvSpPr>
              <a:spLocks noChangeShapeType="1"/>
            </p:cNvSpPr>
            <p:nvPr/>
          </p:nvSpPr>
          <p:spPr bwMode="auto">
            <a:xfrm>
              <a:off x="5490" y="84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4" name="Rectangle 141"/>
            <p:cNvSpPr>
              <a:spLocks noChangeArrowheads="1"/>
            </p:cNvSpPr>
            <p:nvPr/>
          </p:nvSpPr>
          <p:spPr bwMode="auto">
            <a:xfrm>
              <a:off x="5490" y="84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5" name="Line 142"/>
            <p:cNvSpPr>
              <a:spLocks noChangeShapeType="1"/>
            </p:cNvSpPr>
            <p:nvPr/>
          </p:nvSpPr>
          <p:spPr bwMode="auto">
            <a:xfrm>
              <a:off x="5490" y="29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6" name="Rectangle 143"/>
            <p:cNvSpPr>
              <a:spLocks noChangeArrowheads="1"/>
            </p:cNvSpPr>
            <p:nvPr/>
          </p:nvSpPr>
          <p:spPr bwMode="auto">
            <a:xfrm>
              <a:off x="5490" y="299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7" name="Line 144"/>
            <p:cNvSpPr>
              <a:spLocks noChangeShapeType="1"/>
            </p:cNvSpPr>
            <p:nvPr/>
          </p:nvSpPr>
          <p:spPr bwMode="auto">
            <a:xfrm>
              <a:off x="5490" y="569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8" name="Rectangle 145"/>
            <p:cNvSpPr>
              <a:spLocks noChangeArrowheads="1"/>
            </p:cNvSpPr>
            <p:nvPr/>
          </p:nvSpPr>
          <p:spPr bwMode="auto">
            <a:xfrm>
              <a:off x="5490" y="569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59" name="Line 146"/>
            <p:cNvSpPr>
              <a:spLocks noChangeShapeType="1"/>
            </p:cNvSpPr>
            <p:nvPr/>
          </p:nvSpPr>
          <p:spPr bwMode="auto">
            <a:xfrm>
              <a:off x="5490" y="121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0" name="Rectangle 147"/>
            <p:cNvSpPr>
              <a:spLocks noChangeArrowheads="1"/>
            </p:cNvSpPr>
            <p:nvPr/>
          </p:nvSpPr>
          <p:spPr bwMode="auto">
            <a:xfrm>
              <a:off x="5490" y="1211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1" name="Line 148"/>
            <p:cNvSpPr>
              <a:spLocks noChangeShapeType="1"/>
            </p:cNvSpPr>
            <p:nvPr/>
          </p:nvSpPr>
          <p:spPr bwMode="auto">
            <a:xfrm>
              <a:off x="5490" y="1943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2" name="Rectangle 149"/>
            <p:cNvSpPr>
              <a:spLocks noChangeArrowheads="1"/>
            </p:cNvSpPr>
            <p:nvPr/>
          </p:nvSpPr>
          <p:spPr bwMode="auto">
            <a:xfrm>
              <a:off x="5490" y="1943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3" name="Line 150"/>
            <p:cNvSpPr>
              <a:spLocks noChangeShapeType="1"/>
            </p:cNvSpPr>
            <p:nvPr/>
          </p:nvSpPr>
          <p:spPr bwMode="auto">
            <a:xfrm>
              <a:off x="5490" y="2582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4" name="Rectangle 151"/>
            <p:cNvSpPr>
              <a:spLocks noChangeArrowheads="1"/>
            </p:cNvSpPr>
            <p:nvPr/>
          </p:nvSpPr>
          <p:spPr bwMode="auto">
            <a:xfrm>
              <a:off x="5490" y="2582"/>
              <a:ext cx="3" cy="2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5" name="Line 152"/>
            <p:cNvSpPr>
              <a:spLocks noChangeShapeType="1"/>
            </p:cNvSpPr>
            <p:nvPr/>
          </p:nvSpPr>
          <p:spPr bwMode="auto">
            <a:xfrm>
              <a:off x="5490" y="3130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6" name="Rectangle 153"/>
            <p:cNvSpPr>
              <a:spLocks noChangeArrowheads="1"/>
            </p:cNvSpPr>
            <p:nvPr/>
          </p:nvSpPr>
          <p:spPr bwMode="auto">
            <a:xfrm>
              <a:off x="5490" y="3130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7" name="Line 154"/>
            <p:cNvSpPr>
              <a:spLocks noChangeShapeType="1"/>
            </p:cNvSpPr>
            <p:nvPr/>
          </p:nvSpPr>
          <p:spPr bwMode="auto">
            <a:xfrm>
              <a:off x="5490" y="3758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8" name="Rectangle 155"/>
            <p:cNvSpPr>
              <a:spLocks noChangeArrowheads="1"/>
            </p:cNvSpPr>
            <p:nvPr/>
          </p:nvSpPr>
          <p:spPr bwMode="auto">
            <a:xfrm>
              <a:off x="5490" y="3758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69" name="Line 156"/>
            <p:cNvSpPr>
              <a:spLocks noChangeShapeType="1"/>
            </p:cNvSpPr>
            <p:nvPr/>
          </p:nvSpPr>
          <p:spPr bwMode="auto">
            <a:xfrm>
              <a:off x="5490" y="4231"/>
              <a:ext cx="1" cy="1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70" name="Rectangle 157"/>
            <p:cNvSpPr>
              <a:spLocks noChangeArrowheads="1"/>
            </p:cNvSpPr>
            <p:nvPr/>
          </p:nvSpPr>
          <p:spPr bwMode="auto">
            <a:xfrm>
              <a:off x="5490" y="4231"/>
              <a:ext cx="3" cy="3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8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64" y="234057"/>
            <a:ext cx="9125235" cy="4571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64" y="299790"/>
            <a:ext cx="8965551" cy="692427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Community Based Food Desert Solutions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4841" y="1031819"/>
            <a:ext cx="5919449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“Fare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Square”                              Chester, PA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“Gather Baltimore”                     Baltimore, MD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“City Harvest”                                New York City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“Veggie Vans”                                              New York City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280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Veggie 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43" y="4439869"/>
            <a:ext cx="1875963" cy="1398087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ity Harv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66" y="4479767"/>
            <a:ext cx="1980411" cy="1313326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ther Baltim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208" y="2831170"/>
            <a:ext cx="1888330" cy="1415253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are and Squa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b="8117"/>
          <a:stretch/>
        </p:blipFill>
        <p:spPr bwMode="auto">
          <a:xfrm>
            <a:off x="4095797" y="2870926"/>
            <a:ext cx="2772349" cy="1366188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5812" r="18375" b="17957"/>
          <a:stretch/>
        </p:blipFill>
        <p:spPr bwMode="auto">
          <a:xfrm>
            <a:off x="5481971" y="1031819"/>
            <a:ext cx="2865941" cy="158105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47E56-AC1F-8147-83A6-716591372F4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9" y="6219065"/>
            <a:ext cx="1401231" cy="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6618</TotalTime>
  <Words>1417</Words>
  <Application>Microsoft Macintosh PowerPoint</Application>
  <PresentationFormat>On-screen Show (4:3)</PresentationFormat>
  <Paragraphs>347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 Black</vt:lpstr>
      <vt:lpstr>Calibri</vt:lpstr>
      <vt:lpstr>Helvetica</vt:lpstr>
      <vt:lpstr>Helvetica Light</vt:lpstr>
      <vt:lpstr>Helvetica Neue</vt:lpstr>
      <vt:lpstr>Helvetica Neue Bold Condensed</vt:lpstr>
      <vt:lpstr>Symbol</vt:lpstr>
      <vt:lpstr>Times New Roman</vt:lpstr>
      <vt:lpstr>Office Theme</vt:lpstr>
      <vt:lpstr>1_Office Theme</vt:lpstr>
      <vt:lpstr>Prince George's County Economic Development Corporation  Food Desert Relief Plan</vt:lpstr>
      <vt:lpstr>Food Desert Relief Plan Agenda</vt:lpstr>
      <vt:lpstr>What is a Food Desert?</vt:lpstr>
      <vt:lpstr>Why Stores Close and Leave</vt:lpstr>
      <vt:lpstr>Map of Current Food Deserts in County source: MNCPPC</vt:lpstr>
      <vt:lpstr>Targeted Food Desert Locations</vt:lpstr>
      <vt:lpstr>Preliminary Grocer Target Lists</vt:lpstr>
      <vt:lpstr>PowerPoint Presentation</vt:lpstr>
      <vt:lpstr>Community Based Food Desert Solutions</vt:lpstr>
      <vt:lpstr>“Fare &amp; Square” –  Chester, PA</vt:lpstr>
      <vt:lpstr>“Fare &amp; Square” – Chester, PA</vt:lpstr>
      <vt:lpstr>“Gather Baltimore”</vt:lpstr>
      <vt:lpstr>“City Harvest” – South Bronx, NY</vt:lpstr>
      <vt:lpstr>“Veggie Vans” – New York City</vt:lpstr>
      <vt:lpstr>“Veggie Vans” – New York City</vt:lpstr>
      <vt:lpstr>Federal Financial Resources</vt:lpstr>
      <vt:lpstr>County Based Suggested Solutions</vt:lpstr>
      <vt:lpstr>Business Development Update</vt:lpstr>
      <vt:lpstr>Big New Acquisition Wins 25 new businesses have decided to relocate and / or expand in         Prince George’s County from July 1, 2016 – December 31, 2016! </vt:lpstr>
      <vt:lpstr>What Does This Mean For Prince George’s County?  </vt:lpstr>
      <vt:lpstr>2016 EDI Fund Transactions</vt:lpstr>
      <vt:lpstr>YTD Economic Development  Incentive Fund Performance</vt:lpstr>
      <vt:lpstr>ICSC 2016 Wins and Highlights</vt:lpstr>
      <vt:lpstr>This is no time for cooling off!!</vt:lpstr>
      <vt:lpstr>David Lewis, DBD</vt:lpstr>
      <vt:lpstr>Mayank Kapur, DBD</vt:lpstr>
      <vt:lpstr>Larry Hentz, DBD</vt:lpstr>
      <vt:lpstr>John Mason, DBD</vt:lpstr>
      <vt:lpstr>PowerPoint Presentation</vt:lpstr>
    </vt:vector>
  </TitlesOfParts>
  <Company>Personal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Prince George’s County</dc:title>
  <dc:creator>Mike Yourishin</dc:creator>
  <cp:lastModifiedBy>McRae, Shelby L.</cp:lastModifiedBy>
  <cp:revision>333</cp:revision>
  <cp:lastPrinted>2017-01-17T19:47:57Z</cp:lastPrinted>
  <dcterms:created xsi:type="dcterms:W3CDTF">2014-08-18T23:54:04Z</dcterms:created>
  <dcterms:modified xsi:type="dcterms:W3CDTF">2017-01-19T17:14:39Z</dcterms:modified>
</cp:coreProperties>
</file>