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D2C589-CCD8-FFA1-370D-A3A84ADA01D0}" name="Mattison, Orethea Y." initials="MO" userId="S::oymattison@co.pg.md.us::09118c28-1567-45e5-8b9f-14ca76cb0f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0DD34-E142-8429-4E70-17615A33B7B3}" v="51" dt="2025-05-12T18:26:14.292"/>
    <p1510:client id="{5C74B387-08BA-A7A2-603B-DE23DC7BF660}" v="2" dt="2025-05-12T18:47:11.233"/>
    <p1510:client id="{7287FAD0-BAF1-484D-BA57-FB5E9951C67C}" v="165" dt="2025-05-12T17:34:59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7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3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6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4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4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5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9A21744-8A5B-4656-8B2A-1CD5DA4FB08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D6AE991-E40D-4C3A-9F12-E0E04479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headkison@co.pg.md.us" TargetMode="External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117" name="Rectangle 11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" name="Picture 6" descr="Rely on youth - myRepublica - The New York Times Partner, Latest news of  Nepal in English, Latest News Articles">
            <a:extLst>
              <a:ext uri="{FF2B5EF4-FFF2-40B4-BE49-F238E27FC236}">
                <a16:creationId xmlns:a16="http://schemas.microsoft.com/office/drawing/2014/main" id="{DC510850-D2A1-93FF-18A3-BFC6555023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2" r="1" b="1"/>
          <a:stretch/>
        </p:blipFill>
        <p:spPr bwMode="auto">
          <a:xfrm>
            <a:off x="6739345" y="505224"/>
            <a:ext cx="3985672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9" name="Rectangle 111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B7E927-EA60-2513-A8E0-66397C8B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800"/>
              <a:t>Children In Need Of Support </a:t>
            </a:r>
            <a:br>
              <a:rPr lang="en-US" sz="3800"/>
            </a:br>
            <a:r>
              <a:rPr lang="en-US" sz="3800"/>
              <a:t>                 CINS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79AD75F-E528-628E-D7D6-DDF388438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38" y="505223"/>
            <a:ext cx="3060160" cy="30601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A0954D-8D27-9295-7F6C-514872E78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>
                <a:solidFill>
                  <a:schemeClr val="tx1"/>
                </a:solidFill>
              </a:rPr>
              <a:t>Prince George’s County Department of Family Services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>
                <a:solidFill>
                  <a:schemeClr val="tx1"/>
                </a:solidFill>
              </a:rPr>
              <a:t>Children, Youth and Families Division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>
                <a:solidFill>
                  <a:schemeClr val="tx1"/>
                </a:solidFill>
              </a:rPr>
              <a:t>6420 Allentown Rd,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>
                <a:solidFill>
                  <a:schemeClr val="tx1"/>
                </a:solidFill>
              </a:rPr>
              <a:t>Camp Springs, MD 20748</a:t>
            </a: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5" name="Oval 112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127" name="Oval 112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8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Contact Us Stock Illustrations – 15,948 Contact Us Stock ...">
            <a:extLst>
              <a:ext uri="{FF2B5EF4-FFF2-40B4-BE49-F238E27FC236}">
                <a16:creationId xmlns:a16="http://schemas.microsoft.com/office/drawing/2014/main" id="{BB158FC1-CBB8-13DF-E219-3C33E1BD440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b="16925"/>
          <a:stretch/>
        </p:blipFill>
        <p:spPr bwMode="auto">
          <a:xfrm>
            <a:off x="6739371" y="505224"/>
            <a:ext cx="3985621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439D5-2531-27CA-4DF5-8FA8A3DE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Contact information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CE14B8-C014-47F0-739F-73F7A0740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6" y="759166"/>
            <a:ext cx="2730419" cy="27542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CACF6-D6AF-8BEF-3689-10A573A48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Hannah Adkison, CINS Coordinator/Case Manager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hlinkClick r:id="rId8"/>
              </a:rPr>
              <a:t>headkison@co.pg.md.us</a:t>
            </a:r>
            <a:endParaRPr lang="en-US" sz="180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CYFDprograms@co.pg.md.us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660-641-0495</a:t>
            </a:r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064" name="Oval 106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9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roup 216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84" name="Oval 216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Oval 217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186" name="Rectangle 217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7" name="Rectangle 217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88" name="Rectangle 217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79" name="Rectangle 217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F4CAC0-DF14-6D68-2BEB-4B32A9FE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/>
              <a:t>Overview</a:t>
            </a:r>
          </a:p>
        </p:txBody>
      </p:sp>
      <p:pic>
        <p:nvPicPr>
          <p:cNvPr id="2052" name="Picture 4" descr="Youth Programs - NOSHAA">
            <a:extLst>
              <a:ext uri="{FF2B5EF4-FFF2-40B4-BE49-F238E27FC236}">
                <a16:creationId xmlns:a16="http://schemas.microsoft.com/office/drawing/2014/main" id="{D30B2F51-FF9D-5B1F-46E0-7AC130894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" r="6667" b="2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46371C-0E5F-164C-FDB7-3AFD6418D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3845" indent="-28384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CINS is a youth diversion, intervention and    </a:t>
            </a: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</a:rPr>
              <a:t>      prevention program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Staff work with youth and families to prevent, intervene, and/or disrupt a pattern of delinquent behavior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An array of services are provided to youth and families to prevent school drop out, involvement with the juvenile justice system and other deviant behavior</a:t>
            </a:r>
          </a:p>
        </p:txBody>
      </p:sp>
      <p:sp>
        <p:nvSpPr>
          <p:cNvPr id="2181" name="Oval 218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83" name="Oval 218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2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80" name="Oval 307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Oval 308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A62704-F717-17C2-F2BB-BA7EBAD0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Positive youth development</a:t>
            </a:r>
          </a:p>
        </p:txBody>
      </p:sp>
      <p:pic>
        <p:nvPicPr>
          <p:cNvPr id="3074" name="Picture 2" descr="Baptist Health's Healthy &amp; Active Youth ...">
            <a:extLst>
              <a:ext uri="{FF2B5EF4-FFF2-40B4-BE49-F238E27FC236}">
                <a16:creationId xmlns:a16="http://schemas.microsoft.com/office/drawing/2014/main" id="{39E42362-CCEA-D671-5B89-A136650A341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r="15568" b="1"/>
          <a:stretch/>
        </p:blipFill>
        <p:spPr bwMode="auto">
          <a:xfrm>
            <a:off x="1063942" y="2193036"/>
            <a:ext cx="4773168" cy="39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E8AA6-25E8-8F96-42D3-00C1FBB84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5080" y="1543987"/>
            <a:ext cx="5075838" cy="53140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</a:rPr>
              <a:t>CINS operates using a framework set forth by U.S Department of Health and Human Services.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1600">
                <a:solidFill>
                  <a:schemeClr val="tx1"/>
                </a:solidFill>
              </a:rPr>
              <a:t>The framework is designed to be intentional about developing a pro-social approach that engages youth within their: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400"/>
              <a:t>C</a:t>
            </a:r>
            <a:r>
              <a:rPr lang="en-US" sz="1400">
                <a:solidFill>
                  <a:schemeClr val="tx1"/>
                </a:solidFill>
              </a:rPr>
              <a:t>ommunities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400"/>
              <a:t>Schools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Organizations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Peer groups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400"/>
              <a:t>F</a:t>
            </a:r>
            <a:r>
              <a:rPr lang="en-US" sz="1400">
                <a:solidFill>
                  <a:schemeClr val="tx1"/>
                </a:solidFill>
              </a:rPr>
              <a:t>amilies</a:t>
            </a:r>
          </a:p>
          <a:p>
            <a:pPr lvl="1" indent="-182880"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</a:rPr>
              <a:t>The goal is to</a:t>
            </a:r>
            <a:r>
              <a:rPr lang="en-US" sz="1700">
                <a:solidFill>
                  <a:schemeClr val="tx1"/>
                </a:solidFill>
              </a:rPr>
              <a:t>:</a:t>
            </a:r>
          </a:p>
          <a:p>
            <a:pPr marL="457200" indent="-17272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Be productive and constructive in recognizing, utilizing and enhancing young people’s strengths</a:t>
            </a:r>
          </a:p>
          <a:p>
            <a:pPr marL="283845">
              <a:lnSpc>
                <a:spcPct val="120000"/>
              </a:lnSpc>
              <a:spcBef>
                <a:spcPts val="600"/>
              </a:spcBef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The framework will promote positive outcomes by providing:</a:t>
            </a:r>
          </a:p>
          <a:p>
            <a:pPr marL="283845" lvl="1" indent="1727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/>
              <a:t>Opportunities</a:t>
            </a:r>
          </a:p>
          <a:p>
            <a:pPr marL="283845" lvl="1" indent="1727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Fostering positive relationships</a:t>
            </a:r>
          </a:p>
          <a:p>
            <a:pPr marL="283845" lvl="1" indent="1727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/>
              <a:t>Furnishing the support needed to build on their</a:t>
            </a:r>
          </a:p>
          <a:p>
            <a:pPr marL="283845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/>
              <a:t>     leadership strengths</a:t>
            </a:r>
            <a:endParaRPr lang="en-US" sz="1400">
              <a:solidFill>
                <a:schemeClr val="tx1"/>
              </a:solidFill>
            </a:endParaRPr>
          </a:p>
          <a:p>
            <a:pPr marL="274320"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8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2" name="Group 412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23" name="Oval 412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Oval 412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126" name="Rectangle 412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8" name="Rectangle 412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30" name="Rectangle 412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32" name="Rectangle 413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B2335-74E8-9CDF-45EC-F7B3501F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Juvenile diversion program</a:t>
            </a:r>
          </a:p>
        </p:txBody>
      </p:sp>
      <p:pic>
        <p:nvPicPr>
          <p:cNvPr id="4098" name="Picture 2" descr="Salary Survey Highlights Compensation Trends, Pandemic Impact on  Child-Welfare Workforce - PCCYFS">
            <a:extLst>
              <a:ext uri="{FF2B5EF4-FFF2-40B4-BE49-F238E27FC236}">
                <a16:creationId xmlns:a16="http://schemas.microsoft.com/office/drawing/2014/main" id="{DC617B7F-0C75-B2B6-D5BB-1D881D017C7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3" r="23638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2BDC3-5945-94A4-9984-C9A24E3AB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82245" indent="-182245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>
                <a:solidFill>
                  <a:schemeClr val="tx1"/>
                </a:solidFill>
              </a:rPr>
              <a:t>Geared towards middle and high school students in Prince George’s County, Maryland</a:t>
            </a:r>
            <a:endParaRPr lang="en-US"/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>
                <a:solidFill>
                  <a:schemeClr val="tx1"/>
                </a:solidFill>
              </a:rPr>
              <a:t>Referrals can be made by: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Department of Juvenile Services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>
                <a:solidFill>
                  <a:schemeClr val="tx1"/>
                </a:solidFill>
              </a:rPr>
              <a:t>Prince George’s County Public Schools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Department of Social Services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Local Care Team</a:t>
            </a:r>
            <a:endParaRPr lang="en-US" sz="1300">
              <a:solidFill>
                <a:schemeClr val="tx1"/>
              </a:solidFill>
            </a:endParaRP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Parents/Family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>
                <a:solidFill>
                  <a:schemeClr val="tx1"/>
                </a:solidFill>
              </a:rPr>
              <a:t>Community Members</a:t>
            </a:r>
          </a:p>
          <a:p>
            <a:pPr>
              <a:lnSpc>
                <a:spcPct val="90000"/>
              </a:lnSpc>
              <a:tabLst>
                <a:tab pos="58738" algn="l"/>
              </a:tabLst>
            </a:pPr>
            <a:r>
              <a:rPr lang="en-US" sz="1500">
                <a:solidFill>
                  <a:schemeClr val="tx1"/>
                </a:solidFill>
              </a:rPr>
              <a:t>Once a referral is made, a Case Manager will be assigned to assist with the following: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Redirecting youth towards a healthy, positive lifestyle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>
                <a:solidFill>
                  <a:schemeClr val="tx1"/>
                </a:solidFill>
              </a:rPr>
              <a:t>Helping youth and families </a:t>
            </a:r>
            <a:r>
              <a:rPr lang="en-US" sz="1300"/>
              <a:t>navigate through difficult situations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Providing youth and families resources that are geared towards successful outcomes</a:t>
            </a:r>
          </a:p>
        </p:txBody>
      </p:sp>
      <p:sp>
        <p:nvSpPr>
          <p:cNvPr id="4134" name="Oval 413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136" name="Oval 413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7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28" name="Oval 512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Oval 512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C3B81-5185-17EF-EE45-2C8C4529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Fourth and five to success</a:t>
            </a:r>
          </a:p>
        </p:txBody>
      </p:sp>
      <p:pic>
        <p:nvPicPr>
          <p:cNvPr id="5122" name="Picture 2" descr="Circle Clipart Community ...">
            <a:extLst>
              <a:ext uri="{FF2B5EF4-FFF2-40B4-BE49-F238E27FC236}">
                <a16:creationId xmlns:a16="http://schemas.microsoft.com/office/drawing/2014/main" id="{E4247F9F-9EBF-4699-7B01-FBA2A749AF0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 b="13656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2B23C-2F44-7C16-B3D3-1FAC4FCA7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This CINS Component targets fourth and fifth grade students in Prince George’s County, Maryland who are dealing with social, emotional and behavioral challenges.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CINS staff will work with youth and their families to: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Provide resources 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>
                <a:solidFill>
                  <a:schemeClr val="tx1"/>
                </a:solidFill>
              </a:rPr>
              <a:t>Provide s</a:t>
            </a:r>
            <a:r>
              <a:rPr lang="en-US" sz="1300"/>
              <a:t>ervices that will enhance/develop social skills and executive functioning</a:t>
            </a:r>
            <a:endParaRPr lang="en-US" sz="130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39" name="Oval 513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141" name="Oval 514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19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52" name="Oval 615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Oval 615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04CD6-06DD-5809-39D3-5FDC271C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Additional programs &amp; support</a:t>
            </a:r>
          </a:p>
        </p:txBody>
      </p:sp>
      <p:pic>
        <p:nvPicPr>
          <p:cNvPr id="6146" name="Picture 2" descr="Youth Day: Young People Urged To ...">
            <a:extLst>
              <a:ext uri="{FF2B5EF4-FFF2-40B4-BE49-F238E27FC236}">
                <a16:creationId xmlns:a16="http://schemas.microsoft.com/office/drawing/2014/main" id="{0F773FBF-7A5C-C162-1AF4-AE5C6E5DF4D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" b="558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F6A16-CB7C-EB40-22E2-1D7CD163C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2575" indent="-16637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>
                <a:solidFill>
                  <a:schemeClr val="tx1"/>
                </a:solidFill>
              </a:rPr>
              <a:t>Along with Case Management and Therapeutic services, CINS also offers a parent/youth group component</a:t>
            </a:r>
            <a:endParaRPr lang="en-US">
              <a:solidFill>
                <a:schemeClr val="tx1"/>
              </a:solidFill>
            </a:endParaRPr>
          </a:p>
          <a:p>
            <a:pPr marL="298450" indent="-182245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>
                <a:solidFill>
                  <a:schemeClr val="tx1"/>
                </a:solidFill>
              </a:rPr>
              <a:t>Parent/youth group component consists of an 8-week Parent/youth Education Course. The focus of this course for parents is:</a:t>
            </a:r>
          </a:p>
          <a:p>
            <a:pPr marL="755650" lvl="1" indent="-182245">
              <a:buFont typeface="Wingdings" pitchFamily="2" charset="2"/>
              <a:buChar char="§"/>
            </a:pPr>
            <a:r>
              <a:rPr lang="en-US" sz="1300"/>
              <a:t>Parenting support</a:t>
            </a:r>
          </a:p>
          <a:p>
            <a:pPr marL="755650" lvl="1" indent="-182245">
              <a:buFont typeface="Wingdings" pitchFamily="2" charset="2"/>
              <a:buChar char="§"/>
            </a:pPr>
            <a:r>
              <a:rPr lang="en-US" sz="1300"/>
              <a:t>Learning and understanding the effects of childhood trauma on parents and youth</a:t>
            </a:r>
          </a:p>
          <a:p>
            <a:pPr marL="755650" lvl="1" indent="-182245">
              <a:buFont typeface="Wingdings" pitchFamily="2" charset="2"/>
              <a:buChar char="§"/>
            </a:pPr>
            <a:r>
              <a:rPr lang="en-US" sz="1300"/>
              <a:t>Effective communication</a:t>
            </a:r>
          </a:p>
          <a:p>
            <a:pPr marL="755650" lvl="1" indent="-182245">
              <a:buFont typeface="Wingdings" pitchFamily="2" charset="2"/>
              <a:buChar char="§"/>
            </a:pPr>
            <a:r>
              <a:rPr lang="en-US" sz="1300"/>
              <a:t>Effective discipline </a:t>
            </a:r>
          </a:p>
          <a:p>
            <a:pPr marL="282575" indent="-182245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>
                <a:solidFill>
                  <a:schemeClr val="tx1"/>
                </a:solidFill>
              </a:rPr>
              <a:t>The focus of this course for youth is based on the WHYTRY curriculum:</a:t>
            </a:r>
          </a:p>
          <a:p>
            <a:pPr marL="739775" lvl="1" indent="-182245">
              <a:buFont typeface="Wingdings" pitchFamily="2" charset="2"/>
              <a:buChar char="§"/>
            </a:pPr>
            <a:r>
              <a:rPr lang="en-US" sz="1100"/>
              <a:t>Building life skills</a:t>
            </a:r>
          </a:p>
          <a:p>
            <a:pPr marL="739775" lvl="1" indent="-182245">
              <a:buFont typeface="Wingdings" pitchFamily="2" charset="2"/>
              <a:buChar char="§"/>
            </a:pPr>
            <a:r>
              <a:rPr lang="en-US" sz="1100"/>
              <a:t>Teamwork and collaboration</a:t>
            </a:r>
          </a:p>
          <a:p>
            <a:pPr marL="739775" lvl="1" indent="-182245">
              <a:buFont typeface="Wingdings" pitchFamily="2" charset="2"/>
              <a:buChar char="§"/>
            </a:pPr>
            <a:r>
              <a:rPr lang="en-US" sz="1100"/>
              <a:t>Healthy habits and relationship building</a:t>
            </a:r>
          </a:p>
          <a:p>
            <a:pPr marL="739775" lvl="1" indent="-182245">
              <a:buFont typeface="Wingdings" pitchFamily="2" charset="2"/>
              <a:buChar char="§"/>
            </a:pPr>
            <a:r>
              <a:rPr lang="en-US" sz="1100"/>
              <a:t>Positive self talk</a:t>
            </a:r>
          </a:p>
          <a:p>
            <a:pPr marL="739775" lvl="1" indent="-182245">
              <a:buFont typeface="Wingdings" pitchFamily="2" charset="2"/>
              <a:buChar char="§"/>
            </a:pPr>
            <a:endParaRPr lang="en-US" sz="1100"/>
          </a:p>
        </p:txBody>
      </p:sp>
      <p:sp>
        <p:nvSpPr>
          <p:cNvPr id="6163" name="Oval 616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6165" name="Oval 616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9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C8132-2B62-4AD7-4AA7-34678C40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Additional Programs &amp; Support Cont.</a:t>
            </a:r>
          </a:p>
        </p:txBody>
      </p:sp>
      <p:pic>
        <p:nvPicPr>
          <p:cNvPr id="1028" name="Picture 4" descr="220+ Bright Future Youth Stock Illustrations, Royalty-Free Vector Graphics  &amp; Clip Art - iStock">
            <a:extLst>
              <a:ext uri="{FF2B5EF4-FFF2-40B4-BE49-F238E27FC236}">
                <a16:creationId xmlns:a16="http://schemas.microsoft.com/office/drawing/2014/main" id="{E7A92BD3-D242-55F5-14EE-34733DED0AC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8" r="27562" b="2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16FBC-B22B-6ECC-A363-977715218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Spring Session is offered to youth during spring break. During these sessions youth engage with activities geared towards: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/>
              <a:t>Healthy Boundaries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Goal Setting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/>
              <a:t>Building self-esteem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Importance of being a team player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Summer Enrichment Program include </a:t>
            </a:r>
            <a:r>
              <a:rPr lang="en-US" err="1">
                <a:solidFill>
                  <a:schemeClr val="tx1"/>
                </a:solidFill>
              </a:rPr>
              <a:t>Botvin's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LifeSkills</a:t>
            </a:r>
            <a:r>
              <a:rPr lang="en-US">
                <a:solidFill>
                  <a:schemeClr val="tx1"/>
                </a:solidFill>
              </a:rPr>
              <a:t> which offers lessons on self-image, personal development, social skills and effective strategies for coping with anxiety and other challenges.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/>
              <a:t>Proven to cut drug use by up to 75%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Proven to cut alcohol use by up to 60%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/>
              <a:t>Proven to cut verbal, physical aggression, fighting and delinquency by up to 50%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Proven to cut tobacco use by up to 81%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Preventing youth violence and delinquency through a universal school-based prevention approach. </a:t>
            </a:r>
            <a:r>
              <a:rPr lang="en-US" b="0" i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Prevention Science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(2006).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064" name="Oval 106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0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A28C5-81A5-8D65-D228-BCA8BD3B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Additional Programs &amp; Support Cont.</a:t>
            </a:r>
          </a:p>
        </p:txBody>
      </p:sp>
      <p:pic>
        <p:nvPicPr>
          <p:cNvPr id="1026" name="Picture 2" descr="Youth Stock Illustrations – 330,271 ...">
            <a:extLst>
              <a:ext uri="{FF2B5EF4-FFF2-40B4-BE49-F238E27FC236}">
                <a16:creationId xmlns:a16="http://schemas.microsoft.com/office/drawing/2014/main" id="{F6434A59-864A-7C32-6CC3-7D1C4436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r="19703" b="-1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4C7D0-7E96-98B8-A66A-ABB8E9D4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Summer Enrichment program also includes an eight (8) week activity called Shark Tank Jr. This encourages youth to engage in the following: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/>
              <a:t>Learn about entrepreneurship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/>
              <a:t>Foster creativity 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/>
              <a:t>Develop communication skills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/>
              <a:t>Introduce business fundamentals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/>
              <a:t>Engage positively with community leaders and business owners  </a:t>
            </a:r>
            <a:endParaRPr lang="en-US">
              <a:solidFill>
                <a:schemeClr val="tx1"/>
              </a:solidFill>
            </a:endParaRPr>
          </a:p>
          <a:p>
            <a:pPr lvl="1" indent="-182880">
              <a:buFont typeface="Wingdings" pitchFamily="2" charset="2"/>
              <a:buChar char="§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77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176" name="Oval 7175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Oval 7176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904CC-44C0-5551-DABA-017106BD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Collaborations</a:t>
            </a:r>
          </a:p>
        </p:txBody>
      </p:sp>
      <p:pic>
        <p:nvPicPr>
          <p:cNvPr id="7170" name="Picture 2" descr="Diskriminierend Schiene Philosoph youth Reservieren Cowboy Unvermeidlich">
            <a:extLst>
              <a:ext uri="{FF2B5EF4-FFF2-40B4-BE49-F238E27FC236}">
                <a16:creationId xmlns:a16="http://schemas.microsoft.com/office/drawing/2014/main" id="{84AACDEB-A1E9-6414-D85A-7112F2C831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r="12124" b="1"/>
          <a:stretch/>
        </p:blipFill>
        <p:spPr bwMode="auto">
          <a:xfrm>
            <a:off x="1007196" y="2265037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A0CF0-52CA-B44A-E401-5513B5A66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CINS collaborates with the following for referrals and follow ups: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Department of Juvenile Services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>
                <a:solidFill>
                  <a:schemeClr val="tx1"/>
                </a:solidFill>
              </a:rPr>
              <a:t>Prince George’s County Public Schools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Department of Social Services</a:t>
            </a:r>
          </a:p>
          <a:p>
            <a:pPr lvl="1" indent="-182880">
              <a:buFont typeface="Wingdings" pitchFamily="2" charset="2"/>
              <a:buChar char="§"/>
            </a:pPr>
            <a:r>
              <a:rPr lang="en-US" sz="1300"/>
              <a:t>Other service providers in Prince George’s County</a:t>
            </a:r>
          </a:p>
          <a:p>
            <a:pPr marL="274320" lvl="1"/>
            <a:endParaRPr lang="en-US"/>
          </a:p>
          <a:p>
            <a:pPr marL="274320" lvl="1" algn="ctr"/>
            <a:r>
              <a:rPr lang="en-US" sz="1500" b="1"/>
              <a:t>THE CINS PROGRAM IS FUNDED BY THE DEPARTMENT OF JUVENILE SERVICES </a:t>
            </a:r>
          </a:p>
        </p:txBody>
      </p:sp>
      <p:sp>
        <p:nvSpPr>
          <p:cNvPr id="7187" name="Oval 718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189" name="Oval 718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65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663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Children In Need Of Support                   CINS</vt:lpstr>
      <vt:lpstr>Overview</vt:lpstr>
      <vt:lpstr>Positive youth development</vt:lpstr>
      <vt:lpstr>Juvenile diversion program</vt:lpstr>
      <vt:lpstr>Fourth and five to success</vt:lpstr>
      <vt:lpstr>Additional programs &amp; support</vt:lpstr>
      <vt:lpstr>Additional Programs &amp; Support Cont.</vt:lpstr>
      <vt:lpstr>Additional Programs &amp; Support Cont.</vt:lpstr>
      <vt:lpstr>Collaborations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In Need Of Support  CINS</dc:title>
  <dc:creator>Adkison, Hannah E.</dc:creator>
  <cp:lastModifiedBy>Oliver, Brittney M.</cp:lastModifiedBy>
  <cp:revision>3</cp:revision>
  <dcterms:created xsi:type="dcterms:W3CDTF">2024-04-15T13:03:49Z</dcterms:created>
  <dcterms:modified xsi:type="dcterms:W3CDTF">2025-05-19T15:27:10Z</dcterms:modified>
</cp:coreProperties>
</file>