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9" r:id="rId4"/>
    <p:sldId id="260" r:id="rId5"/>
    <p:sldId id="278" r:id="rId6"/>
    <p:sldId id="261" r:id="rId7"/>
    <p:sldId id="268" r:id="rId8"/>
    <p:sldId id="270" r:id="rId9"/>
    <p:sldId id="271" r:id="rId10"/>
    <p:sldId id="264" r:id="rId11"/>
    <p:sldId id="265" r:id="rId12"/>
    <p:sldId id="266" r:id="rId13"/>
    <p:sldId id="272" r:id="rId14"/>
    <p:sldId id="276" r:id="rId15"/>
    <p:sldId id="274" r:id="rId16"/>
    <p:sldId id="277" r:id="rId17"/>
    <p:sldId id="27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53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53412-CD4D-F9B6-9683-27F9E759D3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0C1EF10-1820-7DF2-F0C4-16D8DB3FAEE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21A6472-213B-E1EB-5B03-CFBD63D5B582}"/>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5" name="Footer Placeholder 4">
            <a:extLst>
              <a:ext uri="{FF2B5EF4-FFF2-40B4-BE49-F238E27FC236}">
                <a16:creationId xmlns:a16="http://schemas.microsoft.com/office/drawing/2014/main" id="{52F5BB62-DB75-5CB6-DB24-D9DB977555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F9BC22-221D-D244-FDF7-2502B2D06130}"/>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3188045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33448-B768-39CA-C8CF-449E84AB87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349BF1-C5AC-A587-9EA9-247FFD9112C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995BCD-5D6E-6298-3E56-59C9FA60F215}"/>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5" name="Footer Placeholder 4">
            <a:extLst>
              <a:ext uri="{FF2B5EF4-FFF2-40B4-BE49-F238E27FC236}">
                <a16:creationId xmlns:a16="http://schemas.microsoft.com/office/drawing/2014/main" id="{1E563BE7-DB2F-C37E-DD9D-DF8E14BB98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767451-B4E0-C3C1-F691-13396359558C}"/>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2888643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AF356F4-64C9-6505-7B2F-11E0956E1A1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9437AE7-BF7F-DD67-ED4E-C6557766C4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8BA8FC-D99D-8FBC-7EA5-5DAFDD27D7D2}"/>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5" name="Footer Placeholder 4">
            <a:extLst>
              <a:ext uri="{FF2B5EF4-FFF2-40B4-BE49-F238E27FC236}">
                <a16:creationId xmlns:a16="http://schemas.microsoft.com/office/drawing/2014/main" id="{F249B17B-86CF-1EF9-71E1-52347D00BE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0C9A72-F3E3-11F8-9A75-4BEE116F231D}"/>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1129022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078BE2-5848-1756-66CA-7B5AF70655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AAE6464-3DD1-85C7-DE7F-7968DD90F15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63FC0A-6010-9964-8F3E-B340EAE54BB3}"/>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5" name="Footer Placeholder 4">
            <a:extLst>
              <a:ext uri="{FF2B5EF4-FFF2-40B4-BE49-F238E27FC236}">
                <a16:creationId xmlns:a16="http://schemas.microsoft.com/office/drawing/2014/main" id="{4C280C70-1B8F-DB6C-0FF3-33E6854C3C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5CCEEB-3D02-476F-B0CE-DEC87B25B3F3}"/>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2328972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783FF-A912-D2D4-0240-458097DA189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1119DD-C64F-4BF7-F20F-A833AA8D3FC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BB6ADCC-2DD7-B2EE-0E28-9F39A3E6C4FD}"/>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5" name="Footer Placeholder 4">
            <a:extLst>
              <a:ext uri="{FF2B5EF4-FFF2-40B4-BE49-F238E27FC236}">
                <a16:creationId xmlns:a16="http://schemas.microsoft.com/office/drawing/2014/main" id="{4375A366-6B4F-5751-DC3F-0B0016405D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A9557D-4BC3-6019-C1B1-CBC0F52DC0D4}"/>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19072302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BD562-07ED-A5DB-0E90-39FECC7B2A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752E344-6F97-161F-EACC-73C510E62A5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352EE89-6224-2A36-1BF2-0AD44EA5968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E91176-9FE3-43E8-47C4-E5BDA8FB3A1C}"/>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6" name="Footer Placeholder 5">
            <a:extLst>
              <a:ext uri="{FF2B5EF4-FFF2-40B4-BE49-F238E27FC236}">
                <a16:creationId xmlns:a16="http://schemas.microsoft.com/office/drawing/2014/main" id="{5FDC2FE7-4033-C046-685A-F6F470EAE9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1CB58C-251B-81DA-F24F-65205426BDCC}"/>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2175292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297F0E-92F2-B95F-8978-A89B7362BF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B1438F8-095F-5DC3-DBE6-2E52260DC4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2CBAA8-8FD2-B605-E640-92D658491DE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DA6034-EDF7-6DBF-A9D6-2719430E99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E14AE6-15B3-6417-B2D3-0FA17012FB6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8C5E052-B184-8D8A-21FD-203CD51BA433}"/>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8" name="Footer Placeholder 7">
            <a:extLst>
              <a:ext uri="{FF2B5EF4-FFF2-40B4-BE49-F238E27FC236}">
                <a16:creationId xmlns:a16="http://schemas.microsoft.com/office/drawing/2014/main" id="{49478D83-30CE-632A-883B-C7EB2841433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FA17D11-4E9D-A145-62EC-B668B920C1C6}"/>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580730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82535-4F75-562B-B485-E50662A879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760F43-DA64-6687-8433-F299D4D59291}"/>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4" name="Footer Placeholder 3">
            <a:extLst>
              <a:ext uri="{FF2B5EF4-FFF2-40B4-BE49-F238E27FC236}">
                <a16:creationId xmlns:a16="http://schemas.microsoft.com/office/drawing/2014/main" id="{BE535695-039D-6945-E2B8-E9E265E1D1B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8BF6259-C8CE-8AF7-9BB9-8EB922E79853}"/>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1495146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D3549AC-F851-87C7-C985-A1094B2C11BC}"/>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3" name="Footer Placeholder 2">
            <a:extLst>
              <a:ext uri="{FF2B5EF4-FFF2-40B4-BE49-F238E27FC236}">
                <a16:creationId xmlns:a16="http://schemas.microsoft.com/office/drawing/2014/main" id="{24A54B9B-685F-0715-04D1-B55A9939504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F2DA02-0855-65C6-5A2F-F3948FDC25B4}"/>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1614299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3E54C3-410E-47FD-8803-98554F15D6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CEDD9F-C1F7-4686-1AC0-D0819EF7C90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2B4A9F9-B37E-BE8F-7B5C-07AFDB6FCC2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7B0A27-6F49-19D2-E543-2FC909F639D7}"/>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6" name="Footer Placeholder 5">
            <a:extLst>
              <a:ext uri="{FF2B5EF4-FFF2-40B4-BE49-F238E27FC236}">
                <a16:creationId xmlns:a16="http://schemas.microsoft.com/office/drawing/2014/main" id="{05D6075E-4BBC-3566-5421-98770BF4C61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919EAD2-988A-211F-9610-4B772541BE55}"/>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2632230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1C9CF8-9FE2-A55E-851D-6A08A50D86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A9E8C85-4B23-0B96-7C4B-66B3645003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61D3830-652A-9F3D-C093-89C41A1C40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9F1EA-A109-76A8-00B6-4C20046FF8A5}"/>
              </a:ext>
            </a:extLst>
          </p:cNvPr>
          <p:cNvSpPr>
            <a:spLocks noGrp="1"/>
          </p:cNvSpPr>
          <p:nvPr>
            <p:ph type="dt" sz="half" idx="10"/>
          </p:nvPr>
        </p:nvSpPr>
        <p:spPr/>
        <p:txBody>
          <a:bodyPr/>
          <a:lstStyle/>
          <a:p>
            <a:fld id="{A89BD795-DB87-489C-947E-5B149061F724}" type="datetimeFigureOut">
              <a:rPr lang="en-US" smtClean="0"/>
              <a:t>4/7/2025</a:t>
            </a:fld>
            <a:endParaRPr lang="en-US"/>
          </a:p>
        </p:txBody>
      </p:sp>
      <p:sp>
        <p:nvSpPr>
          <p:cNvPr id="6" name="Footer Placeholder 5">
            <a:extLst>
              <a:ext uri="{FF2B5EF4-FFF2-40B4-BE49-F238E27FC236}">
                <a16:creationId xmlns:a16="http://schemas.microsoft.com/office/drawing/2014/main" id="{76AEE42E-9035-6744-4522-F4F94A272B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493615-6700-A3A6-6A82-AF3587F0227A}"/>
              </a:ext>
            </a:extLst>
          </p:cNvPr>
          <p:cNvSpPr>
            <a:spLocks noGrp="1"/>
          </p:cNvSpPr>
          <p:nvPr>
            <p:ph type="sldNum" sz="quarter" idx="12"/>
          </p:nvPr>
        </p:nvSpPr>
        <p:spPr/>
        <p:txBody>
          <a:bodyPr/>
          <a:lstStyle/>
          <a:p>
            <a:fld id="{F595E7CC-05F7-4005-A5E3-7072BDA55323}" type="slidenum">
              <a:rPr lang="en-US" smtClean="0"/>
              <a:t>‹#›</a:t>
            </a:fld>
            <a:endParaRPr lang="en-US"/>
          </a:p>
        </p:txBody>
      </p:sp>
    </p:spTree>
    <p:extLst>
      <p:ext uri="{BB962C8B-B14F-4D97-AF65-F5344CB8AC3E}">
        <p14:creationId xmlns:p14="http://schemas.microsoft.com/office/powerpoint/2010/main" val="3748677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0942499-3318-F9F0-0BF6-6EE8907BAD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250A9A-3B28-B8E3-7D13-EF82359C5E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9CA82DC-7604-8A9C-83E0-C31BF8B85D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9BD795-DB87-489C-947E-5B149061F724}" type="datetimeFigureOut">
              <a:rPr lang="en-US" smtClean="0"/>
              <a:t>4/7/2025</a:t>
            </a:fld>
            <a:endParaRPr lang="en-US"/>
          </a:p>
        </p:txBody>
      </p:sp>
      <p:sp>
        <p:nvSpPr>
          <p:cNvPr id="5" name="Footer Placeholder 4">
            <a:extLst>
              <a:ext uri="{FF2B5EF4-FFF2-40B4-BE49-F238E27FC236}">
                <a16:creationId xmlns:a16="http://schemas.microsoft.com/office/drawing/2014/main" id="{961F986A-5EA7-DEBB-7BD3-144A7AD6DE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F3A3426-13F4-E459-BF75-214D1E20279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95E7CC-05F7-4005-A5E3-7072BDA55323}" type="slidenum">
              <a:rPr lang="en-US" smtClean="0"/>
              <a:t>‹#›</a:t>
            </a:fld>
            <a:endParaRPr lang="en-US"/>
          </a:p>
        </p:txBody>
      </p:sp>
    </p:spTree>
    <p:extLst>
      <p:ext uri="{BB962C8B-B14F-4D97-AF65-F5344CB8AC3E}">
        <p14:creationId xmlns:p14="http://schemas.microsoft.com/office/powerpoint/2010/main" val="28487942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princegeorgescountymd.gov/departments-offices/social-services/services/community-services" TargetMode="External"/><Relationship Id="rId5" Type="http://schemas.openxmlformats.org/officeDocument/2006/relationships/hyperlink" Target="https://dat.maryland.gov/Pages/Tax-Credit-Programs.aspx" TargetMode="External"/><Relationship Id="rId4" Type="http://schemas.openxmlformats.org/officeDocument/2006/relationships/hyperlink" Target="https://www.princegeorgescountymd.gov/departments-offices/finance/property-tax-credits/residential"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www.ucappgc.org/" TargetMode="External"/><Relationship Id="rId4" Type="http://schemas.openxmlformats.org/officeDocument/2006/relationships/hyperlink" Target="https://marylandaccesspoint.211md.org/explore-my-options/financial-assistance-programs/"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hyperlink" Target="https://dat.maryland.gov/Pages/hpp.aspx"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mailto:sdat.taxsale@maryland.gov" TargetMode="External"/><Relationship Id="rId5" Type="http://schemas.openxmlformats.org/officeDocument/2006/relationships/hyperlink" Target="http://www.dat.maryland.gov/taxsale" TargetMode="External"/><Relationship Id="rId4" Type="http://schemas.openxmlformats.org/officeDocument/2006/relationships/hyperlink" Target="http://www.dat.maryland.gov/homeowner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452"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3261" b="99457" l="532" r="96809">
                        <a14:foregroundMark x1="59043" y1="9783" x2="59043" y2="9783"/>
                        <a14:foregroundMark x1="40957" y1="9783" x2="40957" y2="9783"/>
                        <a14:foregroundMark x1="40957" y1="9783" x2="40957" y2="9783"/>
                        <a14:foregroundMark x1="37766" y1="9783" x2="31915" y2="10870"/>
                        <a14:foregroundMark x1="28723" y1="8696" x2="65426" y2="8152"/>
                        <a14:foregroundMark x1="65426" y1="8152" x2="85106" y2="32609"/>
                        <a14:foregroundMark x1="85106" y1="32609" x2="86170" y2="65217"/>
                        <a14:foregroundMark x1="86170" y1="65217" x2="53191" y2="86957"/>
                        <a14:foregroundMark x1="53191" y1="86957" x2="17553" y2="84239"/>
                        <a14:foregroundMark x1="17553" y1="84239" x2="7979" y2="39674"/>
                        <a14:foregroundMark x1="7979" y1="39674" x2="23404" y2="9783"/>
                        <a14:foregroundMark x1="23404" y1="9783" x2="39894" y2="7065"/>
                        <a14:foregroundMark x1="24468" y1="11413" x2="67021" y2="6522"/>
                        <a14:foregroundMark x1="67021" y1="6522" x2="90426" y2="27174"/>
                        <a14:foregroundMark x1="90426" y1="27174" x2="97340" y2="60870"/>
                        <a14:foregroundMark x1="97340" y1="60870" x2="75000" y2="89130"/>
                        <a14:foregroundMark x1="75000" y1="89130" x2="38298" y2="97826"/>
                        <a14:foregroundMark x1="5830" y1="85326" x2="1596" y2="83696"/>
                        <a14:foregroundMark x1="7243" y1="85870" x2="5830" y2="85326"/>
                        <a14:foregroundMark x1="38298" y1="97826" x2="7243" y2="85870"/>
                        <a14:foregroundMark x1="1596" y1="83696" x2="532" y2="82609"/>
                        <a14:foregroundMark x1="23936" y1="94022" x2="59574" y2="96739"/>
                        <a14:foregroundMark x1="59574" y1="96739" x2="72340" y2="92391"/>
                        <a14:foregroundMark x1="93085" y1="31522" x2="97872" y2="66304"/>
                        <a14:foregroundMark x1="97872" y1="66304" x2="87234" y2="75543"/>
                        <a14:foregroundMark x1="35106" y1="3804" x2="61702" y2="3804"/>
                        <a14:foregroundMark x1="44681" y1="99457" x2="52128" y2="98370"/>
                        <a14:foregroundMark x1="43085" y1="90217" x2="43085" y2="90217"/>
                        <a14:foregroundMark x1="18617" y1="42391" x2="42553" y2="16304"/>
                        <a14:foregroundMark x1="42553" y1="16304" x2="71809" y2="33152"/>
                        <a14:foregroundMark x1="71809" y1="33152" x2="46277" y2="51087"/>
                        <a14:foregroundMark x1="46277" y1="51087" x2="57447" y2="78804"/>
                        <a14:foregroundMark x1="35638" y1="47826" x2="79255" y2="63587"/>
                        <a14:foregroundMark x1="40957" y1="33152" x2="58511" y2="34783"/>
                        <a14:foregroundMark x1="20213" y1="47283" x2="22872" y2="70109"/>
                        <a14:foregroundMark x1="86702" y1="39130" x2="86702" y2="39130"/>
                        <a14:foregroundMark x1="90426" y1="38043" x2="90426" y2="38043"/>
                        <a14:foregroundMark x1="87234" y1="38043" x2="87234" y2="38043"/>
                        <a14:foregroundMark x1="89362" y1="50000" x2="89362" y2="50000"/>
                        <a14:backgroundMark x1="5851" y1="8152" x2="5851" y2="8152"/>
                        <a14:backgroundMark x1="80851" y1="5978" x2="80851" y2="5978"/>
                        <a14:backgroundMark x1="4787" y1="91848" x2="4787" y2="91848"/>
                        <a14:backgroundMark x1="4787" y1="85326" x2="4787" y2="85326"/>
                        <a14:backgroundMark x1="15957" y1="96196" x2="15957" y2="96196"/>
                        <a14:backgroundMark x1="3191" y1="78804" x2="3191" y2="78804"/>
                        <a14:backgroundMark x1="19149" y1="98370" x2="19149" y2="98370"/>
                        <a14:backgroundMark x1="23404" y1="98913" x2="23404" y2="98913"/>
                        <a14:backgroundMark x1="3191" y1="75000" x2="3191" y2="75000"/>
                        <a14:backgroundMark x1="5319" y1="85870" x2="5319" y2="85870"/>
                        <a14:backgroundMark x1="5851" y1="83696" x2="5851" y2="83696"/>
                      </a14:backgroundRemoval>
                    </a14:imgEffect>
                  </a14:imgLayer>
                </a14:imgProps>
              </a:ext>
              <a:ext uri="{28A0092B-C50C-407E-A947-70E740481C1C}">
                <a14:useLocalDpi xmlns:a14="http://schemas.microsoft.com/office/drawing/2010/main" val="0"/>
              </a:ext>
            </a:extLst>
          </a:blip>
          <a:stretch>
            <a:fillRect/>
          </a:stretch>
        </p:blipFill>
        <p:spPr>
          <a:xfrm>
            <a:off x="9937085" y="4562207"/>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1374396" y="443278"/>
            <a:ext cx="9443207" cy="5971444"/>
          </a:xfrm>
        </p:spPr>
        <p:txBody>
          <a:bodyPr>
            <a:normAutofit fontScale="90000"/>
          </a:bodyPr>
          <a:lstStyle/>
          <a:p>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br>
              <a:rPr lang="en-US" sz="5300" dirty="0">
                <a:latin typeface="Georgia" panose="02040502050405020303" pitchFamily="18" charset="0"/>
              </a:rPr>
            </a:br>
            <a:r>
              <a:rPr lang="en-US" sz="5300" dirty="0">
                <a:latin typeface="Georgia" panose="02040502050405020303" pitchFamily="18" charset="0"/>
              </a:rPr>
              <a:t>Presentation on Property Taxes</a:t>
            </a:r>
            <a:br>
              <a:rPr lang="en-US" sz="5300" dirty="0">
                <a:latin typeface="Georgia" panose="02040502050405020303" pitchFamily="18" charset="0"/>
              </a:rPr>
            </a:br>
            <a:r>
              <a:rPr lang="en-US" sz="5300" dirty="0">
                <a:latin typeface="Georgia" panose="02040502050405020303" pitchFamily="18" charset="0"/>
              </a:rPr>
              <a:t>April 9, 2025</a:t>
            </a:r>
            <a:br>
              <a:rPr lang="en-US" sz="5300" dirty="0">
                <a:latin typeface="Georgia" panose="02040502050405020303" pitchFamily="18" charset="0"/>
              </a:rPr>
            </a:br>
            <a:br>
              <a:rPr lang="en-US" dirty="0">
                <a:latin typeface="Abadi" panose="020B0604020104020204" pitchFamily="34" charset="0"/>
              </a:rPr>
            </a:br>
            <a:r>
              <a:rPr lang="en-US" sz="4000" dirty="0">
                <a:latin typeface="Georgia" panose="02040502050405020303" pitchFamily="18" charset="0"/>
              </a:rPr>
              <a:t>Presenters</a:t>
            </a:r>
            <a:br>
              <a:rPr lang="en-US" sz="4000" dirty="0">
                <a:latin typeface="Georgia" panose="02040502050405020303" pitchFamily="18" charset="0"/>
              </a:rPr>
            </a:br>
            <a:r>
              <a:rPr lang="en-US" sz="4000" dirty="0">
                <a:latin typeface="Georgia" panose="02040502050405020303" pitchFamily="18" charset="0"/>
              </a:rPr>
              <a:t>Larissa Broady</a:t>
            </a:r>
            <a:br>
              <a:rPr lang="en-US" sz="4000" dirty="0">
                <a:latin typeface="Georgia" panose="02040502050405020303" pitchFamily="18" charset="0"/>
              </a:rPr>
            </a:br>
            <a:r>
              <a:rPr lang="en-US" sz="4000" dirty="0">
                <a:latin typeface="Georgia" panose="02040502050405020303" pitchFamily="18" charset="0"/>
              </a:rPr>
              <a:t>Linda V. Allen </a:t>
            </a:r>
            <a:endParaRPr lang="en-US"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835168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2940" y="4837272"/>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7085" y="4829621"/>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265505" y="1493528"/>
            <a:ext cx="11636096" cy="4374859"/>
          </a:xfrm>
        </p:spPr>
        <p:txBody>
          <a:bodyPr>
            <a:normAutofit fontScale="90000"/>
          </a:bodyPr>
          <a:lstStyle/>
          <a:p>
            <a:pPr>
              <a:spcAft>
                <a:spcPts val="1200"/>
              </a:spcAft>
            </a:pPr>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r>
              <a:rPr lang="en-US" sz="4000" dirty="0">
                <a:effectLst/>
                <a:latin typeface="Georgia" panose="02040502050405020303" pitchFamily="18" charset="0"/>
                <a:ea typeface="Calibri" panose="020F0502020204030204" pitchFamily="34" charset="0"/>
                <a:cs typeface="Arial" panose="020B0604020202020204" pitchFamily="34" charset="0"/>
              </a:rPr>
              <a:t>What if the homeowner passes away and the house is willed to a spouse, child or other relative?</a:t>
            </a:r>
            <a:br>
              <a:rPr lang="en-US" sz="4000" dirty="0">
                <a:effectLst/>
                <a:latin typeface="Georgia" panose="02040502050405020303" pitchFamily="18" charset="0"/>
                <a:ea typeface="Calibri" panose="020F0502020204030204" pitchFamily="34" charset="0"/>
                <a:cs typeface="Arial" panose="020B0604020202020204" pitchFamily="34" charset="0"/>
              </a:rPr>
            </a:br>
            <a:br>
              <a:rPr lang="en-US" sz="3100" dirty="0">
                <a:effectLst/>
                <a:latin typeface="Georgia" panose="02040502050405020303" pitchFamily="18" charset="0"/>
                <a:ea typeface="Calibri" panose="020F0502020204030204" pitchFamily="34" charset="0"/>
                <a:cs typeface="Times New Roman" panose="02020603050405020304" pitchFamily="18" charset="0"/>
              </a:rPr>
            </a:br>
            <a:r>
              <a:rPr lang="en-US" sz="3100" dirty="0">
                <a:effectLst/>
                <a:latin typeface="Georgia" panose="02040502050405020303" pitchFamily="18" charset="0"/>
                <a:ea typeface="Calibri" panose="020F0502020204030204" pitchFamily="34" charset="0"/>
                <a:cs typeface="Times New Roman" panose="02020603050405020304" pitchFamily="18" charset="0"/>
              </a:rPr>
              <a:t>Property taxes are still due on the account and should be paid. Also, the new owner should properly record a new deed to transfer the property into his/her name. </a:t>
            </a:r>
            <a:br>
              <a:rPr lang="en-US" sz="3600" b="1" dirty="0">
                <a:latin typeface="Georgia" panose="02040502050405020303" pitchFamily="18" charset="0"/>
              </a:rPr>
            </a:br>
            <a:br>
              <a:rPr lang="en-US" sz="3600" dirty="0">
                <a:latin typeface="Georgia" panose="02040502050405020303" pitchFamily="18" charset="0"/>
              </a:rPr>
            </a:br>
            <a:endParaRPr lang="en-US" sz="3600"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57275" y="3179949"/>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Tree>
    <p:extLst>
      <p:ext uri="{BB962C8B-B14F-4D97-AF65-F5344CB8AC3E}">
        <p14:creationId xmlns:p14="http://schemas.microsoft.com/office/powerpoint/2010/main" val="9194711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038" y="467337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1971" y="4769239"/>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2164359" y="1986479"/>
            <a:ext cx="7885651" cy="4296875"/>
          </a:xfrm>
        </p:spPr>
        <p:txBody>
          <a:bodyPr>
            <a:normAutofit fontScale="90000"/>
          </a:bodyPr>
          <a:lstStyle/>
          <a:p>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r>
              <a:rPr lang="en-US" sz="3100" dirty="0">
                <a:effectLst/>
                <a:latin typeface="Georgia" panose="02040502050405020303" pitchFamily="18" charset="0"/>
                <a:ea typeface="Calibri" panose="020F0502020204030204" pitchFamily="34" charset="0"/>
                <a:cs typeface="Arial" panose="020B0604020202020204" pitchFamily="34" charset="0"/>
              </a:rPr>
              <a:t>What happens after May if property taxes have not been paid at all?</a:t>
            </a:r>
            <a:br>
              <a:rPr lang="en-US" sz="3100" dirty="0">
                <a:effectLst/>
                <a:latin typeface="Georgia" panose="02040502050405020303" pitchFamily="18" charset="0"/>
                <a:ea typeface="Calibri" panose="020F0502020204030204" pitchFamily="34" charset="0"/>
                <a:cs typeface="Arial" panose="020B0604020202020204" pitchFamily="34" charset="0"/>
              </a:rPr>
            </a:br>
            <a:r>
              <a:rPr lang="en-US" sz="3100" dirty="0">
                <a:effectLst/>
                <a:latin typeface="Georgia" panose="02040502050405020303" pitchFamily="18" charset="0"/>
                <a:ea typeface="Calibri" panose="020F0502020204030204" pitchFamily="34" charset="0"/>
                <a:cs typeface="Arial" panose="020B0604020202020204" pitchFamily="34" charset="0"/>
              </a:rPr>
              <a:t>Can a person still pay so the house is not taken</a:t>
            </a:r>
            <a:r>
              <a:rPr lang="en-US" sz="2900" dirty="0">
                <a:effectLst/>
                <a:latin typeface="Georgia" panose="02040502050405020303" pitchFamily="18" charset="0"/>
                <a:ea typeface="Calibri" panose="020F0502020204030204" pitchFamily="34" charset="0"/>
                <a:cs typeface="Arial" panose="020B0604020202020204" pitchFamily="34" charset="0"/>
              </a:rPr>
              <a:t>?</a:t>
            </a:r>
            <a:br>
              <a:rPr lang="en-US" sz="2900" dirty="0">
                <a:effectLst/>
                <a:latin typeface="Georgia" panose="02040502050405020303" pitchFamily="18" charset="0"/>
                <a:ea typeface="Calibri" panose="020F0502020204030204" pitchFamily="34" charset="0"/>
                <a:cs typeface="Arial" panose="020B0604020202020204" pitchFamily="34" charset="0"/>
              </a:rPr>
            </a:br>
            <a:br>
              <a:rPr lang="en-US" sz="2900" dirty="0">
                <a:effectLst/>
                <a:latin typeface="Georgia" panose="02040502050405020303" pitchFamily="18" charset="0"/>
                <a:ea typeface="Calibri" panose="020F0502020204030204" pitchFamily="34" charset="0"/>
                <a:cs typeface="Arial" panose="020B0604020202020204" pitchFamily="34" charset="0"/>
              </a:rPr>
            </a:br>
            <a:r>
              <a:rPr lang="en-US" sz="2000" dirty="0">
                <a:effectLst/>
                <a:latin typeface="Georgia" panose="02040502050405020303" pitchFamily="18" charset="0"/>
                <a:ea typeface="Calibri" panose="020F0502020204030204" pitchFamily="34" charset="0"/>
                <a:cs typeface="Arial" panose="020B0604020202020204" pitchFamily="34" charset="0"/>
              </a:rPr>
              <a:t>Property taxes can still be paid for the current year’s delinquent taxes. The property would go to Tax Sale on the 2</a:t>
            </a:r>
            <a:r>
              <a:rPr lang="en-US" sz="2000" baseline="30000" dirty="0">
                <a:effectLst/>
                <a:latin typeface="Georgia" panose="02040502050405020303" pitchFamily="18" charset="0"/>
                <a:ea typeface="Calibri" panose="020F0502020204030204" pitchFamily="34" charset="0"/>
                <a:cs typeface="Arial" panose="020B0604020202020204" pitchFamily="34" charset="0"/>
              </a:rPr>
              <a:t>nd</a:t>
            </a:r>
            <a:r>
              <a:rPr lang="en-US" sz="2000" dirty="0">
                <a:effectLst/>
                <a:latin typeface="Georgia" panose="02040502050405020303" pitchFamily="18" charset="0"/>
                <a:ea typeface="Calibri" panose="020F0502020204030204" pitchFamily="34" charset="0"/>
                <a:cs typeface="Arial" panose="020B0604020202020204" pitchFamily="34" charset="0"/>
              </a:rPr>
              <a:t> Monday in May for any delinquent balance over $500. Redeeming the property from Tax Sale requires guaranteed funds and the full amount due. Once sold in Tax Sale, partial payments cannot be accepted. If the homeowner needs more time, there may be legal fees due in September or November depending on if the property </a:t>
            </a:r>
            <a:r>
              <a:rPr lang="en-US" sz="2000" dirty="0">
                <a:latin typeface="Georgia" panose="02040502050405020303" pitchFamily="18" charset="0"/>
                <a:ea typeface="Calibri" panose="020F0502020204030204" pitchFamily="34" charset="0"/>
                <a:cs typeface="Arial" panose="020B0604020202020204" pitchFamily="34" charset="0"/>
              </a:rPr>
              <a:t>i</a:t>
            </a:r>
            <a:r>
              <a:rPr lang="en-US" sz="2000" dirty="0">
                <a:effectLst/>
                <a:latin typeface="Georgia" panose="02040502050405020303" pitchFamily="18" charset="0"/>
                <a:ea typeface="Calibri" panose="020F0502020204030204" pitchFamily="34" charset="0"/>
                <a:cs typeface="Arial" panose="020B0604020202020204" pitchFamily="34" charset="0"/>
              </a:rPr>
              <a:t>s the homeowner’s principal residence. However, interest and penalty will continue to accrue each month.</a:t>
            </a:r>
            <a:br>
              <a:rPr lang="en-US" sz="2000" dirty="0">
                <a:effectLst/>
                <a:latin typeface="Georgia" panose="02040502050405020303" pitchFamily="18" charset="0"/>
                <a:ea typeface="Calibri" panose="020F0502020204030204" pitchFamily="34" charset="0"/>
                <a:cs typeface="Arial" panose="020B0604020202020204" pitchFamily="34" charset="0"/>
              </a:rPr>
            </a:br>
            <a:r>
              <a:rPr lang="en-US" sz="2000" dirty="0">
                <a:effectLst/>
                <a:latin typeface="Georgia" panose="02040502050405020303" pitchFamily="18" charset="0"/>
                <a:ea typeface="Calibri" panose="020F0502020204030204" pitchFamily="34" charset="0"/>
                <a:cs typeface="Arial" panose="020B0604020202020204" pitchFamily="34" charset="0"/>
              </a:rPr>
              <a:t>(Any additional questions/concerns, contact Tax Sale at 301-952-3948) </a:t>
            </a:r>
            <a:endParaRPr lang="en-US"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719813" y="3209743"/>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Tree>
    <p:extLst>
      <p:ext uri="{BB962C8B-B14F-4D97-AF65-F5344CB8AC3E}">
        <p14:creationId xmlns:p14="http://schemas.microsoft.com/office/powerpoint/2010/main" val="2019453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452"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7085" y="4510451"/>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1361950" y="2448104"/>
            <a:ext cx="9443207" cy="2579754"/>
          </a:xfrm>
        </p:spPr>
        <p:txBody>
          <a:bodyPr>
            <a:normAutofit fontScale="90000"/>
          </a:bodyPr>
          <a:lstStyle/>
          <a:p>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r>
              <a:rPr lang="en-US" sz="4400" dirty="0">
                <a:effectLst/>
                <a:latin typeface="Georgia" panose="02040502050405020303" pitchFamily="18" charset="0"/>
                <a:ea typeface="Calibri" panose="020F0502020204030204" pitchFamily="34" charset="0"/>
                <a:cs typeface="Arial" panose="020B0604020202020204" pitchFamily="34" charset="0"/>
              </a:rPr>
              <a:t>Elderly Property Tax Credit</a:t>
            </a:r>
            <a:br>
              <a:rPr lang="en-US" sz="4400" b="1" dirty="0">
                <a:latin typeface="Georgia" panose="02040502050405020303" pitchFamily="18" charset="0"/>
              </a:rPr>
            </a:br>
            <a:br>
              <a:rPr lang="en-US" sz="5300" dirty="0">
                <a:latin typeface="Georgia" panose="02040502050405020303" pitchFamily="18" charset="0"/>
              </a:rPr>
            </a:br>
            <a:endParaRPr lang="en-US"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719813" y="3209743"/>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Tree>
    <p:extLst>
      <p:ext uri="{BB962C8B-B14F-4D97-AF65-F5344CB8AC3E}">
        <p14:creationId xmlns:p14="http://schemas.microsoft.com/office/powerpoint/2010/main" val="4178134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6452"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937085" y="4510451"/>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2114027" y="2811020"/>
            <a:ext cx="8112154" cy="3775988"/>
          </a:xfrm>
        </p:spPr>
        <p:txBody>
          <a:bodyPr>
            <a:normAutofit fontScale="90000"/>
          </a:bodyPr>
          <a:lstStyle/>
          <a:p>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r>
              <a:rPr lang="en-US" sz="4400" dirty="0">
                <a:effectLst/>
                <a:latin typeface="Georgia" panose="02040502050405020303" pitchFamily="18" charset="0"/>
                <a:ea typeface="Calibri" panose="020F0502020204030204" pitchFamily="34" charset="0"/>
                <a:cs typeface="Arial" panose="020B0604020202020204" pitchFamily="34" charset="0"/>
              </a:rPr>
              <a:t>Is the credit still availab</a:t>
            </a:r>
            <a:r>
              <a:rPr lang="en-US" sz="4400" dirty="0">
                <a:latin typeface="Georgia" panose="02040502050405020303" pitchFamily="18" charset="0"/>
                <a:ea typeface="Calibri" panose="020F0502020204030204" pitchFamily="34" charset="0"/>
                <a:cs typeface="Arial" panose="020B0604020202020204" pitchFamily="34" charset="0"/>
              </a:rPr>
              <a:t>le?</a:t>
            </a:r>
            <a:br>
              <a:rPr lang="en-US" sz="4400" dirty="0">
                <a:latin typeface="Georgia" panose="02040502050405020303" pitchFamily="18" charset="0"/>
                <a:ea typeface="Calibri" panose="020F0502020204030204" pitchFamily="34" charset="0"/>
                <a:cs typeface="Arial" panose="020B0604020202020204" pitchFamily="34" charset="0"/>
              </a:rPr>
            </a:br>
            <a:br>
              <a:rPr lang="en-US" sz="4400" b="1" dirty="0">
                <a:latin typeface="Georgia" panose="02040502050405020303" pitchFamily="18" charset="0"/>
              </a:rPr>
            </a:br>
            <a:r>
              <a:rPr lang="en-US" sz="3600" dirty="0">
                <a:latin typeface="Georgia" panose="02040502050405020303" pitchFamily="18" charset="0"/>
              </a:rPr>
              <a:t>The deadline to submit an application for FY25 was October 1, 2024.</a:t>
            </a:r>
            <a:br>
              <a:rPr lang="en-US" sz="3600" dirty="0">
                <a:latin typeface="Georgia" panose="02040502050405020303" pitchFamily="18" charset="0"/>
              </a:rPr>
            </a:br>
            <a:r>
              <a:rPr lang="en-US" sz="3600" dirty="0">
                <a:latin typeface="Georgia" panose="02040502050405020303" pitchFamily="18" charset="0"/>
              </a:rPr>
              <a:t> </a:t>
            </a:r>
            <a:br>
              <a:rPr lang="en-US" sz="3600" dirty="0">
                <a:latin typeface="Georgia" panose="02040502050405020303" pitchFamily="18" charset="0"/>
              </a:rPr>
            </a:br>
            <a:r>
              <a:rPr lang="en-US" sz="3600" dirty="0">
                <a:latin typeface="Georgia" panose="02040502050405020303" pitchFamily="18" charset="0"/>
              </a:rPr>
              <a:t>The application for FY26 will be available </a:t>
            </a:r>
            <a:br>
              <a:rPr lang="en-US" sz="3600" dirty="0">
                <a:latin typeface="Georgia" panose="02040502050405020303" pitchFamily="18" charset="0"/>
              </a:rPr>
            </a:br>
            <a:r>
              <a:rPr lang="en-US" sz="3600" dirty="0">
                <a:latin typeface="Georgia" panose="02040502050405020303" pitchFamily="18" charset="0"/>
              </a:rPr>
              <a:t>in late spring. </a:t>
            </a:r>
            <a:br>
              <a:rPr lang="en-US" sz="3600" dirty="0">
                <a:latin typeface="Georgia" panose="02040502050405020303" pitchFamily="18" charset="0"/>
              </a:rPr>
            </a:br>
            <a:endParaRPr lang="en-US" sz="3600"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719813" y="3209743"/>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Tree>
    <p:extLst>
      <p:ext uri="{BB962C8B-B14F-4D97-AF65-F5344CB8AC3E}">
        <p14:creationId xmlns:p14="http://schemas.microsoft.com/office/powerpoint/2010/main" val="3714045387"/>
      </p:ext>
    </p:extLst>
  </p:cSld>
  <p:clrMapOvr>
    <a:overrideClrMapping bg1="lt1" tx1="dk1" bg2="lt2" tx2="dk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6298" y="463024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57849" y="4639841"/>
            <a:ext cx="1579275" cy="1545674"/>
          </a:xfrm>
          <a:prstGeom prst="rect">
            <a:avLst/>
          </a:prstGeom>
        </p:spPr>
      </p:pic>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75640" y="2626575"/>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
        <p:nvSpPr>
          <p:cNvPr id="3" name="Title 2">
            <a:extLst>
              <a:ext uri="{FF2B5EF4-FFF2-40B4-BE49-F238E27FC236}">
                <a16:creationId xmlns:a16="http://schemas.microsoft.com/office/drawing/2014/main" id="{5A38991D-5ABD-F9C2-ABE0-C9EB545BFCDE}"/>
              </a:ext>
            </a:extLst>
          </p:cNvPr>
          <p:cNvSpPr>
            <a:spLocks noGrp="1"/>
          </p:cNvSpPr>
          <p:nvPr>
            <p:ph type="ctrTitle"/>
          </p:nvPr>
        </p:nvSpPr>
        <p:spPr>
          <a:xfrm>
            <a:off x="1524000" y="369116"/>
            <a:ext cx="9144000" cy="1535185"/>
          </a:xfrm>
        </p:spPr>
        <p:txBody>
          <a:bodyPr>
            <a:normAutofit/>
          </a:bodyPr>
          <a:lstStyle/>
          <a:p>
            <a:r>
              <a:rPr lang="en-US" sz="4800" b="1" dirty="0">
                <a:latin typeface="Georgia" panose="02040502050405020303" pitchFamily="18" charset="0"/>
              </a:rPr>
              <a:t>Prince George’s County</a:t>
            </a:r>
            <a:br>
              <a:rPr lang="en-US" sz="4800" b="1" dirty="0">
                <a:latin typeface="Georgia" panose="02040502050405020303" pitchFamily="18" charset="0"/>
              </a:rPr>
            </a:br>
            <a:r>
              <a:rPr lang="en-US" sz="4800" b="1" dirty="0">
                <a:latin typeface="Georgia" panose="02040502050405020303" pitchFamily="18" charset="0"/>
              </a:rPr>
              <a:t>Office of Finance</a:t>
            </a:r>
            <a:endParaRPr lang="en-US" sz="4800" dirty="0"/>
          </a:p>
        </p:txBody>
      </p:sp>
      <p:sp>
        <p:nvSpPr>
          <p:cNvPr id="8" name="TextBox 7">
            <a:extLst>
              <a:ext uri="{FF2B5EF4-FFF2-40B4-BE49-F238E27FC236}">
                <a16:creationId xmlns:a16="http://schemas.microsoft.com/office/drawing/2014/main" id="{570C4155-8099-C09A-31F2-B68D2CD0BAE4}"/>
              </a:ext>
            </a:extLst>
          </p:cNvPr>
          <p:cNvSpPr txBox="1"/>
          <p:nvPr/>
        </p:nvSpPr>
        <p:spPr>
          <a:xfrm>
            <a:off x="2242468" y="2728204"/>
            <a:ext cx="7707063" cy="705065"/>
          </a:xfrm>
          <a:prstGeom prst="rect">
            <a:avLst/>
          </a:prstGeom>
          <a:noFill/>
        </p:spPr>
        <p:txBody>
          <a:bodyPr wrap="square" rtlCol="0">
            <a:spAutoFit/>
          </a:bodyPr>
          <a:lstStyle/>
          <a:p>
            <a:pPr marL="0" marR="0" algn="ctr">
              <a:lnSpc>
                <a:spcPct val="107000"/>
              </a:lnSpc>
              <a:spcBef>
                <a:spcPts val="0"/>
              </a:spcBef>
              <a:spcAft>
                <a:spcPts val="800"/>
              </a:spcAft>
              <a:tabLst>
                <a:tab pos="7013575" algn="r"/>
              </a:tabLst>
            </a:pPr>
            <a:r>
              <a:rPr lang="en-US" sz="4000" dirty="0">
                <a:effectLst/>
                <a:latin typeface="Georgia" panose="02040502050405020303" pitchFamily="18" charset="0"/>
                <a:ea typeface="Calibri" panose="020F0502020204030204" pitchFamily="34" charset="0"/>
                <a:cs typeface="Times New Roman" panose="02020603050405020304" pitchFamily="18" charset="0"/>
              </a:rPr>
              <a:t>Current legislation/amendment </a:t>
            </a:r>
          </a:p>
        </p:txBody>
      </p:sp>
      <p:sp>
        <p:nvSpPr>
          <p:cNvPr id="2" name="TextBox 1">
            <a:extLst>
              <a:ext uri="{FF2B5EF4-FFF2-40B4-BE49-F238E27FC236}">
                <a16:creationId xmlns:a16="http://schemas.microsoft.com/office/drawing/2014/main" id="{B838F615-13AB-5502-6958-46E11DD148F5}"/>
              </a:ext>
            </a:extLst>
          </p:cNvPr>
          <p:cNvSpPr txBox="1"/>
          <p:nvPr/>
        </p:nvSpPr>
        <p:spPr>
          <a:xfrm>
            <a:off x="2339081" y="3509730"/>
            <a:ext cx="7610450" cy="2693045"/>
          </a:xfrm>
          <a:prstGeom prst="rect">
            <a:avLst/>
          </a:prstGeom>
          <a:noFill/>
          <a:ln>
            <a:solidFill>
              <a:schemeClr val="tx1"/>
            </a:solidFill>
          </a:ln>
        </p:spPr>
        <p:txBody>
          <a:bodyPr wrap="square" rtlCol="0">
            <a:spAutoFit/>
          </a:bodyPr>
          <a:lstStyle/>
          <a:p>
            <a:pPr algn="ctr">
              <a:spcAft>
                <a:spcPts val="1200"/>
              </a:spcAft>
            </a:pPr>
            <a:r>
              <a:rPr lang="en-US" b="0" i="0" u="none" strike="noStrike" baseline="0" dirty="0">
                <a:solidFill>
                  <a:srgbClr val="000000"/>
                </a:solidFill>
                <a:latin typeface="Georgia" panose="02040502050405020303" pitchFamily="18" charset="0"/>
              </a:rPr>
              <a:t>CB-029-2022</a:t>
            </a:r>
          </a:p>
          <a:p>
            <a:pPr>
              <a:spcAft>
                <a:spcPts val="600"/>
              </a:spcAft>
            </a:pPr>
            <a:r>
              <a:rPr lang="en-US" b="0" i="0" u="none" strike="noStrike" baseline="0" dirty="0">
                <a:solidFill>
                  <a:srgbClr val="000000"/>
                </a:solidFill>
                <a:latin typeface="Georgia" panose="02040502050405020303" pitchFamily="18" charset="0"/>
              </a:rPr>
              <a:t>As of June 30, 2024, if you: </a:t>
            </a:r>
          </a:p>
          <a:p>
            <a:pPr marL="274320" indent="-342900">
              <a:spcAft>
                <a:spcPts val="600"/>
              </a:spcAft>
              <a:buFont typeface="Wingdings" panose="05000000000000000000" pitchFamily="2" charset="2"/>
              <a:buChar char="§"/>
            </a:pPr>
            <a:r>
              <a:rPr lang="en-US" dirty="0">
                <a:solidFill>
                  <a:srgbClr val="000000"/>
                </a:solidFill>
                <a:latin typeface="Georgia" panose="02040502050405020303" pitchFamily="18" charset="0"/>
              </a:rPr>
              <a:t>a</a:t>
            </a:r>
            <a:r>
              <a:rPr lang="en-US" b="0" i="0" u="none" strike="noStrike" baseline="0" dirty="0">
                <a:solidFill>
                  <a:srgbClr val="000000"/>
                </a:solidFill>
                <a:latin typeface="Georgia" panose="02040502050405020303" pitchFamily="18" charset="0"/>
              </a:rPr>
              <a:t>re age 65 years or older,</a:t>
            </a:r>
          </a:p>
          <a:p>
            <a:pPr marL="274320" indent="-342900">
              <a:spcAft>
                <a:spcPts val="600"/>
              </a:spcAft>
              <a:buFont typeface="Wingdings" panose="05000000000000000000" pitchFamily="2" charset="2"/>
              <a:buChar char="§"/>
            </a:pPr>
            <a:r>
              <a:rPr lang="en-US" dirty="0">
                <a:solidFill>
                  <a:srgbClr val="000000"/>
                </a:solidFill>
                <a:latin typeface="Georgia" panose="02040502050405020303" pitchFamily="18" charset="0"/>
              </a:rPr>
              <a:t>h</a:t>
            </a:r>
            <a:r>
              <a:rPr lang="en-US" b="0" i="0" u="none" strike="noStrike" baseline="0" dirty="0">
                <a:solidFill>
                  <a:srgbClr val="000000"/>
                </a:solidFill>
                <a:latin typeface="Georgia" panose="02040502050405020303" pitchFamily="18" charset="0"/>
              </a:rPr>
              <a:t>ave owned and lived in your home 10 or more consecutive years, and </a:t>
            </a:r>
          </a:p>
          <a:p>
            <a:pPr marL="274320" indent="-342900">
              <a:buFont typeface="Wingdings" panose="05000000000000000000" pitchFamily="2" charset="2"/>
              <a:buChar char="§"/>
            </a:pPr>
            <a:r>
              <a:rPr lang="en-US" b="0" i="0" u="none" strike="noStrike" baseline="0" dirty="0">
                <a:solidFill>
                  <a:srgbClr val="000000"/>
                </a:solidFill>
                <a:latin typeface="Georgia" panose="02040502050405020303" pitchFamily="18" charset="0"/>
              </a:rPr>
              <a:t>have a maximum assessed value of $515,000, </a:t>
            </a:r>
          </a:p>
          <a:p>
            <a:endParaRPr lang="en-US" b="0" i="0" u="none" strike="noStrike" baseline="0" dirty="0">
              <a:solidFill>
                <a:srgbClr val="000000"/>
              </a:solidFill>
              <a:latin typeface="Georgia" panose="02040502050405020303" pitchFamily="18" charset="0"/>
            </a:endParaRPr>
          </a:p>
          <a:p>
            <a:pPr algn="ctr"/>
            <a:r>
              <a:rPr lang="en-US" dirty="0">
                <a:solidFill>
                  <a:srgbClr val="000000"/>
                </a:solidFill>
                <a:latin typeface="Georgia" panose="02040502050405020303" pitchFamily="18" charset="0"/>
              </a:rPr>
              <a:t>A</a:t>
            </a:r>
            <a:r>
              <a:rPr lang="en-US" b="0" i="0" u="none" strike="noStrike" baseline="0" dirty="0">
                <a:solidFill>
                  <a:srgbClr val="000000"/>
                </a:solidFill>
                <a:latin typeface="Georgia" panose="02040502050405020303" pitchFamily="18" charset="0"/>
              </a:rPr>
              <a:t> five (5) year credit is available for up to 20% of County portion of your property taxes inclusive of Homeowners' and Homestead tax credits. </a:t>
            </a:r>
            <a:endParaRPr lang="en-US" dirty="0">
              <a:latin typeface="Georgia" panose="02040502050405020303" pitchFamily="18" charset="0"/>
            </a:endParaRPr>
          </a:p>
        </p:txBody>
      </p:sp>
    </p:spTree>
    <p:extLst>
      <p:ext uri="{BB962C8B-B14F-4D97-AF65-F5344CB8AC3E}">
        <p14:creationId xmlns:p14="http://schemas.microsoft.com/office/powerpoint/2010/main" val="25770377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0626" y="474238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45711" y="4734727"/>
            <a:ext cx="1579275" cy="1545674"/>
          </a:xfrm>
          <a:prstGeom prst="rect">
            <a:avLst/>
          </a:prstGeom>
        </p:spPr>
      </p:pic>
      <p:sp>
        <p:nvSpPr>
          <p:cNvPr id="18" name="Rectangle 17">
            <a:extLst>
              <a:ext uri="{FF2B5EF4-FFF2-40B4-BE49-F238E27FC236}">
                <a16:creationId xmlns:a16="http://schemas.microsoft.com/office/drawing/2014/main" id="{48E3713A-3D0F-47F5-F6F2-12B3A48620BD}"/>
              </a:ext>
            </a:extLst>
          </p:cNvPr>
          <p:cNvSpPr/>
          <p:nvPr/>
        </p:nvSpPr>
        <p:spPr>
          <a:xfrm>
            <a:off x="-12448" y="2029491"/>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75640" y="2626575"/>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
        <p:nvSpPr>
          <p:cNvPr id="3" name="Title 2">
            <a:extLst>
              <a:ext uri="{FF2B5EF4-FFF2-40B4-BE49-F238E27FC236}">
                <a16:creationId xmlns:a16="http://schemas.microsoft.com/office/drawing/2014/main" id="{5A38991D-5ABD-F9C2-ABE0-C9EB545BFCDE}"/>
              </a:ext>
            </a:extLst>
          </p:cNvPr>
          <p:cNvSpPr>
            <a:spLocks noGrp="1"/>
          </p:cNvSpPr>
          <p:nvPr>
            <p:ph type="ctrTitle"/>
          </p:nvPr>
        </p:nvSpPr>
        <p:spPr>
          <a:xfrm>
            <a:off x="1524000" y="369116"/>
            <a:ext cx="9144000" cy="1535185"/>
          </a:xfrm>
        </p:spPr>
        <p:txBody>
          <a:bodyPr>
            <a:normAutofit/>
          </a:bodyPr>
          <a:lstStyle/>
          <a:p>
            <a:r>
              <a:rPr lang="en-US" sz="4800" b="1" dirty="0">
                <a:latin typeface="Georgia" panose="02040502050405020303" pitchFamily="18" charset="0"/>
              </a:rPr>
              <a:t>Prince George’s County</a:t>
            </a:r>
            <a:br>
              <a:rPr lang="en-US" sz="4800" b="1" dirty="0">
                <a:latin typeface="Georgia" panose="02040502050405020303" pitchFamily="18" charset="0"/>
              </a:rPr>
            </a:br>
            <a:r>
              <a:rPr lang="en-US" sz="4800" b="1" dirty="0">
                <a:latin typeface="Georgia" panose="02040502050405020303" pitchFamily="18" charset="0"/>
              </a:rPr>
              <a:t>Office of Finance</a:t>
            </a:r>
            <a:endParaRPr lang="en-US" sz="4800" dirty="0"/>
          </a:p>
        </p:txBody>
      </p:sp>
      <p:sp>
        <p:nvSpPr>
          <p:cNvPr id="8" name="TextBox 7">
            <a:extLst>
              <a:ext uri="{FF2B5EF4-FFF2-40B4-BE49-F238E27FC236}">
                <a16:creationId xmlns:a16="http://schemas.microsoft.com/office/drawing/2014/main" id="{570C4155-8099-C09A-31F2-B68D2CD0BAE4}"/>
              </a:ext>
            </a:extLst>
          </p:cNvPr>
          <p:cNvSpPr txBox="1"/>
          <p:nvPr/>
        </p:nvSpPr>
        <p:spPr>
          <a:xfrm>
            <a:off x="1912691" y="2357142"/>
            <a:ext cx="7955928" cy="4389600"/>
          </a:xfrm>
          <a:prstGeom prst="rect">
            <a:avLst/>
          </a:prstGeom>
          <a:noFill/>
        </p:spPr>
        <p:txBody>
          <a:bodyPr wrap="square" rtlCol="0">
            <a:spAutoFit/>
          </a:bodyPr>
          <a:lstStyle/>
          <a:p>
            <a:pPr marL="0" marR="0" algn="ctr">
              <a:lnSpc>
                <a:spcPct val="107000"/>
              </a:lnSpc>
              <a:spcBef>
                <a:spcPts val="0"/>
              </a:spcBef>
              <a:spcAft>
                <a:spcPts val="800"/>
              </a:spcAft>
              <a:tabLst>
                <a:tab pos="7013575" algn="r"/>
              </a:tabLst>
            </a:pPr>
            <a:r>
              <a:rPr lang="en-US" sz="2800" b="1" dirty="0">
                <a:effectLst/>
                <a:latin typeface="Arial" panose="020B0604020202020204" pitchFamily="34" charset="0"/>
                <a:ea typeface="Calibri" panose="020F0502020204030204" pitchFamily="34" charset="0"/>
                <a:cs typeface="Times New Roman" panose="02020603050405020304" pitchFamily="18" charset="0"/>
              </a:rPr>
              <a:t>    State </a:t>
            </a:r>
            <a:r>
              <a:rPr lang="en-US" sz="2800" b="1" dirty="0">
                <a:latin typeface="Arial" panose="020B0604020202020204" pitchFamily="34" charset="0"/>
                <a:ea typeface="Calibri" panose="020F0502020204030204" pitchFamily="34" charset="0"/>
                <a:cs typeface="Times New Roman" panose="02020603050405020304" pitchFamily="18" charset="0"/>
              </a:rPr>
              <a:t>and County information</a:t>
            </a:r>
            <a:r>
              <a:rPr lang="en-US" sz="2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gn="ctr">
              <a:lnSpc>
                <a:spcPct val="107000"/>
              </a:lnSpc>
              <a:spcBef>
                <a:spcPts val="0"/>
              </a:spcBef>
              <a:spcAft>
                <a:spcPts val="800"/>
              </a:spcAft>
            </a:pPr>
            <a:endParaRPr lang="en-US" dirty="0">
              <a:latin typeface="Georgia" panose="02040502050405020303" pitchFamily="18" charset="0"/>
              <a:ea typeface="+mj-ea"/>
              <a:cs typeface="+mj-cs"/>
            </a:endParaRPr>
          </a:p>
          <a:p>
            <a:pPr marL="457200" marR="0" algn="ctr">
              <a:lnSpc>
                <a:spcPct val="107000"/>
              </a:lnSpc>
              <a:spcBef>
                <a:spcPts val="0"/>
              </a:spcBef>
              <a:spcAft>
                <a:spcPts val="800"/>
              </a:spcAft>
            </a:pPr>
            <a:r>
              <a:rPr lang="en-US" dirty="0">
                <a:latin typeface="Georgia" panose="02040502050405020303" pitchFamily="18" charset="0"/>
                <a:ea typeface="+mj-ea"/>
                <a:cs typeface="+mj-cs"/>
              </a:rPr>
              <a:t>A listing of tax credits can be found at these links: </a:t>
            </a:r>
          </a:p>
          <a:p>
            <a:pPr marR="0" lvl="1" algn="ctr">
              <a:lnSpc>
                <a:spcPct val="107000"/>
              </a:lnSpc>
              <a:spcBef>
                <a:spcPts val="0"/>
              </a:spcBef>
              <a:spcAft>
                <a:spcPts val="800"/>
              </a:spcAft>
            </a:pPr>
            <a:r>
              <a:rPr lang="en-US" u="sng" dirty="0">
                <a:solidFill>
                  <a:srgbClr val="0563C1"/>
                </a:solidFill>
                <a:latin typeface="Book Antiqua" panose="02040602050305030304" pitchFamily="18" charset="0"/>
                <a:cs typeface="Arial" panose="020B0604020202020204" pitchFamily="34" charset="0"/>
                <a:hlinkClick r:id="rId4">
                  <a:extLst>
                    <a:ext uri="{A12FA001-AC4F-418D-AE19-62706E023703}">
                      <ahyp:hlinkClr xmlns:ahyp="http://schemas.microsoft.com/office/drawing/2018/hyperlinkcolor" val="tx"/>
                    </a:ext>
                  </a:extLst>
                </a:hlinkClick>
              </a:rPr>
              <a:t>https://www.princegeorgescountymd.gov/departments-offices/finance/property-tax-credits/residential</a:t>
            </a:r>
            <a:r>
              <a:rPr lang="en-US" dirty="0">
                <a:solidFill>
                  <a:srgbClr val="0070C0"/>
                </a:solidFill>
                <a:effectLst/>
                <a:latin typeface="Book Antiqua" panose="02040602050305030304" pitchFamily="18" charset="0"/>
                <a:ea typeface="Calibri" panose="020F0502020204030204" pitchFamily="34" charset="0"/>
                <a:cs typeface="Arial" panose="020B0604020202020204" pitchFamily="34" charset="0"/>
              </a:rPr>
              <a:t> </a:t>
            </a:r>
          </a:p>
          <a:p>
            <a:pPr marR="0" lvl="1" algn="ctr">
              <a:lnSpc>
                <a:spcPct val="107000"/>
              </a:lnSpc>
              <a:spcBef>
                <a:spcPts val="0"/>
              </a:spcBef>
              <a:spcAft>
                <a:spcPts val="800"/>
              </a:spcAft>
            </a:pPr>
            <a:r>
              <a:rPr lang="en-US" u="sng" dirty="0">
                <a:solidFill>
                  <a:srgbClr val="0563C1"/>
                </a:solidFill>
                <a:latin typeface="Book Antiqua" panose="02040602050305030304" pitchFamily="18" charset="0"/>
                <a:cs typeface="Arial" panose="020B0604020202020204" pitchFamily="34" charset="0"/>
                <a:hlinkClick r:id="rId5">
                  <a:extLst>
                    <a:ext uri="{A12FA001-AC4F-418D-AE19-62706E023703}">
                      <ahyp:hlinkClr xmlns:ahyp="http://schemas.microsoft.com/office/drawing/2018/hyperlinkcolor" val="tx"/>
                    </a:ext>
                  </a:extLst>
                </a:hlinkClick>
              </a:rPr>
              <a:t>https://dat.maryland.gov/Pages/Tax-Credit-Programs.aspx</a:t>
            </a:r>
            <a:endParaRPr lang="en-US" u="sng" dirty="0">
              <a:solidFill>
                <a:srgbClr val="0563C1"/>
              </a:solidFill>
              <a:latin typeface="Book Antiqua" panose="02040602050305030304" pitchFamily="18" charset="0"/>
              <a:cs typeface="Arial" panose="020B0604020202020204" pitchFamily="34" charset="0"/>
            </a:endParaRPr>
          </a:p>
          <a:p>
            <a:pPr marL="0" marR="0" algn="ctr">
              <a:lnSpc>
                <a:spcPct val="107000"/>
              </a:lnSpc>
              <a:spcBef>
                <a:spcPts val="0"/>
              </a:spcBef>
              <a:spcAft>
                <a:spcPts val="800"/>
              </a:spcAft>
              <a:tabLst>
                <a:tab pos="7013575" algn="r"/>
              </a:tabLst>
            </a:pPr>
            <a:r>
              <a:rPr lang="en-US" sz="1400" b="1" dirty="0">
                <a:effectLst/>
                <a:latin typeface="Arial" panose="020B0604020202020204" pitchFamily="34" charset="0"/>
                <a:ea typeface="Calibri" panose="020F0502020204030204" pitchFamily="34" charset="0"/>
                <a:cs typeface="Times New Roman" panose="02020603050405020304" pitchFamily="18" charset="0"/>
              </a:rPr>
              <a:t> </a:t>
            </a:r>
          </a:p>
          <a:p>
            <a:pPr algn="ctr">
              <a:lnSpc>
                <a:spcPct val="107000"/>
              </a:lnSpc>
              <a:spcAft>
                <a:spcPts val="800"/>
              </a:spcAft>
              <a:tabLst>
                <a:tab pos="7013575" algn="r"/>
              </a:tabLst>
            </a:pPr>
            <a:r>
              <a:rPr lang="en-US" dirty="0">
                <a:latin typeface="Georgia" panose="02040502050405020303" pitchFamily="18" charset="0"/>
                <a:ea typeface="+mj-ea"/>
                <a:cs typeface="+mj-cs"/>
              </a:rPr>
              <a:t>For more information about the Community Services programs please call 301-909-6330 or visit their website at</a:t>
            </a:r>
            <a:r>
              <a:rPr lang="en-US" dirty="0">
                <a:effectLst/>
                <a:latin typeface="Georgia" panose="02040502050405020303" pitchFamily="18" charset="0"/>
                <a:ea typeface="Calibri" panose="020F0502020204030204" pitchFamily="34" charset="0"/>
                <a:cs typeface="Arial" panose="020B0604020202020204" pitchFamily="34" charset="0"/>
              </a:rPr>
              <a:t>:</a:t>
            </a:r>
            <a:r>
              <a:rPr lang="en-US" sz="1400" b="1" dirty="0">
                <a:effectLst/>
                <a:latin typeface="Georgia" panose="02040502050405020303" pitchFamily="18" charset="0"/>
                <a:ea typeface="Calibri" panose="020F0502020204030204" pitchFamily="34" charset="0"/>
                <a:cs typeface="Arial" panose="020B0604020202020204" pitchFamily="34" charset="0"/>
              </a:rPr>
              <a:t> </a:t>
            </a:r>
            <a:r>
              <a:rPr lang="en-US" u="sng" dirty="0">
                <a:solidFill>
                  <a:srgbClr val="0563C1"/>
                </a:solidFill>
                <a:latin typeface="Book Antiqua" panose="02040602050305030304" pitchFamily="18" charset="0"/>
                <a:cs typeface="Arial" panose="020B0604020202020204" pitchFamily="34" charset="0"/>
                <a:hlinkClick r:id="rId6">
                  <a:extLst>
                    <a:ext uri="{A12FA001-AC4F-418D-AE19-62706E023703}">
                      <ahyp:hlinkClr xmlns:ahyp="http://schemas.microsoft.com/office/drawing/2018/hyperlinkcolor" val="tx"/>
                    </a:ext>
                  </a:extLst>
                </a:hlinkClick>
              </a:rPr>
              <a:t>https://www.princegeorgescountymd.gov/departments-offices/social-services/services/community-services</a:t>
            </a:r>
            <a:endParaRPr lang="en-US" u="sng" dirty="0">
              <a:solidFill>
                <a:srgbClr val="0563C1"/>
              </a:solidFill>
              <a:latin typeface="Book Antiqua" panose="02040602050305030304" pitchFamily="18" charset="0"/>
              <a:cs typeface="Arial" panose="020B0604020202020204" pitchFamily="34" charset="0"/>
            </a:endParaRPr>
          </a:p>
          <a:p>
            <a:pPr marL="0" marR="0" algn="ctr">
              <a:lnSpc>
                <a:spcPct val="107000"/>
              </a:lnSpc>
              <a:spcBef>
                <a:spcPts val="0"/>
              </a:spcBef>
              <a:spcAft>
                <a:spcPts val="800"/>
              </a:spcAft>
              <a:tabLst>
                <a:tab pos="7013575" algn="r"/>
              </a:tabLst>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20164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301" y="4578496"/>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0987" y="4665727"/>
            <a:ext cx="1579275" cy="1545674"/>
          </a:xfrm>
          <a:prstGeom prst="rect">
            <a:avLst/>
          </a:prstGeom>
        </p:spPr>
      </p:pic>
      <p:sp>
        <p:nvSpPr>
          <p:cNvPr id="18" name="Rectangle 17">
            <a:extLst>
              <a:ext uri="{FF2B5EF4-FFF2-40B4-BE49-F238E27FC236}">
                <a16:creationId xmlns:a16="http://schemas.microsoft.com/office/drawing/2014/main" id="{48E3713A-3D0F-47F5-F6F2-12B3A48620BD}"/>
              </a:ext>
            </a:extLst>
          </p:cNvPr>
          <p:cNvSpPr/>
          <p:nvPr/>
        </p:nvSpPr>
        <p:spPr>
          <a:xfrm>
            <a:off x="-12448" y="2029491"/>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75640" y="2626575"/>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
        <p:nvSpPr>
          <p:cNvPr id="3" name="Title 2">
            <a:extLst>
              <a:ext uri="{FF2B5EF4-FFF2-40B4-BE49-F238E27FC236}">
                <a16:creationId xmlns:a16="http://schemas.microsoft.com/office/drawing/2014/main" id="{5A38991D-5ABD-F9C2-ABE0-C9EB545BFCDE}"/>
              </a:ext>
            </a:extLst>
          </p:cNvPr>
          <p:cNvSpPr>
            <a:spLocks noGrp="1"/>
          </p:cNvSpPr>
          <p:nvPr>
            <p:ph type="ctrTitle"/>
          </p:nvPr>
        </p:nvSpPr>
        <p:spPr>
          <a:xfrm>
            <a:off x="1524000" y="369116"/>
            <a:ext cx="9144000" cy="1535185"/>
          </a:xfrm>
        </p:spPr>
        <p:txBody>
          <a:bodyPr>
            <a:normAutofit/>
          </a:bodyPr>
          <a:lstStyle/>
          <a:p>
            <a:r>
              <a:rPr lang="en-US" sz="4800" b="1" dirty="0">
                <a:latin typeface="Georgia" panose="02040502050405020303" pitchFamily="18" charset="0"/>
              </a:rPr>
              <a:t>Prince George’s County</a:t>
            </a:r>
            <a:br>
              <a:rPr lang="en-US" sz="4800" b="1" dirty="0">
                <a:latin typeface="Georgia" panose="02040502050405020303" pitchFamily="18" charset="0"/>
              </a:rPr>
            </a:br>
            <a:r>
              <a:rPr lang="en-US" sz="4800" b="1" dirty="0">
                <a:latin typeface="Georgia" panose="02040502050405020303" pitchFamily="18" charset="0"/>
              </a:rPr>
              <a:t>Office of Finance</a:t>
            </a:r>
            <a:endParaRPr lang="en-US" sz="4800" dirty="0"/>
          </a:p>
        </p:txBody>
      </p:sp>
      <p:sp>
        <p:nvSpPr>
          <p:cNvPr id="8" name="TextBox 7">
            <a:extLst>
              <a:ext uri="{FF2B5EF4-FFF2-40B4-BE49-F238E27FC236}">
                <a16:creationId xmlns:a16="http://schemas.microsoft.com/office/drawing/2014/main" id="{570C4155-8099-C09A-31F2-B68D2CD0BAE4}"/>
              </a:ext>
            </a:extLst>
          </p:cNvPr>
          <p:cNvSpPr txBox="1"/>
          <p:nvPr/>
        </p:nvSpPr>
        <p:spPr>
          <a:xfrm>
            <a:off x="1912691" y="2357141"/>
            <a:ext cx="8024394" cy="4104265"/>
          </a:xfrm>
          <a:prstGeom prst="rect">
            <a:avLst/>
          </a:prstGeom>
          <a:noFill/>
        </p:spPr>
        <p:txBody>
          <a:bodyPr wrap="square" rtlCol="0">
            <a:spAutoFit/>
          </a:bodyPr>
          <a:lstStyle/>
          <a:p>
            <a:pPr marL="0" marR="0" algn="ctr">
              <a:lnSpc>
                <a:spcPct val="107000"/>
              </a:lnSpc>
              <a:spcBef>
                <a:spcPts val="0"/>
              </a:spcBef>
              <a:spcAft>
                <a:spcPts val="800"/>
              </a:spcAft>
              <a:tabLst>
                <a:tab pos="7013575" algn="r"/>
              </a:tabLst>
            </a:pPr>
            <a:r>
              <a:rPr lang="en-US" b="1" dirty="0">
                <a:effectLst/>
                <a:latin typeface="Arial" panose="020B0604020202020204" pitchFamily="34" charset="0"/>
                <a:ea typeface="Calibri" panose="020F0502020204030204" pitchFamily="34" charset="0"/>
                <a:cs typeface="Times New Roman" panose="02020603050405020304" pitchFamily="18" charset="0"/>
              </a:rPr>
              <a:t>Other resources:</a:t>
            </a:r>
          </a:p>
          <a:p>
            <a:pPr marL="0" marR="0" algn="ctr">
              <a:lnSpc>
                <a:spcPct val="107000"/>
              </a:lnSpc>
              <a:spcBef>
                <a:spcPts val="0"/>
              </a:spcBef>
              <a:spcAft>
                <a:spcPts val="800"/>
              </a:spcAft>
              <a:tabLst>
                <a:tab pos="7013575" algn="r"/>
              </a:tabLst>
            </a:pPr>
            <a:r>
              <a:rPr lang="en-US" dirty="0">
                <a:latin typeface="Georgia" panose="02040502050405020303" pitchFamily="18" charset="0"/>
                <a:ea typeface="+mj-ea"/>
                <a:cs typeface="+mj-cs"/>
              </a:rPr>
              <a:t>While the County does not have any affiliation with these programs, listed are other websites for programs that individuals can reach out to for financial assistance. If someone has a low income and need help with basic living expenses, they may qualify for financial assistance programs to help with the costs associated with food, housing, medical, and more.</a:t>
            </a:r>
          </a:p>
          <a:p>
            <a:pPr marL="0" marR="0" indent="457200">
              <a:lnSpc>
                <a:spcPct val="107000"/>
              </a:lnSpc>
              <a:spcBef>
                <a:spcPts val="0"/>
              </a:spcBef>
              <a:spcAft>
                <a:spcPts val="600"/>
              </a:spcAft>
            </a:pPr>
            <a:r>
              <a:rPr lang="en-US" i="1" u="sng" dirty="0">
                <a:effectLst/>
                <a:latin typeface="Book Antiqua" panose="02040602050305030304" pitchFamily="18" charset="0"/>
                <a:ea typeface="Calibri" panose="020F0502020204030204" pitchFamily="34" charset="0"/>
                <a:cs typeface="Arial" panose="020B0604020202020204" pitchFamily="34" charset="0"/>
              </a:rPr>
              <a:t>Maryland Access Point </a:t>
            </a:r>
            <a:endParaRPr lang="en-US" i="1" u="sng"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u="sng" dirty="0">
                <a:solidFill>
                  <a:srgbClr val="0563C1"/>
                </a:solidFill>
                <a:effectLst/>
                <a:latin typeface="Book Antiqua" panose="02040602050305030304" pitchFamily="18" charset="0"/>
                <a:ea typeface="Calibri" panose="020F0502020204030204" pitchFamily="34" charset="0"/>
                <a:cs typeface="Arial" panose="020B0604020202020204" pitchFamily="34" charset="0"/>
                <a:hlinkClick r:id="rId4"/>
              </a:rPr>
              <a:t>https://marylandaccesspoint.211md.org/explore-my-options/financial-assistance-programs/</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600"/>
              </a:spcAft>
            </a:pPr>
            <a:r>
              <a:rPr lang="en-US" i="1" u="sng" dirty="0">
                <a:effectLst/>
                <a:latin typeface="Book Antiqua" panose="02040602050305030304" pitchFamily="18" charset="0"/>
                <a:ea typeface="Calibri" panose="020F0502020204030204" pitchFamily="34" charset="0"/>
                <a:cs typeface="Arial" panose="020B0604020202020204" pitchFamily="34" charset="0"/>
              </a:rPr>
              <a:t>United Communities Against Poverty</a:t>
            </a:r>
            <a:endParaRPr lang="en-US" i="1" u="sng"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a:lnSpc>
                <a:spcPct val="107000"/>
              </a:lnSpc>
              <a:spcBef>
                <a:spcPts val="0"/>
              </a:spcBef>
              <a:spcAft>
                <a:spcPts val="800"/>
              </a:spcAft>
            </a:pPr>
            <a:r>
              <a:rPr lang="en-US" u="sng" dirty="0">
                <a:solidFill>
                  <a:srgbClr val="0563C1"/>
                </a:solidFill>
                <a:effectLst/>
                <a:latin typeface="Book Antiqua" panose="02040602050305030304" pitchFamily="18" charset="0"/>
                <a:ea typeface="Calibri" panose="020F0502020204030204" pitchFamily="34" charset="0"/>
                <a:cs typeface="Arial" panose="020B0604020202020204" pitchFamily="34" charset="0"/>
                <a:hlinkClick r:id="rId5"/>
              </a:rPr>
              <a:t>https://www.ucappgc.org/</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12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406588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2301" y="4578496"/>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0987" y="4665727"/>
            <a:ext cx="1579275" cy="1545674"/>
          </a:xfrm>
          <a:prstGeom prst="rect">
            <a:avLst/>
          </a:prstGeom>
        </p:spPr>
      </p:pic>
      <p:sp>
        <p:nvSpPr>
          <p:cNvPr id="18" name="Rectangle 17">
            <a:extLst>
              <a:ext uri="{FF2B5EF4-FFF2-40B4-BE49-F238E27FC236}">
                <a16:creationId xmlns:a16="http://schemas.microsoft.com/office/drawing/2014/main" id="{48E3713A-3D0F-47F5-F6F2-12B3A48620BD}"/>
              </a:ext>
            </a:extLst>
          </p:cNvPr>
          <p:cNvSpPr/>
          <p:nvPr/>
        </p:nvSpPr>
        <p:spPr>
          <a:xfrm>
            <a:off x="-12448" y="2029491"/>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75640" y="2626575"/>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
        <p:nvSpPr>
          <p:cNvPr id="3" name="Title 2">
            <a:extLst>
              <a:ext uri="{FF2B5EF4-FFF2-40B4-BE49-F238E27FC236}">
                <a16:creationId xmlns:a16="http://schemas.microsoft.com/office/drawing/2014/main" id="{5A38991D-5ABD-F9C2-ABE0-C9EB545BFCDE}"/>
              </a:ext>
            </a:extLst>
          </p:cNvPr>
          <p:cNvSpPr>
            <a:spLocks noGrp="1"/>
          </p:cNvSpPr>
          <p:nvPr>
            <p:ph type="ctrTitle"/>
          </p:nvPr>
        </p:nvSpPr>
        <p:spPr>
          <a:xfrm>
            <a:off x="1524000" y="369116"/>
            <a:ext cx="9144000" cy="1535185"/>
          </a:xfrm>
        </p:spPr>
        <p:txBody>
          <a:bodyPr>
            <a:normAutofit/>
          </a:bodyPr>
          <a:lstStyle/>
          <a:p>
            <a:r>
              <a:rPr lang="en-US" sz="4800" b="1" dirty="0">
                <a:latin typeface="Georgia" panose="02040502050405020303" pitchFamily="18" charset="0"/>
              </a:rPr>
              <a:t>Prince George’s County</a:t>
            </a:r>
            <a:br>
              <a:rPr lang="en-US" sz="4800" b="1" dirty="0">
                <a:latin typeface="Georgia" panose="02040502050405020303" pitchFamily="18" charset="0"/>
              </a:rPr>
            </a:br>
            <a:r>
              <a:rPr lang="en-US" sz="4800" b="1" dirty="0">
                <a:latin typeface="Georgia" panose="02040502050405020303" pitchFamily="18" charset="0"/>
              </a:rPr>
              <a:t>Office of Finance</a:t>
            </a:r>
            <a:endParaRPr lang="en-US" sz="4800" dirty="0"/>
          </a:p>
        </p:txBody>
      </p:sp>
      <p:sp>
        <p:nvSpPr>
          <p:cNvPr id="8" name="TextBox 7">
            <a:extLst>
              <a:ext uri="{FF2B5EF4-FFF2-40B4-BE49-F238E27FC236}">
                <a16:creationId xmlns:a16="http://schemas.microsoft.com/office/drawing/2014/main" id="{570C4155-8099-C09A-31F2-B68D2CD0BAE4}"/>
              </a:ext>
            </a:extLst>
          </p:cNvPr>
          <p:cNvSpPr txBox="1"/>
          <p:nvPr/>
        </p:nvSpPr>
        <p:spPr>
          <a:xfrm>
            <a:off x="0" y="2357141"/>
            <a:ext cx="12192000" cy="3735318"/>
          </a:xfrm>
          <a:prstGeom prst="rect">
            <a:avLst/>
          </a:prstGeom>
          <a:noFill/>
        </p:spPr>
        <p:txBody>
          <a:bodyPr wrap="square" rtlCol="0">
            <a:spAutoFit/>
          </a:bodyPr>
          <a:lstStyle/>
          <a:p>
            <a:pPr marL="0" marR="0" algn="ctr">
              <a:lnSpc>
                <a:spcPct val="107000"/>
              </a:lnSpc>
              <a:spcBef>
                <a:spcPts val="0"/>
              </a:spcBef>
              <a:spcAft>
                <a:spcPts val="800"/>
              </a:spcAft>
              <a:tabLst>
                <a:tab pos="7013575" algn="r"/>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Contact for Prince George’s County Office of Finance Treasury Division:</a:t>
            </a:r>
          </a:p>
          <a:p>
            <a:pPr marL="0" marR="0" algn="ctr">
              <a:lnSpc>
                <a:spcPct val="107000"/>
              </a:lnSpc>
              <a:spcBef>
                <a:spcPts val="0"/>
              </a:spcBef>
              <a:spcAft>
                <a:spcPts val="800"/>
              </a:spcAft>
              <a:tabLst>
                <a:tab pos="7013575" algn="r"/>
              </a:tabLst>
            </a:pPr>
            <a:endParaRPr lang="en-US" sz="2000" b="1" dirty="0">
              <a:effectLst/>
              <a:latin typeface="Arial" panose="020B060402020202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2000" b="1" dirty="0">
                <a:latin typeface="Arial" panose="020B0604020202020204" pitchFamily="34" charset="0"/>
                <a:ea typeface="Calibri" panose="020F0502020204030204" pitchFamily="34" charset="0"/>
                <a:cs typeface="Times New Roman" panose="02020603050405020304" pitchFamily="18" charset="0"/>
              </a:rPr>
              <a:t>Phone :</a:t>
            </a:r>
          </a:p>
          <a:p>
            <a:pPr marL="0" marR="0" algn="ctr">
              <a:lnSpc>
                <a:spcPct val="107000"/>
              </a:lnSpc>
              <a:spcBef>
                <a:spcPts val="0"/>
              </a:spcBef>
              <a:spcAft>
                <a:spcPts val="800"/>
              </a:spcAft>
              <a:tabLst>
                <a:tab pos="7013575" algn="r"/>
              </a:tabLst>
            </a:pPr>
            <a:r>
              <a:rPr lang="en-US" sz="2000" dirty="0">
                <a:latin typeface="Arial" panose="020B0604020202020204" pitchFamily="34" charset="0"/>
                <a:ea typeface="Calibri" panose="020F0502020204030204" pitchFamily="34" charset="0"/>
                <a:cs typeface="Times New Roman" panose="02020603050405020304" pitchFamily="18" charset="0"/>
              </a:rPr>
              <a:t>301-952-4030</a:t>
            </a:r>
          </a:p>
          <a:p>
            <a:pPr marL="0" marR="0" algn="ctr">
              <a:lnSpc>
                <a:spcPct val="107000"/>
              </a:lnSpc>
              <a:spcBef>
                <a:spcPts val="0"/>
              </a:spcBef>
              <a:spcAft>
                <a:spcPts val="800"/>
              </a:spcAft>
              <a:tabLst>
                <a:tab pos="7013575" algn="r"/>
              </a:tabLst>
            </a:pPr>
            <a:r>
              <a:rPr lang="en-US" sz="2000" b="1" dirty="0">
                <a:latin typeface="Arial" panose="020B0604020202020204" pitchFamily="34" charset="0"/>
                <a:ea typeface="Calibri" panose="020F0502020204030204" pitchFamily="34" charset="0"/>
                <a:cs typeface="Times New Roman" panose="02020603050405020304" pitchFamily="18" charset="0"/>
              </a:rPr>
              <a:t>                                   Correspondence:	</a:t>
            </a:r>
          </a:p>
          <a:p>
            <a:pPr marL="0" marR="0" algn="ctr">
              <a:lnSpc>
                <a:spcPct val="107000"/>
              </a:lnSpc>
              <a:spcBef>
                <a:spcPts val="0"/>
              </a:spcBef>
              <a:spcAft>
                <a:spcPts val="800"/>
              </a:spcAft>
              <a:tabLst>
                <a:tab pos="7013575" algn="r"/>
              </a:tabLst>
            </a:pPr>
            <a:r>
              <a:rPr lang="en-US" sz="2000" dirty="0">
                <a:latin typeface="Arial" panose="020B0604020202020204" pitchFamily="34" charset="0"/>
                <a:ea typeface="Calibri" panose="020F0502020204030204" pitchFamily="34" charset="0"/>
                <a:cs typeface="Times New Roman" panose="02020603050405020304" pitchFamily="18" charset="0"/>
              </a:rPr>
              <a:t>1301 McCormick Drive Suite 1100 Largo, MD 20774</a:t>
            </a:r>
          </a:p>
          <a:p>
            <a:pPr marL="0" marR="0" algn="ctr">
              <a:lnSpc>
                <a:spcPct val="107000"/>
              </a:lnSpc>
              <a:spcBef>
                <a:spcPts val="0"/>
              </a:spcBef>
              <a:spcAft>
                <a:spcPts val="800"/>
              </a:spcAft>
              <a:tabLst>
                <a:tab pos="7013575" algn="r"/>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Email:</a:t>
            </a:r>
          </a:p>
          <a:p>
            <a:pPr marL="0" marR="0" algn="ctr">
              <a:lnSpc>
                <a:spcPct val="107000"/>
              </a:lnSpc>
              <a:spcBef>
                <a:spcPts val="0"/>
              </a:spcBef>
              <a:spcAft>
                <a:spcPts val="800"/>
              </a:spcAft>
              <a:tabLst>
                <a:tab pos="7013575" algn="r"/>
              </a:tabLst>
            </a:pPr>
            <a:r>
              <a:rPr lang="en-US" sz="2000" dirty="0">
                <a:effectLst/>
                <a:latin typeface="Arial" panose="020B0604020202020204" pitchFamily="34" charset="0"/>
                <a:ea typeface="Calibri" panose="020F0502020204030204" pitchFamily="34" charset="0"/>
                <a:cs typeface="Times New Roman" panose="02020603050405020304" pitchFamily="18" charset="0"/>
              </a:rPr>
              <a:t>tax_inquiry@co.pg.md.us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12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443CE86E-935A-1268-6A93-CAF6B121767D}"/>
              </a:ext>
            </a:extLst>
          </p:cNvPr>
          <p:cNvPicPr>
            <a:picLocks noChangeAspect="1"/>
          </p:cNvPicPr>
          <p:nvPr/>
        </p:nvPicPr>
        <p:blipFill>
          <a:blip r:embed="rId4"/>
          <a:stretch>
            <a:fillRect/>
          </a:stretch>
        </p:blipFill>
        <p:spPr>
          <a:xfrm>
            <a:off x="5027404" y="3177217"/>
            <a:ext cx="503566" cy="503566"/>
          </a:xfrm>
          <a:prstGeom prst="rect">
            <a:avLst/>
          </a:prstGeom>
        </p:spPr>
      </p:pic>
      <p:pic>
        <p:nvPicPr>
          <p:cNvPr id="6" name="Picture 5">
            <a:extLst>
              <a:ext uri="{FF2B5EF4-FFF2-40B4-BE49-F238E27FC236}">
                <a16:creationId xmlns:a16="http://schemas.microsoft.com/office/drawing/2014/main" id="{15553313-A9FA-C71E-AC09-EAA8459DDED0}"/>
              </a:ext>
            </a:extLst>
          </p:cNvPr>
          <p:cNvPicPr>
            <a:picLocks noChangeAspect="1"/>
          </p:cNvPicPr>
          <p:nvPr/>
        </p:nvPicPr>
        <p:blipFill>
          <a:blip r:embed="rId5"/>
          <a:stretch>
            <a:fillRect/>
          </a:stretch>
        </p:blipFill>
        <p:spPr>
          <a:xfrm>
            <a:off x="7206921" y="3864930"/>
            <a:ext cx="713566" cy="713566"/>
          </a:xfrm>
          <a:prstGeom prst="rect">
            <a:avLst/>
          </a:prstGeom>
        </p:spPr>
      </p:pic>
      <p:pic>
        <p:nvPicPr>
          <p:cNvPr id="9" name="Picture 8">
            <a:extLst>
              <a:ext uri="{FF2B5EF4-FFF2-40B4-BE49-F238E27FC236}">
                <a16:creationId xmlns:a16="http://schemas.microsoft.com/office/drawing/2014/main" id="{58C69525-14BA-B92E-B193-ADF12739552E}"/>
              </a:ext>
            </a:extLst>
          </p:cNvPr>
          <p:cNvPicPr>
            <a:picLocks noChangeAspect="1"/>
          </p:cNvPicPr>
          <p:nvPr/>
        </p:nvPicPr>
        <p:blipFill>
          <a:blip r:embed="rId6"/>
          <a:srcRect l="14684" t="10811" r="15058" b="9674"/>
          <a:stretch/>
        </p:blipFill>
        <p:spPr>
          <a:xfrm>
            <a:off x="4957137" y="4847083"/>
            <a:ext cx="644100" cy="547139"/>
          </a:xfrm>
          <a:prstGeom prst="rect">
            <a:avLst/>
          </a:prstGeom>
        </p:spPr>
      </p:pic>
    </p:spTree>
    <p:extLst>
      <p:ext uri="{BB962C8B-B14F-4D97-AF65-F5344CB8AC3E}">
        <p14:creationId xmlns:p14="http://schemas.microsoft.com/office/powerpoint/2010/main" val="8229463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452"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51777" y="4585553"/>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1476463" y="3120705"/>
            <a:ext cx="9443207" cy="2579754"/>
          </a:xfrm>
        </p:spPr>
        <p:txBody>
          <a:bodyPr>
            <a:normAutofit fontScale="90000"/>
          </a:bodyPr>
          <a:lstStyle/>
          <a:p>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dirty="0">
                <a:latin typeface="Georgia" panose="02040502050405020303" pitchFamily="18" charset="0"/>
              </a:rPr>
            </a:br>
            <a:endParaRPr lang="en-US"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1641304" y="2645972"/>
            <a:ext cx="9510319"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Georgia" panose="02040502050405020303" pitchFamily="18" charset="0"/>
                <a:ea typeface="Calibri" panose="020F0502020204030204" pitchFamily="34" charset="0"/>
                <a:cs typeface="Arial" panose="020B0604020202020204" pitchFamily="34" charset="0"/>
              </a:rPr>
              <a:t>Property Taxes 	</a:t>
            </a:r>
            <a:br>
              <a:rPr lang="en-US" sz="3600" dirty="0">
                <a:latin typeface="Calibri" panose="020F0502020204030204" pitchFamily="34" charset="0"/>
                <a:ea typeface="Calibri" panose="020F0502020204030204" pitchFamily="34" charset="0"/>
                <a:cs typeface="Times New Roman" panose="02020603050405020304" pitchFamily="18" charset="0"/>
              </a:rPr>
            </a:br>
            <a:endParaRPr lang="en-US" sz="9600" dirty="0"/>
          </a:p>
        </p:txBody>
      </p:sp>
    </p:spTree>
    <p:extLst>
      <p:ext uri="{BB962C8B-B14F-4D97-AF65-F5344CB8AC3E}">
        <p14:creationId xmlns:p14="http://schemas.microsoft.com/office/powerpoint/2010/main" val="15321490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5306"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88841" y="4553581"/>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1476463" y="3120704"/>
            <a:ext cx="9443207" cy="2701107"/>
          </a:xfrm>
        </p:spPr>
        <p:txBody>
          <a:bodyPr>
            <a:normAutofit fontScale="90000"/>
          </a:bodyPr>
          <a:lstStyle/>
          <a:p>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dirty="0">
                <a:latin typeface="Georgia" panose="02040502050405020303" pitchFamily="18" charset="0"/>
              </a:rPr>
            </a:br>
            <a:endParaRPr lang="en-US"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1322142" y="3120704"/>
            <a:ext cx="8590327" cy="3816990"/>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914400" marR="0">
              <a:lnSpc>
                <a:spcPct val="107000"/>
              </a:lnSpc>
              <a:spcBef>
                <a:spcPts val="0"/>
              </a:spcBef>
              <a:spcAft>
                <a:spcPts val="1200"/>
              </a:spcAft>
            </a:pPr>
            <a:r>
              <a:rPr lang="en-US" sz="3600" dirty="0">
                <a:latin typeface="Georgia" panose="02040502050405020303" pitchFamily="18" charset="0"/>
                <a:ea typeface="Calibri" panose="020F0502020204030204" pitchFamily="34" charset="0"/>
                <a:cs typeface="Arial" panose="020B0604020202020204" pitchFamily="34" charset="0"/>
              </a:rPr>
              <a:t>   How are property taxes determined?</a:t>
            </a:r>
          </a:p>
          <a:p>
            <a:pPr marL="914400" marR="0" algn="ctr">
              <a:lnSpc>
                <a:spcPct val="107000"/>
              </a:lnSpc>
              <a:spcBef>
                <a:spcPts val="0"/>
              </a:spcBef>
            </a:pPr>
            <a:r>
              <a:rPr lang="en-US" sz="2000" dirty="0">
                <a:effectLst/>
                <a:latin typeface="Georgia" panose="02040502050405020303" pitchFamily="18" charset="0"/>
                <a:ea typeface="Calibri" panose="020F0502020204030204" pitchFamily="34" charset="0"/>
                <a:cs typeface="Arial" panose="020B0604020202020204" pitchFamily="34" charset="0"/>
              </a:rPr>
              <a:t>Property taxes are based on the assessed value of each property and are calculated using the tax rates and charges that are approved and adopted prior to the beginning of each fiscal year by the County’s annual budget ordinance and various agencies and </a:t>
            </a:r>
            <a:r>
              <a:rPr lang="en-US" sz="2000" dirty="0">
                <a:latin typeface="Georgia" panose="02040502050405020303" pitchFamily="18" charset="0"/>
                <a:ea typeface="Calibri" panose="020F0502020204030204" pitchFamily="34" charset="0"/>
                <a:cs typeface="Arial" panose="020B0604020202020204" pitchFamily="34" charset="0"/>
              </a:rPr>
              <a:t>municipalities. </a:t>
            </a:r>
            <a:r>
              <a:rPr lang="en-US" sz="2000" dirty="0">
                <a:effectLst/>
                <a:latin typeface="Georgia" panose="02040502050405020303" pitchFamily="18" charset="0"/>
                <a:ea typeface="Calibri" panose="020F0502020204030204" pitchFamily="34" charset="0"/>
                <a:cs typeface="Arial" panose="020B0604020202020204" pitchFamily="34" charset="0"/>
              </a:rPr>
              <a:t> </a:t>
            </a:r>
            <a:endParaRPr lang="en-US" sz="2000" dirty="0">
              <a:effectLst/>
              <a:latin typeface="Georgia" panose="02040502050405020303" pitchFamily="18" charset="0"/>
              <a:ea typeface="Calibri" panose="020F0502020204030204" pitchFamily="34" charset="0"/>
              <a:cs typeface="Times New Roman" panose="02020603050405020304" pitchFamily="18" charset="0"/>
            </a:endParaRPr>
          </a:p>
          <a:p>
            <a:pPr marL="914400" marR="0" algn="ctr">
              <a:lnSpc>
                <a:spcPct val="107000"/>
              </a:lnSpc>
              <a:spcBef>
                <a:spcPts val="0"/>
              </a:spcBef>
              <a:spcAft>
                <a:spcPts val="800"/>
              </a:spcAft>
            </a:pPr>
            <a:r>
              <a:rPr lang="en-US" sz="1800" dirty="0">
                <a:solidFill>
                  <a:srgbClr val="0070C0"/>
                </a:solidFill>
                <a:effectLst/>
                <a:latin typeface="Georgia" panose="02040502050405020303" pitchFamily="18" charset="0"/>
                <a:ea typeface="Calibri" panose="020F0502020204030204" pitchFamily="34" charset="0"/>
                <a:cs typeface="Arial" panose="020B0604020202020204" pitchFamily="34" charset="0"/>
              </a:rPr>
              <a:t> </a:t>
            </a:r>
            <a:endParaRPr lang="en-US" sz="1800" dirty="0">
              <a:effectLst/>
              <a:latin typeface="Georgia" panose="02040502050405020303" pitchFamily="18" charset="0"/>
              <a:ea typeface="Calibri" panose="020F0502020204030204" pitchFamily="34" charset="0"/>
              <a:cs typeface="Times New Roman" panose="02020603050405020304" pitchFamily="18" charset="0"/>
            </a:endParaRPr>
          </a:p>
          <a:p>
            <a:pPr marL="914400" marR="0" algn="ctr">
              <a:lnSpc>
                <a:spcPct val="107000"/>
              </a:lnSpc>
              <a:spcBef>
                <a:spcPts val="0"/>
              </a:spcBef>
              <a:spcAft>
                <a:spcPts val="800"/>
              </a:spcAft>
            </a:pPr>
            <a:r>
              <a:rPr lang="en-US" sz="2000" dirty="0">
                <a:effectLst/>
                <a:latin typeface="Georgia" panose="02040502050405020303" pitchFamily="18" charset="0"/>
                <a:ea typeface="Calibri" panose="020F0502020204030204" pitchFamily="34" charset="0"/>
                <a:cs typeface="Arial" panose="020B0604020202020204" pitchFamily="34" charset="0"/>
              </a:rPr>
              <a:t>To calculate your bill</a:t>
            </a:r>
            <a:r>
              <a:rPr lang="en-US" sz="2000" dirty="0">
                <a:latin typeface="Georgia" panose="02040502050405020303" pitchFamily="18" charset="0"/>
                <a:ea typeface="Calibri" panose="020F0502020204030204" pitchFamily="34" charset="0"/>
                <a:cs typeface="Arial" panose="020B0604020202020204" pitchFamily="34" charset="0"/>
              </a:rPr>
              <a:t>: D</a:t>
            </a:r>
            <a:r>
              <a:rPr lang="en-US" sz="2000" dirty="0">
                <a:effectLst/>
                <a:latin typeface="Georgia" panose="02040502050405020303" pitchFamily="18" charset="0"/>
                <a:ea typeface="Calibri" panose="020F0502020204030204" pitchFamily="34" charset="0"/>
                <a:cs typeface="Arial" panose="020B0604020202020204" pitchFamily="34" charset="0"/>
              </a:rPr>
              <a:t>ivide the assessment by 100 and multiply that number by each tax rate listed on the tax bill. Then add any charges for the Clean Water Act fee, Bay Restoration, trash &amp; garbage, recycling, bulky trash or any other fees that may be added if you live in a municipality.  </a:t>
            </a:r>
            <a:endParaRPr lang="en-US" sz="2000" dirty="0">
              <a:effectLst/>
              <a:latin typeface="Georgia" panose="02040502050405020303" pitchFamily="18" charset="0"/>
              <a:ea typeface="Calibri" panose="020F0502020204030204" pitchFamily="34" charset="0"/>
              <a:cs typeface="Times New Roman" panose="02020603050405020304" pitchFamily="18" charset="0"/>
            </a:endParaRPr>
          </a:p>
          <a:p>
            <a:endParaRPr lang="en-US" sz="9600" dirty="0"/>
          </a:p>
        </p:txBody>
      </p:sp>
    </p:spTree>
    <p:extLst>
      <p:ext uri="{BB962C8B-B14F-4D97-AF65-F5344CB8AC3E}">
        <p14:creationId xmlns:p14="http://schemas.microsoft.com/office/powerpoint/2010/main" val="2709780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452"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7085" y="4691597"/>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1476463" y="3120705"/>
            <a:ext cx="9443207" cy="2579754"/>
          </a:xfrm>
        </p:spPr>
        <p:txBody>
          <a:bodyPr>
            <a:normAutofit fontScale="90000"/>
          </a:bodyPr>
          <a:lstStyle/>
          <a:p>
            <a:pPr>
              <a:spcAft>
                <a:spcPts val="1800"/>
              </a:spcAft>
            </a:pPr>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r>
              <a:rPr lang="en-US" sz="1600" b="1" dirty="0">
                <a:latin typeface="Georgia" panose="02040502050405020303" pitchFamily="18" charset="0"/>
              </a:rPr>
              <a:t>(Sample tax bill pictured below)</a:t>
            </a:r>
            <a:br>
              <a:rPr lang="en-US" sz="16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dirty="0">
                <a:latin typeface="Georgia" panose="02040502050405020303" pitchFamily="18" charset="0"/>
              </a:rPr>
            </a:br>
            <a:endParaRPr lang="en-US"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75640" y="2626575"/>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9600" dirty="0"/>
          </a:p>
        </p:txBody>
      </p:sp>
      <p:sp>
        <p:nvSpPr>
          <p:cNvPr id="2" name="TextBox 1">
            <a:extLst>
              <a:ext uri="{FF2B5EF4-FFF2-40B4-BE49-F238E27FC236}">
                <a16:creationId xmlns:a16="http://schemas.microsoft.com/office/drawing/2014/main" id="{74AB6B71-E30D-A3BC-4B18-89B5968D7AF4}"/>
              </a:ext>
            </a:extLst>
          </p:cNvPr>
          <p:cNvSpPr txBox="1"/>
          <p:nvPr/>
        </p:nvSpPr>
        <p:spPr>
          <a:xfrm>
            <a:off x="7525256" y="3552236"/>
            <a:ext cx="2354171" cy="1277273"/>
          </a:xfrm>
          <a:prstGeom prst="rect">
            <a:avLst/>
          </a:prstGeom>
          <a:noFill/>
          <a:ln>
            <a:solidFill>
              <a:schemeClr val="tx1"/>
            </a:solidFill>
          </a:ln>
        </p:spPr>
        <p:txBody>
          <a:bodyPr wrap="square" rtlCol="0">
            <a:spAutoFit/>
          </a:bodyPr>
          <a:lstStyle/>
          <a:p>
            <a:r>
              <a:rPr lang="en-US" sz="1100" dirty="0">
                <a:ln>
                  <a:solidFill>
                    <a:schemeClr val="tx1"/>
                  </a:solidFill>
                </a:ln>
                <a:latin typeface="Abadi Extra Light" panose="020B0204020104020204" pitchFamily="34" charset="0"/>
              </a:rPr>
              <a:t>$437,200/100 x .8270 = $3,615.64</a:t>
            </a:r>
          </a:p>
          <a:p>
            <a:r>
              <a:rPr lang="en-US" sz="1100" dirty="0">
                <a:ln>
                  <a:solidFill>
                    <a:schemeClr val="tx1"/>
                  </a:solidFill>
                </a:ln>
                <a:latin typeface="Abadi Extra Light" panose="020B0204020104020204" pitchFamily="34" charset="0"/>
              </a:rPr>
              <a:t>$437,200/100 x .0400 =    $174.88</a:t>
            </a:r>
          </a:p>
          <a:p>
            <a:r>
              <a:rPr lang="en-US" sz="1100" dirty="0">
                <a:ln>
                  <a:solidFill>
                    <a:schemeClr val="tx1"/>
                  </a:solidFill>
                </a:ln>
                <a:latin typeface="Abadi Extra Light" panose="020B0204020104020204" pitchFamily="34" charset="0"/>
              </a:rPr>
              <a:t>$437,200/100 x .1120 =    $489.66</a:t>
            </a:r>
          </a:p>
          <a:p>
            <a:r>
              <a:rPr lang="en-US" sz="1100" dirty="0">
                <a:ln>
                  <a:solidFill>
                    <a:schemeClr val="tx1"/>
                  </a:solidFill>
                </a:ln>
                <a:latin typeface="Abadi Extra Light" panose="020B0204020104020204" pitchFamily="34" charset="0"/>
              </a:rPr>
              <a:t>$437,200/100 x .1346 =    $588.47</a:t>
            </a:r>
          </a:p>
          <a:p>
            <a:r>
              <a:rPr lang="en-US" sz="1100" dirty="0">
                <a:ln>
                  <a:solidFill>
                    <a:schemeClr val="tx1"/>
                  </a:solidFill>
                </a:ln>
                <a:latin typeface="Abadi Extra Light" panose="020B0204020104020204" pitchFamily="34" charset="0"/>
              </a:rPr>
              <a:t>$437,200/100 x .0540 =    $236.09</a:t>
            </a:r>
          </a:p>
          <a:p>
            <a:r>
              <a:rPr lang="en-US" sz="1100" dirty="0">
                <a:ln>
                  <a:solidFill>
                    <a:schemeClr val="tx1"/>
                  </a:solidFill>
                </a:ln>
                <a:latin typeface="Abadi Extra Light" panose="020B0204020104020204" pitchFamily="34" charset="0"/>
              </a:rPr>
              <a:t>$437,200/100 x .8275 = $3,617.83</a:t>
            </a:r>
          </a:p>
          <a:p>
            <a:r>
              <a:rPr lang="en-US" sz="1100" dirty="0">
                <a:ln>
                  <a:solidFill>
                    <a:schemeClr val="tx1"/>
                  </a:solidFill>
                </a:ln>
                <a:latin typeface="Abadi Extra Light" panose="020B0204020104020204" pitchFamily="34" charset="0"/>
              </a:rPr>
              <a:t>$437,200/100 x .0260 =    $113.67</a:t>
            </a:r>
          </a:p>
        </p:txBody>
      </p:sp>
      <p:sp>
        <p:nvSpPr>
          <p:cNvPr id="6" name="TextBox 5">
            <a:extLst>
              <a:ext uri="{FF2B5EF4-FFF2-40B4-BE49-F238E27FC236}">
                <a16:creationId xmlns:a16="http://schemas.microsoft.com/office/drawing/2014/main" id="{26911787-A572-A24A-93E4-646EA6860846}"/>
              </a:ext>
            </a:extLst>
          </p:cNvPr>
          <p:cNvSpPr txBox="1"/>
          <p:nvPr/>
        </p:nvSpPr>
        <p:spPr>
          <a:xfrm>
            <a:off x="7516630" y="2731728"/>
            <a:ext cx="2354171" cy="830997"/>
          </a:xfrm>
          <a:prstGeom prst="rect">
            <a:avLst/>
          </a:prstGeom>
          <a:noFill/>
          <a:ln>
            <a:solidFill>
              <a:schemeClr val="tx1"/>
            </a:solidFill>
          </a:ln>
        </p:spPr>
        <p:txBody>
          <a:bodyPr wrap="square" rtlCol="0">
            <a:spAutoFit/>
          </a:bodyPr>
          <a:lstStyle/>
          <a:p>
            <a:pPr algn="ctr"/>
            <a:r>
              <a:rPr lang="en-US" sz="1200" dirty="0">
                <a:effectLst/>
                <a:latin typeface="Abadi Extra Light" panose="020B0204020104020204" pitchFamily="34" charset="0"/>
                <a:ea typeface="Calibri" panose="020F0502020204030204" pitchFamily="34" charset="0"/>
                <a:cs typeface="Arial" panose="020B0604020202020204" pitchFamily="34" charset="0"/>
              </a:rPr>
              <a:t>To calculate your bill, divide the assessment by 100 and multiply that number by each tax rate listed on the tax bill.   </a:t>
            </a:r>
            <a:endParaRPr lang="en-US" sz="1200" dirty="0">
              <a:latin typeface="Abadi Extra Light" panose="020B0204020104020204" pitchFamily="34" charset="0"/>
            </a:endParaRPr>
          </a:p>
        </p:txBody>
      </p:sp>
      <p:pic>
        <p:nvPicPr>
          <p:cNvPr id="10" name="Picture 9">
            <a:extLst>
              <a:ext uri="{FF2B5EF4-FFF2-40B4-BE49-F238E27FC236}">
                <a16:creationId xmlns:a16="http://schemas.microsoft.com/office/drawing/2014/main" id="{BECFD826-2F0D-A831-1EED-B4AE9FD9349C}"/>
              </a:ext>
            </a:extLst>
          </p:cNvPr>
          <p:cNvPicPr>
            <a:picLocks noChangeAspect="1"/>
          </p:cNvPicPr>
          <p:nvPr/>
        </p:nvPicPr>
        <p:blipFill rotWithShape="1">
          <a:blip r:embed="rId4"/>
          <a:srcRect l="27110" t="11581" r="27259" b="15229"/>
          <a:stretch/>
        </p:blipFill>
        <p:spPr>
          <a:xfrm>
            <a:off x="2576140" y="2439358"/>
            <a:ext cx="4845604" cy="4371846"/>
          </a:xfrm>
          <a:prstGeom prst="rect">
            <a:avLst/>
          </a:prstGeom>
        </p:spPr>
      </p:pic>
    </p:spTree>
    <p:extLst>
      <p:ext uri="{BB962C8B-B14F-4D97-AF65-F5344CB8AC3E}">
        <p14:creationId xmlns:p14="http://schemas.microsoft.com/office/powerpoint/2010/main" val="756514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006" y="4612996"/>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64873" y="4657093"/>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2230021" y="5041782"/>
            <a:ext cx="7707064" cy="427840"/>
          </a:xfrm>
        </p:spPr>
        <p:txBody>
          <a:bodyPr>
            <a:normAutofit fontScale="90000"/>
          </a:bodyPr>
          <a:lstStyle/>
          <a:p>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dirty="0">
                <a:latin typeface="Georgia" panose="02040502050405020303" pitchFamily="18" charset="0"/>
              </a:rPr>
            </a:br>
            <a:endParaRPr lang="en-US" sz="1800"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2018027"/>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707366" y="3429000"/>
            <a:ext cx="9583947" cy="2988578"/>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spcAft>
                <a:spcPts val="1200"/>
              </a:spcAft>
            </a:pPr>
            <a:r>
              <a:rPr lang="en-US" sz="11200" dirty="0">
                <a:latin typeface="Georgia" panose="02040502050405020303" pitchFamily="18" charset="0"/>
                <a:ea typeface="Calibri" panose="020F0502020204030204" pitchFamily="34" charset="0"/>
                <a:cs typeface="Arial" panose="020B0604020202020204" pitchFamily="34" charset="0"/>
              </a:rPr>
              <a:t>       </a:t>
            </a:r>
            <a:r>
              <a:rPr lang="en-US" sz="11200" b="1" dirty="0">
                <a:latin typeface="Georgia" panose="02040502050405020303" pitchFamily="18" charset="0"/>
                <a:ea typeface="Calibri" panose="020F0502020204030204" pitchFamily="34" charset="0"/>
                <a:cs typeface="Arial" panose="020B0604020202020204" pitchFamily="34" charset="0"/>
              </a:rPr>
              <a:t>Is there a payment plan for property taxes?</a:t>
            </a:r>
          </a:p>
          <a:p>
            <a:pPr marL="914400" algn="ctr">
              <a:lnSpc>
                <a:spcPct val="117000"/>
              </a:lnSpc>
              <a:spcBef>
                <a:spcPts val="0"/>
              </a:spcBef>
              <a:spcAft>
                <a:spcPts val="1200"/>
              </a:spcAft>
            </a:pPr>
            <a:r>
              <a:rPr lang="en-US" sz="7200" dirty="0">
                <a:latin typeface="Georgia" panose="02040502050405020303" pitchFamily="18" charset="0"/>
                <a:cs typeface="Arial" panose="020B0604020202020204" pitchFamily="34" charset="0"/>
              </a:rPr>
              <a:t>No, there is currently no authorization for allowing a payment plan for paying taxes. </a:t>
            </a:r>
          </a:p>
          <a:p>
            <a:pPr marL="914400" algn="ctr">
              <a:lnSpc>
                <a:spcPct val="117000"/>
              </a:lnSpc>
              <a:spcBef>
                <a:spcPts val="0"/>
              </a:spcBef>
              <a:spcAft>
                <a:spcPts val="1200"/>
              </a:spcAft>
            </a:pPr>
            <a:r>
              <a:rPr lang="en-US" sz="7200" dirty="0">
                <a:latin typeface="Georgia" panose="02040502050405020303" pitchFamily="18" charset="0"/>
                <a:cs typeface="Arial" panose="020B0604020202020204" pitchFamily="34" charset="0"/>
              </a:rPr>
              <a:t>Non-principal residence - due date is September 30th </a:t>
            </a:r>
          </a:p>
          <a:p>
            <a:pPr marL="914400" algn="ctr">
              <a:lnSpc>
                <a:spcPct val="117000"/>
              </a:lnSpc>
              <a:spcBef>
                <a:spcPts val="0"/>
              </a:spcBef>
              <a:spcAft>
                <a:spcPts val="1200"/>
              </a:spcAft>
            </a:pPr>
            <a:r>
              <a:rPr lang="en-US" sz="7200" dirty="0">
                <a:latin typeface="Georgia" panose="02040502050405020303" pitchFamily="18" charset="0"/>
                <a:cs typeface="Arial" panose="020B0604020202020204" pitchFamily="34" charset="0"/>
              </a:rPr>
              <a:t>Principal residence - first installment (1/2) due date is September 30th; second installment (1/2) due date is December 31st </a:t>
            </a:r>
          </a:p>
          <a:p>
            <a:pPr marL="914400" algn="ctr">
              <a:lnSpc>
                <a:spcPct val="117000"/>
              </a:lnSpc>
              <a:spcBef>
                <a:spcPts val="0"/>
              </a:spcBef>
              <a:spcAft>
                <a:spcPts val="1200"/>
              </a:spcAft>
            </a:pPr>
            <a:r>
              <a:rPr lang="en-US" sz="7200" dirty="0">
                <a:latin typeface="Georgia" panose="02040502050405020303" pitchFamily="18" charset="0"/>
                <a:cs typeface="Arial" panose="020B0604020202020204" pitchFamily="34" charset="0"/>
              </a:rPr>
              <a:t>However, homeowners can submit payments at any time throughout the fiscal year and Treasury will accept and apply them to their tax account, unless the account is delinquent and slated to go to Tax Sale or has already been included in Tax Sale. </a:t>
            </a:r>
          </a:p>
          <a:p>
            <a:pPr marL="914400" algn="ctr">
              <a:lnSpc>
                <a:spcPct val="117000"/>
              </a:lnSpc>
              <a:spcBef>
                <a:spcPts val="0"/>
              </a:spcBef>
              <a:spcAft>
                <a:spcPts val="1200"/>
              </a:spcAft>
            </a:pPr>
            <a:r>
              <a:rPr lang="en-US" sz="6400" dirty="0">
                <a:latin typeface="Georgia" panose="02040502050405020303" pitchFamily="18" charset="0"/>
                <a:cs typeface="Arial" panose="020B0604020202020204" pitchFamily="34" charset="0"/>
              </a:rPr>
              <a:t>(If you choose to send in partial payments, any payment not made by the due date will incur interest and penalty on the first day of each month following the due date.)</a:t>
            </a:r>
          </a:p>
          <a:p>
            <a:pPr>
              <a:spcAft>
                <a:spcPts val="1200"/>
              </a:spcAft>
            </a:pPr>
            <a:endParaRPr lang="en-US" sz="9600" dirty="0"/>
          </a:p>
        </p:txBody>
      </p:sp>
    </p:spTree>
    <p:extLst>
      <p:ext uri="{BB962C8B-B14F-4D97-AF65-F5344CB8AC3E}">
        <p14:creationId xmlns:p14="http://schemas.microsoft.com/office/powerpoint/2010/main" val="1459336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452"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7085" y="4510451"/>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0" y="1003771"/>
            <a:ext cx="12180162" cy="5633207"/>
          </a:xfrm>
        </p:spPr>
        <p:txBody>
          <a:bodyPr>
            <a:normAutofit/>
          </a:bodyPr>
          <a:lstStyle/>
          <a:p>
            <a:br>
              <a:rPr lang="en-US" sz="5300" b="1" dirty="0">
                <a:latin typeface="Georgia" panose="02040502050405020303" pitchFamily="18" charset="0"/>
              </a:rPr>
            </a:br>
            <a:r>
              <a:rPr lang="en-US" sz="3600" dirty="0">
                <a:latin typeface="Georgia" panose="02040502050405020303" pitchFamily="18" charset="0"/>
              </a:rPr>
              <a:t>Ex. Annual tax bill is $4,000.</a:t>
            </a:r>
            <a:br>
              <a:rPr lang="en-US" sz="3600" dirty="0">
                <a:latin typeface="Georgia" panose="02040502050405020303" pitchFamily="18" charset="0"/>
              </a:rPr>
            </a:br>
            <a:r>
              <a:rPr lang="en-US" sz="2900" dirty="0">
                <a:latin typeface="Georgia" panose="02040502050405020303" pitchFamily="18" charset="0"/>
              </a:rPr>
              <a:t>(Semi-annual account) </a:t>
            </a:r>
            <a:br>
              <a:rPr lang="en-US" sz="2900" dirty="0">
                <a:latin typeface="Georgia" panose="02040502050405020303" pitchFamily="18" charset="0"/>
              </a:rPr>
            </a:br>
            <a:r>
              <a:rPr lang="en-US" sz="2900" b="1" dirty="0">
                <a:latin typeface="Georgia" panose="02040502050405020303" pitchFamily="18" charset="0"/>
              </a:rPr>
              <a:t>$2,000 is due by 9/30</a:t>
            </a:r>
            <a:br>
              <a:rPr lang="en-US" sz="2900" dirty="0">
                <a:latin typeface="Georgia" panose="02040502050405020303" pitchFamily="18" charset="0"/>
              </a:rPr>
            </a:br>
            <a:r>
              <a:rPr lang="en-US" sz="2900" dirty="0">
                <a:latin typeface="Georgia" panose="02040502050405020303" pitchFamily="18" charset="0"/>
              </a:rPr>
              <a:t>$2,000 is due by 12/31</a:t>
            </a:r>
            <a:br>
              <a:rPr lang="en-US" sz="3600" dirty="0">
                <a:latin typeface="Georgia" panose="02040502050405020303" pitchFamily="18" charset="0"/>
              </a:rPr>
            </a:br>
            <a:br>
              <a:rPr lang="en-US" sz="3600" dirty="0">
                <a:latin typeface="Georgia" panose="02040502050405020303" pitchFamily="18" charset="0"/>
              </a:rPr>
            </a:br>
            <a:r>
              <a:rPr lang="en-US" sz="2600" dirty="0">
                <a:latin typeface="Georgia" panose="02040502050405020303" pitchFamily="18" charset="0"/>
              </a:rPr>
              <a:t>$200 payment made on 9/7</a:t>
            </a:r>
            <a:br>
              <a:rPr lang="en-US" sz="2600" dirty="0">
                <a:latin typeface="Georgia" panose="02040502050405020303" pitchFamily="18" charset="0"/>
              </a:rPr>
            </a:br>
            <a:r>
              <a:rPr lang="en-US" sz="2600" dirty="0">
                <a:latin typeface="Georgia" panose="02040502050405020303" pitchFamily="18" charset="0"/>
              </a:rPr>
              <a:t>$1000 payment made on 9/28</a:t>
            </a:r>
            <a:br>
              <a:rPr lang="en-US" sz="2600" dirty="0">
                <a:latin typeface="Georgia" panose="02040502050405020303" pitchFamily="18" charset="0"/>
              </a:rPr>
            </a:br>
            <a:r>
              <a:rPr lang="en-US" sz="2600" dirty="0">
                <a:solidFill>
                  <a:srgbClr val="FF0000"/>
                </a:solidFill>
                <a:latin typeface="Georgia" panose="02040502050405020303" pitchFamily="18" charset="0"/>
              </a:rPr>
              <a:t>$800 payment made on 10/31</a:t>
            </a:r>
            <a:br>
              <a:rPr lang="en-US" sz="2600" dirty="0">
                <a:solidFill>
                  <a:srgbClr val="FF0000"/>
                </a:solidFill>
                <a:latin typeface="Georgia" panose="02040502050405020303" pitchFamily="18" charset="0"/>
              </a:rPr>
            </a:br>
            <a:br>
              <a:rPr lang="en-US" sz="3600" dirty="0">
                <a:solidFill>
                  <a:srgbClr val="FF0000"/>
                </a:solidFill>
                <a:latin typeface="Georgia" panose="02040502050405020303" pitchFamily="18" charset="0"/>
              </a:rPr>
            </a:br>
            <a:r>
              <a:rPr lang="en-US" sz="1600" dirty="0">
                <a:latin typeface="Georgia" panose="02040502050405020303" pitchFamily="18" charset="0"/>
              </a:rPr>
              <a:t>Interest and penalty (I&amp;P) is applied on the first day of the month after the due date at the rate of 1.667% per month.</a:t>
            </a:r>
            <a:br>
              <a:rPr lang="en-US" sz="1600" dirty="0">
                <a:latin typeface="Georgia" panose="02040502050405020303" pitchFamily="18" charset="0"/>
              </a:rPr>
            </a:br>
            <a:r>
              <a:rPr lang="en-US" sz="1600" dirty="0">
                <a:latin typeface="Georgia" panose="02040502050405020303" pitchFamily="18" charset="0"/>
              </a:rPr>
              <a:t>The I&amp;P on the $800 payment is $13.34/mo.</a:t>
            </a: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75640" y="2626575"/>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endParaRPr lang="en-US" sz="4800" dirty="0"/>
          </a:p>
        </p:txBody>
      </p:sp>
      <p:sp>
        <p:nvSpPr>
          <p:cNvPr id="8" name="TextBox 7">
            <a:extLst>
              <a:ext uri="{FF2B5EF4-FFF2-40B4-BE49-F238E27FC236}">
                <a16:creationId xmlns:a16="http://schemas.microsoft.com/office/drawing/2014/main" id="{314C6315-4BC7-68AE-BD07-7C4CE75724A8}"/>
              </a:ext>
            </a:extLst>
          </p:cNvPr>
          <p:cNvSpPr txBox="1"/>
          <p:nvPr/>
        </p:nvSpPr>
        <p:spPr>
          <a:xfrm>
            <a:off x="0" y="-79513"/>
            <a:ext cx="12192000" cy="2862322"/>
          </a:xfrm>
          <a:prstGeom prst="rect">
            <a:avLst/>
          </a:prstGeom>
          <a:noFill/>
        </p:spPr>
        <p:txBody>
          <a:bodyPr wrap="square">
            <a:spAutoFit/>
          </a:bodyPr>
          <a:lstStyle/>
          <a:p>
            <a:pPr algn="ctr"/>
            <a:r>
              <a:rPr lang="en-US" sz="4800" b="1" dirty="0">
                <a:latin typeface="Georgia" panose="02040502050405020303" pitchFamily="18" charset="0"/>
              </a:rPr>
              <a:t>Prince</a:t>
            </a:r>
            <a:r>
              <a:rPr lang="en-US" sz="4400" b="1" dirty="0">
                <a:latin typeface="Georgia" panose="02040502050405020303" pitchFamily="18" charset="0"/>
              </a:rPr>
              <a:t> George’s County</a:t>
            </a:r>
            <a:br>
              <a:rPr lang="en-US" sz="4400" b="1" dirty="0">
                <a:latin typeface="Georgia" panose="02040502050405020303" pitchFamily="18" charset="0"/>
              </a:rPr>
            </a:br>
            <a:r>
              <a:rPr lang="en-US" sz="4400" b="1" dirty="0">
                <a:latin typeface="Georgia" panose="02040502050405020303" pitchFamily="18" charset="0"/>
              </a:rPr>
              <a:t>Office of Finance</a:t>
            </a:r>
            <a:br>
              <a:rPr lang="en-US" sz="4400" b="1" dirty="0">
                <a:latin typeface="Georgia" panose="02040502050405020303" pitchFamily="18" charset="0"/>
              </a:rPr>
            </a:br>
            <a:br>
              <a:rPr lang="en-US" sz="4400" b="1" dirty="0">
                <a:latin typeface="Georgia" panose="02040502050405020303" pitchFamily="18" charset="0"/>
              </a:rPr>
            </a:br>
            <a:endParaRPr lang="en-US" sz="4400" dirty="0"/>
          </a:p>
        </p:txBody>
      </p:sp>
    </p:spTree>
    <p:extLst>
      <p:ext uri="{BB962C8B-B14F-4D97-AF65-F5344CB8AC3E}">
        <p14:creationId xmlns:p14="http://schemas.microsoft.com/office/powerpoint/2010/main" val="4020329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7672" y="4776890"/>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97467" y="4846865"/>
            <a:ext cx="1579275" cy="1545674"/>
          </a:xfrm>
          <a:prstGeom prst="rect">
            <a:avLst/>
          </a:prstGeom>
        </p:spPr>
      </p:pic>
      <p:sp>
        <p:nvSpPr>
          <p:cNvPr id="17" name="Title 16">
            <a:extLst>
              <a:ext uri="{FF2B5EF4-FFF2-40B4-BE49-F238E27FC236}">
                <a16:creationId xmlns:a16="http://schemas.microsoft.com/office/drawing/2014/main" id="{076569FB-6E77-8E01-3A8C-F4A4291F3A7C}"/>
              </a:ext>
            </a:extLst>
          </p:cNvPr>
          <p:cNvSpPr>
            <a:spLocks noGrp="1"/>
          </p:cNvSpPr>
          <p:nvPr>
            <p:ph type="ctrTitle"/>
          </p:nvPr>
        </p:nvSpPr>
        <p:spPr>
          <a:xfrm>
            <a:off x="1476463" y="2541864"/>
            <a:ext cx="9443207" cy="3158595"/>
          </a:xfrm>
        </p:spPr>
        <p:txBody>
          <a:bodyPr>
            <a:normAutofit fontScale="90000"/>
          </a:bodyPr>
          <a:lstStyle/>
          <a:p>
            <a:r>
              <a:rPr lang="en-US" sz="5300" b="1" dirty="0">
                <a:latin typeface="Georgia" panose="02040502050405020303" pitchFamily="18" charset="0"/>
              </a:rPr>
              <a:t>Prince George’s County</a:t>
            </a:r>
            <a:br>
              <a:rPr lang="en-US" sz="5300" b="1" dirty="0">
                <a:latin typeface="Georgia" panose="02040502050405020303" pitchFamily="18" charset="0"/>
              </a:rPr>
            </a:br>
            <a:r>
              <a:rPr lang="en-US" sz="5300" b="1" dirty="0">
                <a:latin typeface="Georgia" panose="02040502050405020303" pitchFamily="18" charset="0"/>
              </a:rPr>
              <a:t>Office of Finance</a:t>
            </a: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b="1" dirty="0">
                <a:latin typeface="Georgia" panose="02040502050405020303" pitchFamily="18" charset="0"/>
              </a:rPr>
            </a:br>
            <a:br>
              <a:rPr lang="en-US" sz="5300" dirty="0">
                <a:latin typeface="Georgia" panose="02040502050405020303" pitchFamily="18" charset="0"/>
              </a:rPr>
            </a:br>
            <a:endParaRPr lang="en-US" dirty="0">
              <a:latin typeface="Georgia" panose="02040502050405020303" pitchFamily="18" charset="0"/>
            </a:endParaRPr>
          </a:p>
        </p:txBody>
      </p:sp>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99355" y="2768282"/>
            <a:ext cx="10536573" cy="3234095"/>
          </a:xfrm>
          <a:prstGeom prst="rect">
            <a:avLst/>
          </a:prstGeom>
        </p:spPr>
        <p:txBody>
          <a:bodyPr vert="horz" lIns="91440" tIns="45720" rIns="91440" bIns="45720" rtlCol="0" anchor="ctr">
            <a:normAutofit fontScale="2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11200" b="1" dirty="0">
                <a:latin typeface="Georgia" panose="02040502050405020303" pitchFamily="18" charset="0"/>
                <a:ea typeface="Calibri" panose="020F0502020204030204" pitchFamily="34" charset="0"/>
                <a:cs typeface="Arial" panose="020B0604020202020204" pitchFamily="34" charset="0"/>
              </a:rPr>
              <a:t>What if someone is unable to pay? What are the options?</a:t>
            </a:r>
          </a:p>
          <a:p>
            <a:pPr algn="ctr"/>
            <a:endParaRPr lang="en-US" sz="9600" dirty="0">
              <a:latin typeface="Georgia" panose="02040502050405020303" pitchFamily="18" charset="0"/>
              <a:ea typeface="Calibri" panose="020F0502020204030204" pitchFamily="34" charset="0"/>
              <a:cs typeface="Arial" panose="020B0604020202020204" pitchFamily="34" charset="0"/>
            </a:endParaRPr>
          </a:p>
          <a:p>
            <a:pPr algn="ctr"/>
            <a:r>
              <a:rPr lang="en-US" sz="9600" dirty="0">
                <a:latin typeface="Georgia" panose="02040502050405020303" pitchFamily="18" charset="0"/>
                <a:ea typeface="Calibri" panose="020F0502020204030204" pitchFamily="34" charset="0"/>
                <a:cs typeface="Times New Roman" panose="02020603050405020304" pitchFamily="18" charset="0"/>
              </a:rPr>
              <a:t>We recommend the homeowner pay as much as he/she can by the due date. Interest and penalty will be assessed only on the outstanding balance.</a:t>
            </a:r>
            <a:endParaRPr lang="en-US" sz="9600" dirty="0">
              <a:latin typeface="Georgia" panose="02040502050405020303" pitchFamily="18" charset="0"/>
              <a:ea typeface="Calibri" panose="020F0502020204030204" pitchFamily="34" charset="0"/>
              <a:cs typeface="Arial" panose="020B0604020202020204" pitchFamily="34" charset="0"/>
            </a:endParaRPr>
          </a:p>
          <a:p>
            <a:pPr algn="ctr"/>
            <a:endParaRPr lang="en-US" sz="9600" dirty="0">
              <a:latin typeface="Georgia" panose="02040502050405020303" pitchFamily="18" charset="0"/>
              <a:ea typeface="Calibri" panose="020F0502020204030204" pitchFamily="34" charset="0"/>
              <a:cs typeface="Arial" panose="020B0604020202020204" pitchFamily="34" charset="0"/>
            </a:endParaRPr>
          </a:p>
          <a:p>
            <a:pPr algn="ctr"/>
            <a:r>
              <a:rPr lang="en-US" sz="9600" dirty="0">
                <a:latin typeface="Georgia" panose="02040502050405020303" pitchFamily="18" charset="0"/>
                <a:cs typeface="Times New Roman" panose="02020603050405020304" pitchFamily="18" charset="0"/>
              </a:rPr>
              <a:t>We also suggest the homeowner apply for any State and/or County credit he/she might be eligible for, specifically, the Homeowner’s Tax Credit and the Homestead Tax Credit. </a:t>
            </a:r>
          </a:p>
          <a:p>
            <a:pPr algn="ctr"/>
            <a:r>
              <a:rPr lang="en-US" sz="9600" dirty="0">
                <a:latin typeface="Georgia" panose="02040502050405020303" pitchFamily="18" charset="0"/>
                <a:cs typeface="Times New Roman" panose="02020603050405020304" pitchFamily="18" charset="0"/>
              </a:rPr>
              <a:t>		</a:t>
            </a:r>
          </a:p>
          <a:p>
            <a:pPr algn="ctr"/>
            <a:r>
              <a:rPr lang="en-US" sz="9600" dirty="0">
                <a:latin typeface="Georgia" panose="02040502050405020303" pitchFamily="18" charset="0"/>
                <a:cs typeface="Times New Roman" panose="02020603050405020304" pitchFamily="18" charset="0"/>
              </a:rPr>
              <a:t>The State of Maryland has various programs that can </a:t>
            </a:r>
          </a:p>
          <a:p>
            <a:pPr algn="ctr"/>
            <a:r>
              <a:rPr lang="en-US" sz="9600" dirty="0">
                <a:latin typeface="Georgia" panose="02040502050405020303" pitchFamily="18" charset="0"/>
                <a:cs typeface="Times New Roman" panose="02020603050405020304" pitchFamily="18" charset="0"/>
              </a:rPr>
              <a:t>provide financial counseling, financial assistance, </a:t>
            </a:r>
          </a:p>
          <a:p>
            <a:pPr algn="ctr"/>
            <a:r>
              <a:rPr lang="en-US" sz="9600" dirty="0">
                <a:latin typeface="Georgia" panose="02040502050405020303" pitchFamily="18" charset="0"/>
                <a:cs typeface="Times New Roman" panose="02020603050405020304" pitchFamily="18" charset="0"/>
              </a:rPr>
              <a:t>and assistance in applying for tax credits. </a:t>
            </a:r>
          </a:p>
          <a:p>
            <a:pPr algn="ctr"/>
            <a:endParaRPr lang="en-US" sz="5200" dirty="0">
              <a:latin typeface="Georgia" panose="02040502050405020303" pitchFamily="18" charset="0"/>
              <a:ea typeface="Calibri" panose="020F0502020204030204" pitchFamily="34" charset="0"/>
              <a:cs typeface="Arial" panose="020B0604020202020204" pitchFamily="34" charset="0"/>
            </a:endParaRPr>
          </a:p>
          <a:p>
            <a:pPr algn="ctr"/>
            <a:endParaRPr lang="en-US" sz="3600" dirty="0">
              <a:latin typeface="Calibri" panose="020F0502020204030204" pitchFamily="34" charset="0"/>
              <a:ea typeface="Calibri" panose="020F0502020204030204" pitchFamily="34" charset="0"/>
              <a:cs typeface="Times New Roman" panose="02020603050405020304" pitchFamily="18" charset="0"/>
            </a:endParaRPr>
          </a:p>
          <a:p>
            <a:pPr algn="ctr"/>
            <a:br>
              <a:rPr lang="en-US" sz="3600" dirty="0">
                <a:latin typeface="Calibri" panose="020F0502020204030204" pitchFamily="34" charset="0"/>
                <a:ea typeface="Calibri" panose="020F0502020204030204" pitchFamily="34" charset="0"/>
                <a:cs typeface="Times New Roman" panose="02020603050405020304" pitchFamily="18" charset="0"/>
              </a:rPr>
            </a:br>
            <a:endParaRPr lang="en-US" sz="9600" dirty="0"/>
          </a:p>
        </p:txBody>
      </p:sp>
    </p:spTree>
    <p:extLst>
      <p:ext uri="{BB962C8B-B14F-4D97-AF65-F5344CB8AC3E}">
        <p14:creationId xmlns:p14="http://schemas.microsoft.com/office/powerpoint/2010/main" val="8538970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6452"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37085" y="4510451"/>
            <a:ext cx="1579275" cy="1545674"/>
          </a:xfrm>
          <a:prstGeom prst="rect">
            <a:avLst/>
          </a:prstGeom>
        </p:spPr>
      </p:pic>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75640" y="2626575"/>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
        <p:nvSpPr>
          <p:cNvPr id="3" name="Title 2">
            <a:extLst>
              <a:ext uri="{FF2B5EF4-FFF2-40B4-BE49-F238E27FC236}">
                <a16:creationId xmlns:a16="http://schemas.microsoft.com/office/drawing/2014/main" id="{5A38991D-5ABD-F9C2-ABE0-C9EB545BFCDE}"/>
              </a:ext>
            </a:extLst>
          </p:cNvPr>
          <p:cNvSpPr>
            <a:spLocks noGrp="1"/>
          </p:cNvSpPr>
          <p:nvPr>
            <p:ph type="ctrTitle"/>
          </p:nvPr>
        </p:nvSpPr>
        <p:spPr>
          <a:xfrm>
            <a:off x="1524000" y="369116"/>
            <a:ext cx="9144000" cy="1535185"/>
          </a:xfrm>
        </p:spPr>
        <p:txBody>
          <a:bodyPr>
            <a:normAutofit/>
          </a:bodyPr>
          <a:lstStyle/>
          <a:p>
            <a:r>
              <a:rPr lang="en-US" sz="4800" b="1" dirty="0">
                <a:latin typeface="Georgia" panose="02040502050405020303" pitchFamily="18" charset="0"/>
              </a:rPr>
              <a:t>Prince George’s County</a:t>
            </a:r>
            <a:br>
              <a:rPr lang="en-US" sz="4800" b="1" dirty="0">
                <a:latin typeface="Georgia" panose="02040502050405020303" pitchFamily="18" charset="0"/>
              </a:rPr>
            </a:br>
            <a:r>
              <a:rPr lang="en-US" sz="4800" b="1" dirty="0">
                <a:latin typeface="Georgia" panose="02040502050405020303" pitchFamily="18" charset="0"/>
              </a:rPr>
              <a:t>Office of Finance</a:t>
            </a:r>
            <a:endParaRPr lang="en-US" sz="4800" dirty="0"/>
          </a:p>
        </p:txBody>
      </p:sp>
      <p:sp>
        <p:nvSpPr>
          <p:cNvPr id="8" name="TextBox 7">
            <a:extLst>
              <a:ext uri="{FF2B5EF4-FFF2-40B4-BE49-F238E27FC236}">
                <a16:creationId xmlns:a16="http://schemas.microsoft.com/office/drawing/2014/main" id="{570C4155-8099-C09A-31F2-B68D2CD0BAE4}"/>
              </a:ext>
            </a:extLst>
          </p:cNvPr>
          <p:cNvSpPr txBox="1"/>
          <p:nvPr/>
        </p:nvSpPr>
        <p:spPr>
          <a:xfrm>
            <a:off x="2230021" y="2357142"/>
            <a:ext cx="7828379" cy="5010795"/>
          </a:xfrm>
          <a:prstGeom prst="rect">
            <a:avLst/>
          </a:prstGeom>
          <a:noFill/>
        </p:spPr>
        <p:txBody>
          <a:bodyPr wrap="square" rtlCol="0">
            <a:spAutoFit/>
          </a:bodyPr>
          <a:lstStyle/>
          <a:p>
            <a:pPr marL="0" marR="0" algn="ctr">
              <a:lnSpc>
                <a:spcPct val="107000"/>
              </a:lnSpc>
              <a:spcBef>
                <a:spcPts val="0"/>
              </a:spcBef>
              <a:spcAft>
                <a:spcPts val="800"/>
              </a:spcAft>
              <a:tabLst>
                <a:tab pos="7013575" algn="r"/>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HOMEOWNER’S HOPE HOTLINE</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Free counseling is available to help homeowners make plans to pay their bills and keep their homes. To reach the Homeowner’s HOPE Hotline, call 1-888-995-HOPE (4673).</a:t>
            </a:r>
          </a:p>
          <a:p>
            <a:pPr marL="0" marR="0" algn="ctr">
              <a:lnSpc>
                <a:spcPct val="107000"/>
              </a:lnSpc>
              <a:spcBef>
                <a:spcPts val="0"/>
              </a:spcBef>
              <a:spcAft>
                <a:spcPts val="800"/>
              </a:spcAft>
              <a:tabLst>
                <a:tab pos="7013575" algn="r"/>
              </a:tabLs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 MARYLAND HOMEOWNER’S PROTECTION PROGRAM</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Assistance is available for homeowners through grants or loans to pay their bills and keep their homes by contacting the Maryland Homeowner Protection Program (HPP) – online at </a:t>
            </a:r>
            <a:r>
              <a:rPr lang="en-US" sz="2000" b="1"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4"/>
              </a:rPr>
              <a:t>https://dat.maryland.gov/Pages/hpp.aspx</a:t>
            </a:r>
            <a:r>
              <a:rPr lang="en-US" sz="2000" b="1" dirty="0">
                <a:effectLst/>
                <a:latin typeface="Arial" panose="020B0604020202020204" pitchFamily="34" charset="0"/>
                <a:ea typeface="Calibri" panose="020F0502020204030204" pitchFamily="34" charset="0"/>
                <a:cs typeface="Times New Roman" panose="02020603050405020304" pitchFamily="18" charset="0"/>
              </a:rPr>
              <a:t> or by calling:</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2000" b="1" dirty="0">
                <a:effectLst/>
                <a:latin typeface="Arial" panose="020B0604020202020204" pitchFamily="34" charset="0"/>
                <a:ea typeface="Calibri" panose="020F0502020204030204" pitchFamily="34" charset="0"/>
                <a:cs typeface="Times New Roman" panose="02020603050405020304" pitchFamily="18" charset="0"/>
              </a:rPr>
              <a:t>410-767-4994.</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796672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qr code&#10;&#10;Description automatically generated">
            <a:extLst>
              <a:ext uri="{FF2B5EF4-FFF2-40B4-BE49-F238E27FC236}">
                <a16:creationId xmlns:a16="http://schemas.microsoft.com/office/drawing/2014/main" id="{EC23CEF9-B80C-BB03-D20D-8C076DAF89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14534" y="4500858"/>
            <a:ext cx="1213569" cy="1562930"/>
          </a:xfrm>
          <a:prstGeom prst="rect">
            <a:avLst/>
          </a:prstGeom>
        </p:spPr>
      </p:pic>
      <p:pic>
        <p:nvPicPr>
          <p:cNvPr id="7" name="Picture 6" descr="Logo&#10;&#10;Description automatically generated">
            <a:extLst>
              <a:ext uri="{FF2B5EF4-FFF2-40B4-BE49-F238E27FC236}">
                <a16:creationId xmlns:a16="http://schemas.microsoft.com/office/drawing/2014/main" id="{EA4D81EF-5FCE-49DF-EFF8-65F792A4FD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52735" y="4510451"/>
            <a:ext cx="1579275" cy="1545674"/>
          </a:xfrm>
          <a:prstGeom prst="rect">
            <a:avLst/>
          </a:prstGeom>
        </p:spPr>
      </p:pic>
      <p:sp>
        <p:nvSpPr>
          <p:cNvPr id="18" name="Rectangle 17">
            <a:extLst>
              <a:ext uri="{FF2B5EF4-FFF2-40B4-BE49-F238E27FC236}">
                <a16:creationId xmlns:a16="http://schemas.microsoft.com/office/drawing/2014/main" id="{48E3713A-3D0F-47F5-F6F2-12B3A48620BD}"/>
              </a:ext>
            </a:extLst>
          </p:cNvPr>
          <p:cNvSpPr/>
          <p:nvPr/>
        </p:nvSpPr>
        <p:spPr>
          <a:xfrm>
            <a:off x="0" y="1986479"/>
            <a:ext cx="12192000" cy="365760"/>
          </a:xfrm>
          <a:prstGeom prst="rect">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1">
            <a:extLst>
              <a:ext uri="{FF2B5EF4-FFF2-40B4-BE49-F238E27FC236}">
                <a16:creationId xmlns:a16="http://schemas.microsoft.com/office/drawing/2014/main" id="{16B38DD8-D55E-E6D0-B508-E731C1DD1DF7}"/>
              </a:ext>
            </a:extLst>
          </p:cNvPr>
          <p:cNvSpPr txBox="1">
            <a:spLocks/>
          </p:cNvSpPr>
          <p:nvPr/>
        </p:nvSpPr>
        <p:spPr>
          <a:xfrm>
            <a:off x="675640" y="2626575"/>
            <a:ext cx="10852557" cy="23876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9600" dirty="0"/>
          </a:p>
        </p:txBody>
      </p:sp>
      <p:sp>
        <p:nvSpPr>
          <p:cNvPr id="3" name="Title 2">
            <a:extLst>
              <a:ext uri="{FF2B5EF4-FFF2-40B4-BE49-F238E27FC236}">
                <a16:creationId xmlns:a16="http://schemas.microsoft.com/office/drawing/2014/main" id="{5A38991D-5ABD-F9C2-ABE0-C9EB545BFCDE}"/>
              </a:ext>
            </a:extLst>
          </p:cNvPr>
          <p:cNvSpPr>
            <a:spLocks noGrp="1"/>
          </p:cNvSpPr>
          <p:nvPr>
            <p:ph type="ctrTitle"/>
          </p:nvPr>
        </p:nvSpPr>
        <p:spPr>
          <a:xfrm>
            <a:off x="1524000" y="369116"/>
            <a:ext cx="9144000" cy="1535185"/>
          </a:xfrm>
        </p:spPr>
        <p:txBody>
          <a:bodyPr>
            <a:normAutofit/>
          </a:bodyPr>
          <a:lstStyle/>
          <a:p>
            <a:r>
              <a:rPr lang="en-US" sz="4800" b="1" dirty="0">
                <a:latin typeface="Georgia" panose="02040502050405020303" pitchFamily="18" charset="0"/>
              </a:rPr>
              <a:t>Prince George’s County</a:t>
            </a:r>
            <a:br>
              <a:rPr lang="en-US" sz="4800" b="1" dirty="0">
                <a:latin typeface="Georgia" panose="02040502050405020303" pitchFamily="18" charset="0"/>
              </a:rPr>
            </a:br>
            <a:r>
              <a:rPr lang="en-US" sz="4800" b="1" dirty="0">
                <a:latin typeface="Georgia" panose="02040502050405020303" pitchFamily="18" charset="0"/>
              </a:rPr>
              <a:t>Office of Finance</a:t>
            </a:r>
            <a:endParaRPr lang="en-US" sz="4800" dirty="0"/>
          </a:p>
        </p:txBody>
      </p:sp>
      <p:sp>
        <p:nvSpPr>
          <p:cNvPr id="8" name="TextBox 7">
            <a:extLst>
              <a:ext uri="{FF2B5EF4-FFF2-40B4-BE49-F238E27FC236}">
                <a16:creationId xmlns:a16="http://schemas.microsoft.com/office/drawing/2014/main" id="{570C4155-8099-C09A-31F2-B68D2CD0BAE4}"/>
              </a:ext>
            </a:extLst>
          </p:cNvPr>
          <p:cNvSpPr txBox="1"/>
          <p:nvPr/>
        </p:nvSpPr>
        <p:spPr>
          <a:xfrm>
            <a:off x="2230021" y="2357141"/>
            <a:ext cx="7707063" cy="4846007"/>
          </a:xfrm>
          <a:prstGeom prst="rect">
            <a:avLst/>
          </a:prstGeom>
          <a:noFill/>
        </p:spPr>
        <p:txBody>
          <a:bodyPr wrap="square" rtlCol="0">
            <a:spAutoFit/>
          </a:bodyPr>
          <a:lstStyle/>
          <a:p>
            <a:pPr marL="0" marR="0" algn="ctr">
              <a:lnSpc>
                <a:spcPct val="107000"/>
              </a:lnSpc>
              <a:spcBef>
                <a:spcPts val="0"/>
              </a:spcBef>
              <a:spcAft>
                <a:spcPts val="800"/>
              </a:spcAft>
              <a:tabLst>
                <a:tab pos="7013575" algn="r"/>
              </a:tabLst>
            </a:pPr>
            <a:r>
              <a:rPr lang="en-US" sz="1900" b="1" dirty="0">
                <a:effectLst/>
                <a:latin typeface="Arial" panose="020B0604020202020204" pitchFamily="34" charset="0"/>
                <a:ea typeface="Calibri" panose="020F0502020204030204" pitchFamily="34" charset="0"/>
                <a:cs typeface="Times New Roman" panose="02020603050405020304" pitchFamily="18" charset="0"/>
              </a:rPr>
              <a:t>HOMEOWNERS’ PROPERTY TAX CREDIT</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2400"/>
              </a:spcAft>
              <a:tabLst>
                <a:tab pos="7013575" algn="r"/>
              </a:tabLst>
            </a:pPr>
            <a:r>
              <a:rPr lang="en-US" sz="1900" b="1" dirty="0">
                <a:effectLst/>
                <a:latin typeface="Arial" panose="020B0604020202020204" pitchFamily="34" charset="0"/>
                <a:ea typeface="Calibri" panose="020F0502020204030204" pitchFamily="34" charset="0"/>
                <a:cs typeface="Times New Roman" panose="02020603050405020304" pitchFamily="18" charset="0"/>
              </a:rPr>
              <a:t>To determine whether you are eligible to receive the Homeowners’ Tax Credit and to receive an application, please call 410-767-4433 or 1-800-944-7403 (toll-free within Maryland) or visit the link: </a:t>
            </a:r>
            <a:r>
              <a:rPr lang="en-US" sz="1900" b="1"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4"/>
              </a:rPr>
              <a:t>www.dat.maryland.gov/homeowners</a:t>
            </a:r>
            <a:r>
              <a:rPr lang="en-US" sz="1900" b="1" dirty="0">
                <a:effectLst/>
                <a:latin typeface="Arial" panose="020B0604020202020204" pitchFamily="34" charset="0"/>
                <a:ea typeface="Calibri" panose="020F0502020204030204" pitchFamily="34" charset="0"/>
                <a:cs typeface="Times New Roman" panose="02020603050405020304" pitchFamily="18" charset="0"/>
              </a:rPr>
              <a:t>.</a:t>
            </a:r>
          </a:p>
          <a:p>
            <a:pPr marL="0" marR="0" algn="ctr">
              <a:lnSpc>
                <a:spcPct val="107000"/>
              </a:lnSpc>
              <a:spcBef>
                <a:spcPts val="0"/>
              </a:spcBef>
              <a:spcAft>
                <a:spcPts val="800"/>
              </a:spcAft>
              <a:tabLst>
                <a:tab pos="7013575" algn="r"/>
              </a:tabLst>
            </a:pPr>
            <a:r>
              <a:rPr lang="en-US" sz="1900" b="1" dirty="0">
                <a:effectLst/>
                <a:latin typeface="Arial" panose="020B0604020202020204" pitchFamily="34" charset="0"/>
                <a:ea typeface="Calibri" panose="020F0502020204030204" pitchFamily="34" charset="0"/>
                <a:cs typeface="Times New Roman" panose="02020603050405020304" pitchFamily="18" charset="0"/>
              </a:rPr>
              <a:t> STATE OF MARYLAND TAX SALE OMBUDSMAN</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1900" b="1" dirty="0">
                <a:effectLst/>
                <a:latin typeface="Arial" panose="020B0604020202020204" pitchFamily="34" charset="0"/>
                <a:ea typeface="Calibri" panose="020F0502020204030204" pitchFamily="34" charset="0"/>
                <a:cs typeface="Times New Roman" panose="02020603050405020304" pitchFamily="18" charset="0"/>
              </a:rPr>
              <a:t>The State of Maryland has established a Tax Sale Ombudsman, who is available to answer questions about the tax sale process and assist homeowners with applying for tax credits. Visit the link: </a:t>
            </a:r>
            <a:r>
              <a:rPr lang="en-US" sz="1900" b="1" dirty="0">
                <a:effectLst/>
                <a:latin typeface="Arial" panose="020B0604020202020204" pitchFamily="34" charset="0"/>
                <a:ea typeface="Calibri" panose="020F0502020204030204" pitchFamily="34" charset="0"/>
                <a:cs typeface="Times New Roman" panose="02020603050405020304" pitchFamily="18" charset="0"/>
                <a:hlinkClick r:id="rId5"/>
              </a:rPr>
              <a:t>www.dat.maryland.gov/taxsale</a:t>
            </a:r>
            <a:r>
              <a:rPr lang="en-US" sz="1900" b="1" dirty="0">
                <a:effectLst/>
                <a:latin typeface="Arial" panose="020B0604020202020204" pitchFamily="34" charset="0"/>
                <a:ea typeface="Calibri" panose="020F0502020204030204" pitchFamily="34" charset="0"/>
                <a:cs typeface="Times New Roman" panose="02020603050405020304" pitchFamily="18" charset="0"/>
              </a:rPr>
              <a:t>, Email </a:t>
            </a:r>
            <a:r>
              <a:rPr lang="en-US" sz="1900" b="1" u="sng" dirty="0">
                <a:solidFill>
                  <a:srgbClr val="0000FF"/>
                </a:solidFill>
                <a:effectLst/>
                <a:latin typeface="Arial" panose="020B0604020202020204" pitchFamily="34" charset="0"/>
                <a:ea typeface="Calibri" panose="020F0502020204030204" pitchFamily="34" charset="0"/>
                <a:cs typeface="Times New Roman" panose="02020603050405020304" pitchFamily="18" charset="0"/>
                <a:hlinkClick r:id="rId6"/>
              </a:rPr>
              <a:t>sdat.taxsale@maryland.gov</a:t>
            </a:r>
            <a:r>
              <a:rPr lang="en-US" sz="1900" b="1" dirty="0">
                <a:effectLst/>
                <a:latin typeface="Arial" panose="020B0604020202020204" pitchFamily="34" charset="0"/>
                <a:ea typeface="Calibri" panose="020F0502020204030204" pitchFamily="34" charset="0"/>
                <a:cs typeface="Times New Roman" panose="02020603050405020304" pitchFamily="18" charset="0"/>
              </a:rPr>
              <a:t>, or call the State’s toll-free number: </a:t>
            </a:r>
          </a:p>
          <a:p>
            <a:pPr marL="0" marR="0" algn="ctr">
              <a:lnSpc>
                <a:spcPct val="107000"/>
              </a:lnSpc>
              <a:spcBef>
                <a:spcPts val="0"/>
              </a:spcBef>
              <a:spcAft>
                <a:spcPts val="800"/>
              </a:spcAft>
              <a:tabLst>
                <a:tab pos="7013575" algn="r"/>
              </a:tabLst>
            </a:pPr>
            <a:r>
              <a:rPr lang="en-US" sz="1900" b="1" dirty="0">
                <a:effectLst/>
                <a:latin typeface="Arial" panose="020B0604020202020204" pitchFamily="34" charset="0"/>
                <a:ea typeface="Calibri" panose="020F0502020204030204" pitchFamily="34" charset="0"/>
                <a:cs typeface="Times New Roman" panose="02020603050405020304" pitchFamily="18" charset="0"/>
              </a:rPr>
              <a:t>1-833-732-8411. </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tabLst>
                <a:tab pos="7013575" algn="r"/>
              </a:tabLst>
            </a:pPr>
            <a:r>
              <a:rPr lang="en-US" sz="1800" b="1" dirty="0">
                <a:effectLst/>
                <a:latin typeface="Arial" panose="020B060402020202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970534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2194</TotalTime>
  <Words>1476</Words>
  <Application>Microsoft Office PowerPoint</Application>
  <PresentationFormat>Widescreen</PresentationFormat>
  <Paragraphs>94</Paragraphs>
  <Slides>17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17</vt:i4>
      </vt:variant>
    </vt:vector>
  </HeadingPairs>
  <TitlesOfParts>
    <vt:vector size="26" baseType="lpstr">
      <vt:lpstr>Abadi</vt:lpstr>
      <vt:lpstr>Abadi Extra Light</vt:lpstr>
      <vt:lpstr>Arial</vt:lpstr>
      <vt:lpstr>Book Antiqua</vt:lpstr>
      <vt:lpstr>Calibri</vt:lpstr>
      <vt:lpstr>Calibri Light</vt:lpstr>
      <vt:lpstr>Georgia</vt:lpstr>
      <vt:lpstr>Wingdings</vt:lpstr>
      <vt:lpstr>Office Theme</vt:lpstr>
      <vt:lpstr>Prince George’s County Office of Finance   Presentation on Property Taxes April 9, 2025  Presenters Larissa Broady Linda V. Allen </vt:lpstr>
      <vt:lpstr>Prince George’s County Office of Finance      </vt:lpstr>
      <vt:lpstr>Prince George’s County Office of Finance      </vt:lpstr>
      <vt:lpstr>Prince George’s County Office of Finance (Sample tax bill pictured below)      </vt:lpstr>
      <vt:lpstr>Prince George’s County Office of Finance      </vt:lpstr>
      <vt:lpstr> Ex. Annual tax bill is $4,000. (Semi-annual account)  $2,000 is due by 9/30 $2,000 is due by 12/31  $200 payment made on 9/7 $1000 payment made on 9/28 $800 payment made on 10/31  Interest and penalty (I&amp;P) is applied on the first day of the month after the due date at the rate of 1.667% per month. The I&amp;P on the $800 payment is $13.34/mo.</vt:lpstr>
      <vt:lpstr>Prince George’s County Office of Finance      </vt:lpstr>
      <vt:lpstr>Prince George’s County Office of Finance</vt:lpstr>
      <vt:lpstr>Prince George’s County Office of Finance</vt:lpstr>
      <vt:lpstr>Prince George’s County Office of Finance  What if the homeowner passes away and the house is willed to a spouse, child or other relative?  Property taxes are still due on the account and should be paid. Also, the new owner should properly record a new deed to transfer the property into his/her name.   </vt:lpstr>
      <vt:lpstr>Prince George’s County Office of Finance  What happens after May if property taxes have not been paid at all? Can a person still pay so the house is not taken?  Property taxes can still be paid for the current year’s delinquent taxes. The property would go to Tax Sale on the 2nd Monday in May for any delinquent balance over $500. Redeeming the property from Tax Sale requires guaranteed funds and the full amount due. Once sold in Tax Sale, partial payments cannot be accepted. If the homeowner needs more time, there may be legal fees due in September or November depending on if the property is the homeowner’s principal residence. However, interest and penalty will continue to accrue each month. (Any additional questions/concerns, contact Tax Sale at 301-952-3948) </vt:lpstr>
      <vt:lpstr>Prince George’s County Office of Finance   Elderly Property Tax Credit  </vt:lpstr>
      <vt:lpstr>Prince George’s County Office of Finance   Is the credit still available?  The deadline to submit an application for FY25 was October 1, 2024.   The application for FY26 will be available  in late spring.  </vt:lpstr>
      <vt:lpstr>Prince George’s County Office of Finance</vt:lpstr>
      <vt:lpstr>Prince George’s County Office of Finance</vt:lpstr>
      <vt:lpstr>Prince George’s County Office of Finance</vt:lpstr>
      <vt:lpstr>Prince George’s County Office of Finance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Prince George’s County Office of Finance  Presentation on Property Taxes October 29, 2024  Presenters Larissa Broady Jane Figueiras</dc:title>
  <dc:creator>Allen, Linda V.</dc:creator>
  <cp:lastModifiedBy>Allen, Linda V.</cp:lastModifiedBy>
  <cp:revision>20</cp:revision>
  <dcterms:created xsi:type="dcterms:W3CDTF">2024-10-29T18:33:10Z</dcterms:created>
  <dcterms:modified xsi:type="dcterms:W3CDTF">2025-04-07T17:26:16Z</dcterms:modified>
</cp:coreProperties>
</file>