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7" r:id="rId6"/>
    <p:sldId id="265" r:id="rId7"/>
    <p:sldId id="263" r:id="rId8"/>
    <p:sldId id="273" r:id="rId9"/>
    <p:sldId id="275" r:id="rId10"/>
    <p:sldId id="276" r:id="rId11"/>
    <p:sldId id="266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896F2-F9E0-C5BC-04B8-E13B0BC4FCEB}" v="11" dt="2025-03-25T12:46:15.548"/>
    <p1510:client id="{4E8EDC0D-11DD-F71C-2A0A-F85FD87B38A0}" v="781" dt="2025-03-25T14:48:59.162"/>
    <p1510:client id="{B89CECB1-89BE-464D-9984-CBDBF740D7AB}" v="605" dt="2025-03-24T20:19:48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152BD-DE4D-4461-B36F-BEB691A12AA5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1" csCatId="colorful" phldr="1"/>
      <dgm:spPr/>
    </dgm:pt>
    <dgm:pt modelId="{FB79A5F3-9583-4A12-BBAC-18FC0623249D}">
      <dgm:prSet phldrT="[Text]"/>
      <dgm:spPr/>
      <dgm:t>
        <a:bodyPr/>
        <a:lstStyle/>
        <a:p>
          <a:r>
            <a:rPr lang="en-US"/>
            <a:t>Health Department Infrastructure  </a:t>
          </a:r>
        </a:p>
      </dgm:t>
    </dgm:pt>
    <dgm:pt modelId="{DB60BCEC-C684-410C-B83C-AE2A70142C1A}" type="parTrans" cxnId="{CC3BD73E-F5B0-4C28-A5E0-7CA120783A55}">
      <dgm:prSet/>
      <dgm:spPr/>
      <dgm:t>
        <a:bodyPr/>
        <a:lstStyle/>
        <a:p>
          <a:endParaRPr lang="en-US"/>
        </a:p>
      </dgm:t>
    </dgm:pt>
    <dgm:pt modelId="{14B75447-F5E4-4F48-BA05-E2979ACE0A94}" type="sibTrans" cxnId="{CC3BD73E-F5B0-4C28-A5E0-7CA120783A55}">
      <dgm:prSet/>
      <dgm:spPr/>
      <dgm:t>
        <a:bodyPr/>
        <a:lstStyle/>
        <a:p>
          <a:endParaRPr lang="en-US"/>
        </a:p>
      </dgm:t>
    </dgm:pt>
    <dgm:pt modelId="{00423084-3942-49A9-9E4E-CA0BFDE42BE7}">
      <dgm:prSet phldrT="[Text]"/>
      <dgm:spPr/>
      <dgm:t>
        <a:bodyPr/>
        <a:lstStyle/>
        <a:p>
          <a:r>
            <a:rPr lang="en-US"/>
            <a:t>Program Standardization	</a:t>
          </a:r>
        </a:p>
      </dgm:t>
    </dgm:pt>
    <dgm:pt modelId="{62D4F667-44E8-4EAC-868F-CA76E6A8CA92}" type="parTrans" cxnId="{190C3F2D-2A51-40F2-8E08-43458D226583}">
      <dgm:prSet/>
      <dgm:spPr/>
      <dgm:t>
        <a:bodyPr/>
        <a:lstStyle/>
        <a:p>
          <a:endParaRPr lang="en-US"/>
        </a:p>
      </dgm:t>
    </dgm:pt>
    <dgm:pt modelId="{0A2FB608-1FC0-4D6F-B7A7-5E498F119117}" type="sibTrans" cxnId="{190C3F2D-2A51-40F2-8E08-43458D226583}">
      <dgm:prSet/>
      <dgm:spPr/>
      <dgm:t>
        <a:bodyPr/>
        <a:lstStyle/>
        <a:p>
          <a:endParaRPr lang="en-US"/>
        </a:p>
      </dgm:t>
    </dgm:pt>
    <dgm:pt modelId="{EAEF7EAB-CD96-41DE-8C81-A01992B622EF}">
      <dgm:prSet phldrT="[Text]"/>
      <dgm:spPr/>
      <dgm:t>
        <a:bodyPr/>
        <a:lstStyle/>
        <a:p>
          <a:r>
            <a:rPr lang="en-US"/>
            <a:t>Data Collection &amp; Evaluation </a:t>
          </a:r>
        </a:p>
      </dgm:t>
    </dgm:pt>
    <dgm:pt modelId="{9C81C8A1-AAAD-4534-A623-C3714FC83663}" type="parTrans" cxnId="{09D48662-E523-4B1E-92AF-5DF502BF39CF}">
      <dgm:prSet/>
      <dgm:spPr/>
      <dgm:t>
        <a:bodyPr/>
        <a:lstStyle/>
        <a:p>
          <a:endParaRPr lang="en-US"/>
        </a:p>
      </dgm:t>
    </dgm:pt>
    <dgm:pt modelId="{60151F7E-F201-41AB-AB61-3F8E0E81444E}" type="sibTrans" cxnId="{09D48662-E523-4B1E-92AF-5DF502BF39CF}">
      <dgm:prSet/>
      <dgm:spPr/>
      <dgm:t>
        <a:bodyPr/>
        <a:lstStyle/>
        <a:p>
          <a:endParaRPr lang="en-US"/>
        </a:p>
      </dgm:t>
    </dgm:pt>
    <dgm:pt modelId="{5A5F9DAB-34BC-4202-A9CF-361042BEC912}" type="pres">
      <dgm:prSet presAssocID="{66B152BD-DE4D-4461-B36F-BEB691A12AA5}" presName="Name0" presStyleCnt="0">
        <dgm:presLayoutVars>
          <dgm:dir/>
          <dgm:resizeHandles val="exact"/>
        </dgm:presLayoutVars>
      </dgm:prSet>
      <dgm:spPr/>
    </dgm:pt>
    <dgm:pt modelId="{14B7A99B-D491-43FC-B756-A21815C44ABC}" type="pres">
      <dgm:prSet presAssocID="{FB79A5F3-9583-4A12-BBAC-18FC0623249D}" presName="composite" presStyleCnt="0"/>
      <dgm:spPr/>
    </dgm:pt>
    <dgm:pt modelId="{25972AE3-09B1-46A8-99F6-B99C237F2F6B}" type="pres">
      <dgm:prSet presAssocID="{FB79A5F3-9583-4A12-BBAC-18FC0623249D}" presName="bgChev" presStyleLbl="node1" presStyleIdx="0" presStyleCnt="3"/>
      <dgm:spPr/>
    </dgm:pt>
    <dgm:pt modelId="{564CC5EE-0D40-4ADC-BEF4-CCD0F0A31E2A}" type="pres">
      <dgm:prSet presAssocID="{FB79A5F3-9583-4A12-BBAC-18FC0623249D}" presName="txNode" presStyleLbl="fgAcc1" presStyleIdx="0" presStyleCnt="3">
        <dgm:presLayoutVars>
          <dgm:bulletEnabled val="1"/>
        </dgm:presLayoutVars>
      </dgm:prSet>
      <dgm:spPr/>
    </dgm:pt>
    <dgm:pt modelId="{758576A6-4777-4BFA-86B9-B11D170D384A}" type="pres">
      <dgm:prSet presAssocID="{14B75447-F5E4-4F48-BA05-E2979ACE0A94}" presName="compositeSpace" presStyleCnt="0"/>
      <dgm:spPr/>
    </dgm:pt>
    <dgm:pt modelId="{D3BE01B1-5578-4FE1-B933-AD3960C8957F}" type="pres">
      <dgm:prSet presAssocID="{00423084-3942-49A9-9E4E-CA0BFDE42BE7}" presName="composite" presStyleCnt="0"/>
      <dgm:spPr/>
    </dgm:pt>
    <dgm:pt modelId="{6A305D2D-B219-4749-9B4D-2A093E97AF8B}" type="pres">
      <dgm:prSet presAssocID="{00423084-3942-49A9-9E4E-CA0BFDE42BE7}" presName="bgChev" presStyleLbl="node1" presStyleIdx="1" presStyleCnt="3"/>
      <dgm:spPr/>
    </dgm:pt>
    <dgm:pt modelId="{9DB6690D-AA86-4E67-AE9B-51D42EA9CA9B}" type="pres">
      <dgm:prSet presAssocID="{00423084-3942-49A9-9E4E-CA0BFDE42BE7}" presName="txNode" presStyleLbl="fgAcc1" presStyleIdx="1" presStyleCnt="3">
        <dgm:presLayoutVars>
          <dgm:bulletEnabled val="1"/>
        </dgm:presLayoutVars>
      </dgm:prSet>
      <dgm:spPr/>
    </dgm:pt>
    <dgm:pt modelId="{CFACB9E2-CCE1-4C00-91C1-B7CC6A96A462}" type="pres">
      <dgm:prSet presAssocID="{0A2FB608-1FC0-4D6F-B7A7-5E498F119117}" presName="compositeSpace" presStyleCnt="0"/>
      <dgm:spPr/>
    </dgm:pt>
    <dgm:pt modelId="{632AB748-8294-4E38-BB75-7308366B568F}" type="pres">
      <dgm:prSet presAssocID="{EAEF7EAB-CD96-41DE-8C81-A01992B622EF}" presName="composite" presStyleCnt="0"/>
      <dgm:spPr/>
    </dgm:pt>
    <dgm:pt modelId="{0E3D9EDE-189B-4962-BF4B-E278CED7353E}" type="pres">
      <dgm:prSet presAssocID="{EAEF7EAB-CD96-41DE-8C81-A01992B622EF}" presName="bgChev" presStyleLbl="node1" presStyleIdx="2" presStyleCnt="3"/>
      <dgm:spPr/>
    </dgm:pt>
    <dgm:pt modelId="{7B2E90F7-CD97-482C-8F45-688E6CD42186}" type="pres">
      <dgm:prSet presAssocID="{EAEF7EAB-CD96-41DE-8C81-A01992B622EF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E8939A01-F93F-424E-8B0D-328533DF65C2}" type="presOf" srcId="{FB79A5F3-9583-4A12-BBAC-18FC0623249D}" destId="{564CC5EE-0D40-4ADC-BEF4-CCD0F0A31E2A}" srcOrd="0" destOrd="0" presId="urn:microsoft.com/office/officeart/2005/8/layout/chevronAccent+Icon"/>
    <dgm:cxn modelId="{190C3F2D-2A51-40F2-8E08-43458D226583}" srcId="{66B152BD-DE4D-4461-B36F-BEB691A12AA5}" destId="{00423084-3942-49A9-9E4E-CA0BFDE42BE7}" srcOrd="1" destOrd="0" parTransId="{62D4F667-44E8-4EAC-868F-CA76E6A8CA92}" sibTransId="{0A2FB608-1FC0-4D6F-B7A7-5E498F119117}"/>
    <dgm:cxn modelId="{47BB5936-EAA1-40BD-AF26-017D39B8ED50}" type="presOf" srcId="{66B152BD-DE4D-4461-B36F-BEB691A12AA5}" destId="{5A5F9DAB-34BC-4202-A9CF-361042BEC912}" srcOrd="0" destOrd="0" presId="urn:microsoft.com/office/officeart/2005/8/layout/chevronAccent+Icon"/>
    <dgm:cxn modelId="{CC3BD73E-F5B0-4C28-A5E0-7CA120783A55}" srcId="{66B152BD-DE4D-4461-B36F-BEB691A12AA5}" destId="{FB79A5F3-9583-4A12-BBAC-18FC0623249D}" srcOrd="0" destOrd="0" parTransId="{DB60BCEC-C684-410C-B83C-AE2A70142C1A}" sibTransId="{14B75447-F5E4-4F48-BA05-E2979ACE0A94}"/>
    <dgm:cxn modelId="{2AE8DC5E-8C54-4A17-B70D-49B96074FA91}" type="presOf" srcId="{00423084-3942-49A9-9E4E-CA0BFDE42BE7}" destId="{9DB6690D-AA86-4E67-AE9B-51D42EA9CA9B}" srcOrd="0" destOrd="0" presId="urn:microsoft.com/office/officeart/2005/8/layout/chevronAccent+Icon"/>
    <dgm:cxn modelId="{09D48662-E523-4B1E-92AF-5DF502BF39CF}" srcId="{66B152BD-DE4D-4461-B36F-BEB691A12AA5}" destId="{EAEF7EAB-CD96-41DE-8C81-A01992B622EF}" srcOrd="2" destOrd="0" parTransId="{9C81C8A1-AAAD-4534-A623-C3714FC83663}" sibTransId="{60151F7E-F201-41AB-AB61-3F8E0E81444E}"/>
    <dgm:cxn modelId="{13F8F3BC-2AD7-48AB-AEFD-FB32C9E4E975}" type="presOf" srcId="{EAEF7EAB-CD96-41DE-8C81-A01992B622EF}" destId="{7B2E90F7-CD97-482C-8F45-688E6CD42186}" srcOrd="0" destOrd="0" presId="urn:microsoft.com/office/officeart/2005/8/layout/chevronAccent+Icon"/>
    <dgm:cxn modelId="{0481691E-455B-419D-BE7C-0AB13A26278E}" type="presParOf" srcId="{5A5F9DAB-34BC-4202-A9CF-361042BEC912}" destId="{14B7A99B-D491-43FC-B756-A21815C44ABC}" srcOrd="0" destOrd="0" presId="urn:microsoft.com/office/officeart/2005/8/layout/chevronAccent+Icon"/>
    <dgm:cxn modelId="{65164D66-EB93-4AEB-BE2C-F290B50A806E}" type="presParOf" srcId="{14B7A99B-D491-43FC-B756-A21815C44ABC}" destId="{25972AE3-09B1-46A8-99F6-B99C237F2F6B}" srcOrd="0" destOrd="0" presId="urn:microsoft.com/office/officeart/2005/8/layout/chevronAccent+Icon"/>
    <dgm:cxn modelId="{E2DE10A7-53AE-4885-B4B5-FB9C8116E31A}" type="presParOf" srcId="{14B7A99B-D491-43FC-B756-A21815C44ABC}" destId="{564CC5EE-0D40-4ADC-BEF4-CCD0F0A31E2A}" srcOrd="1" destOrd="0" presId="urn:microsoft.com/office/officeart/2005/8/layout/chevronAccent+Icon"/>
    <dgm:cxn modelId="{A1C42B87-9996-464F-8FFA-9E1B6720E760}" type="presParOf" srcId="{5A5F9DAB-34BC-4202-A9CF-361042BEC912}" destId="{758576A6-4777-4BFA-86B9-B11D170D384A}" srcOrd="1" destOrd="0" presId="urn:microsoft.com/office/officeart/2005/8/layout/chevronAccent+Icon"/>
    <dgm:cxn modelId="{F7D3A93D-D1F0-485B-9B0B-A47C72D4A446}" type="presParOf" srcId="{5A5F9DAB-34BC-4202-A9CF-361042BEC912}" destId="{D3BE01B1-5578-4FE1-B933-AD3960C8957F}" srcOrd="2" destOrd="0" presId="urn:microsoft.com/office/officeart/2005/8/layout/chevronAccent+Icon"/>
    <dgm:cxn modelId="{F9CFC63D-6553-4702-9866-62F5349D2F21}" type="presParOf" srcId="{D3BE01B1-5578-4FE1-B933-AD3960C8957F}" destId="{6A305D2D-B219-4749-9B4D-2A093E97AF8B}" srcOrd="0" destOrd="0" presId="urn:microsoft.com/office/officeart/2005/8/layout/chevronAccent+Icon"/>
    <dgm:cxn modelId="{9F693FB8-09A9-442F-B2ED-4CE1FD3CF62B}" type="presParOf" srcId="{D3BE01B1-5578-4FE1-B933-AD3960C8957F}" destId="{9DB6690D-AA86-4E67-AE9B-51D42EA9CA9B}" srcOrd="1" destOrd="0" presId="urn:microsoft.com/office/officeart/2005/8/layout/chevronAccent+Icon"/>
    <dgm:cxn modelId="{CFE97FE7-F132-46A0-A2F1-FCD3852C67F0}" type="presParOf" srcId="{5A5F9DAB-34BC-4202-A9CF-361042BEC912}" destId="{CFACB9E2-CCE1-4C00-91C1-B7CC6A96A462}" srcOrd="3" destOrd="0" presId="urn:microsoft.com/office/officeart/2005/8/layout/chevronAccent+Icon"/>
    <dgm:cxn modelId="{25FA7C23-D78E-4041-89CE-6C82A299C207}" type="presParOf" srcId="{5A5F9DAB-34BC-4202-A9CF-361042BEC912}" destId="{632AB748-8294-4E38-BB75-7308366B568F}" srcOrd="4" destOrd="0" presId="urn:microsoft.com/office/officeart/2005/8/layout/chevronAccent+Icon"/>
    <dgm:cxn modelId="{A8628B0A-880C-4162-8370-0AAC09A3E4E4}" type="presParOf" srcId="{632AB748-8294-4E38-BB75-7308366B568F}" destId="{0E3D9EDE-189B-4962-BF4B-E278CED7353E}" srcOrd="0" destOrd="0" presId="urn:microsoft.com/office/officeart/2005/8/layout/chevronAccent+Icon"/>
    <dgm:cxn modelId="{B48CFC04-C156-4007-A0D6-D5DD0AD71E1E}" type="presParOf" srcId="{632AB748-8294-4E38-BB75-7308366B568F}" destId="{7B2E90F7-CD97-482C-8F45-688E6CD4218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D5BD1-0997-4542-BA40-C1009B2B596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3CFC93-82E6-465B-BBD7-E5822ABAADE5}">
      <dgm:prSet phldrT="[Text]"/>
      <dgm:spPr/>
      <dgm:t>
        <a:bodyPr/>
        <a:lstStyle/>
        <a:p>
          <a:r>
            <a:rPr lang="en-US"/>
            <a:t>Eligibility</a:t>
          </a:r>
        </a:p>
      </dgm:t>
    </dgm:pt>
    <dgm:pt modelId="{F890350E-76A1-4A25-BBC9-3072BECAE6BE}" type="parTrans" cxnId="{31AA7F2A-30F5-466F-8892-D48AB32A54B1}">
      <dgm:prSet/>
      <dgm:spPr/>
      <dgm:t>
        <a:bodyPr/>
        <a:lstStyle/>
        <a:p>
          <a:endParaRPr lang="en-US"/>
        </a:p>
      </dgm:t>
    </dgm:pt>
    <dgm:pt modelId="{1B8C6C9B-3358-4BC3-84A1-2475AC795665}" type="sibTrans" cxnId="{31AA7F2A-30F5-466F-8892-D48AB32A54B1}">
      <dgm:prSet/>
      <dgm:spPr/>
      <dgm:t>
        <a:bodyPr/>
        <a:lstStyle/>
        <a:p>
          <a:endParaRPr lang="en-US"/>
        </a:p>
      </dgm:t>
    </dgm:pt>
    <dgm:pt modelId="{C8EEE799-24C5-4CBE-B17E-918C73BD7C70}">
      <dgm:prSet phldrT="[Text]"/>
      <dgm:spPr/>
      <dgm:t>
        <a:bodyPr/>
        <a:lstStyle/>
        <a:p>
          <a:r>
            <a:rPr lang="en-US"/>
            <a:t>Patient Eligibility </a:t>
          </a:r>
        </a:p>
      </dgm:t>
    </dgm:pt>
    <dgm:pt modelId="{1F5B3038-E9D3-4603-92D6-98D81E386464}" type="parTrans" cxnId="{FDA74CA2-6A49-4F52-8963-179520B5AEDB}">
      <dgm:prSet/>
      <dgm:spPr/>
      <dgm:t>
        <a:bodyPr/>
        <a:lstStyle/>
        <a:p>
          <a:endParaRPr lang="en-US"/>
        </a:p>
      </dgm:t>
    </dgm:pt>
    <dgm:pt modelId="{B2EA05DB-B6BA-491B-961B-006B5C5BFE3E}" type="sibTrans" cxnId="{FDA74CA2-6A49-4F52-8963-179520B5AEDB}">
      <dgm:prSet/>
      <dgm:spPr/>
      <dgm:t>
        <a:bodyPr/>
        <a:lstStyle/>
        <a:p>
          <a:endParaRPr lang="en-US"/>
        </a:p>
      </dgm:t>
    </dgm:pt>
    <dgm:pt modelId="{C318F8E8-7F20-4C75-906A-C679CE154835}">
      <dgm:prSet phldrT="[Text]"/>
      <dgm:spPr/>
      <dgm:t>
        <a:bodyPr/>
        <a:lstStyle/>
        <a:p>
          <a:r>
            <a:rPr lang="en-US"/>
            <a:t>Enrollment </a:t>
          </a:r>
        </a:p>
      </dgm:t>
    </dgm:pt>
    <dgm:pt modelId="{7FB5381E-CCD0-4823-87D5-7572B9CCF014}" type="parTrans" cxnId="{2CB3A51D-ECD5-41D7-BAAE-C4EDB590EB0E}">
      <dgm:prSet/>
      <dgm:spPr/>
      <dgm:t>
        <a:bodyPr/>
        <a:lstStyle/>
        <a:p>
          <a:endParaRPr lang="en-US"/>
        </a:p>
      </dgm:t>
    </dgm:pt>
    <dgm:pt modelId="{842FC6DE-1362-4B8C-B5A6-6B62F75EF1FE}" type="sibTrans" cxnId="{2CB3A51D-ECD5-41D7-BAAE-C4EDB590EB0E}">
      <dgm:prSet/>
      <dgm:spPr/>
      <dgm:t>
        <a:bodyPr/>
        <a:lstStyle/>
        <a:p>
          <a:endParaRPr lang="en-US"/>
        </a:p>
      </dgm:t>
    </dgm:pt>
    <dgm:pt modelId="{BE1B35B8-B183-4F69-89E7-40E4CE16E627}">
      <dgm:prSet phldrT="[Text]"/>
      <dgm:spPr/>
      <dgm:t>
        <a:bodyPr/>
        <a:lstStyle/>
        <a:p>
          <a:r>
            <a:rPr lang="en-US"/>
            <a:t>Credentialing Provider </a:t>
          </a:r>
        </a:p>
      </dgm:t>
    </dgm:pt>
    <dgm:pt modelId="{945D079A-203F-4292-A7E4-3FE8E80C7835}" type="parTrans" cxnId="{B8B1F73F-87A9-4F04-9902-C1F5BA0CA2DA}">
      <dgm:prSet/>
      <dgm:spPr/>
      <dgm:t>
        <a:bodyPr/>
        <a:lstStyle/>
        <a:p>
          <a:endParaRPr lang="en-US"/>
        </a:p>
      </dgm:t>
    </dgm:pt>
    <dgm:pt modelId="{7DCE3666-3F03-4DA2-80A0-8D8D257EE2FC}" type="sibTrans" cxnId="{B8B1F73F-87A9-4F04-9902-C1F5BA0CA2DA}">
      <dgm:prSet/>
      <dgm:spPr/>
      <dgm:t>
        <a:bodyPr/>
        <a:lstStyle/>
        <a:p>
          <a:endParaRPr lang="en-US"/>
        </a:p>
      </dgm:t>
    </dgm:pt>
    <dgm:pt modelId="{15BF7F3D-8B06-4176-802B-991813EF5E3E}">
      <dgm:prSet phldrT="[Text]"/>
      <dgm:spPr/>
      <dgm:t>
        <a:bodyPr/>
        <a:lstStyle/>
        <a:p>
          <a:r>
            <a:rPr lang="en-US"/>
            <a:t>Provider Enrollment </a:t>
          </a:r>
        </a:p>
      </dgm:t>
    </dgm:pt>
    <dgm:pt modelId="{39877239-418A-4F8F-9DCE-F206E9D64EE2}" type="parTrans" cxnId="{9CBC0223-50AE-4E10-8E4A-59847296B51B}">
      <dgm:prSet/>
      <dgm:spPr/>
      <dgm:t>
        <a:bodyPr/>
        <a:lstStyle/>
        <a:p>
          <a:endParaRPr lang="en-US"/>
        </a:p>
      </dgm:t>
    </dgm:pt>
    <dgm:pt modelId="{B2F590A1-43F9-4C6C-BA22-41DA7A0A0C21}" type="sibTrans" cxnId="{9CBC0223-50AE-4E10-8E4A-59847296B51B}">
      <dgm:prSet/>
      <dgm:spPr/>
      <dgm:t>
        <a:bodyPr/>
        <a:lstStyle/>
        <a:p>
          <a:endParaRPr lang="en-US"/>
        </a:p>
      </dgm:t>
    </dgm:pt>
    <dgm:pt modelId="{F9D29601-9C8D-4021-BA3B-342E2A19F357}">
      <dgm:prSet phldrT="[Text]"/>
      <dgm:spPr/>
      <dgm:t>
        <a:bodyPr/>
        <a:lstStyle/>
        <a:p>
          <a:r>
            <a:rPr lang="en-US"/>
            <a:t>Claims </a:t>
          </a:r>
        </a:p>
      </dgm:t>
    </dgm:pt>
    <dgm:pt modelId="{F5C3B234-525D-4575-84AF-F847C616CC4C}" type="parTrans" cxnId="{F7F896D2-E586-47CF-8DB2-C52ECCA68B83}">
      <dgm:prSet/>
      <dgm:spPr/>
      <dgm:t>
        <a:bodyPr/>
        <a:lstStyle/>
        <a:p>
          <a:endParaRPr lang="en-US"/>
        </a:p>
      </dgm:t>
    </dgm:pt>
    <dgm:pt modelId="{47561920-AD2A-4282-BBA2-5D9386682950}" type="sibTrans" cxnId="{F7F896D2-E586-47CF-8DB2-C52ECCA68B83}">
      <dgm:prSet/>
      <dgm:spPr/>
      <dgm:t>
        <a:bodyPr/>
        <a:lstStyle/>
        <a:p>
          <a:endParaRPr lang="en-US"/>
        </a:p>
      </dgm:t>
    </dgm:pt>
    <dgm:pt modelId="{F95D1C06-DCD1-44C6-ABB0-D7FF68229F99}">
      <dgm:prSet phldrT="[Text]"/>
      <dgm:spPr/>
      <dgm:t>
        <a:bodyPr/>
        <a:lstStyle/>
        <a:p>
          <a:r>
            <a:rPr lang="en-US"/>
            <a:t>Provider Reimbursement </a:t>
          </a:r>
        </a:p>
      </dgm:t>
    </dgm:pt>
    <dgm:pt modelId="{AE29E332-ACE7-4CE2-9E52-5092D97343AA}" type="parTrans" cxnId="{2F30D070-3808-45F3-B8CE-3C362FF3CFE3}">
      <dgm:prSet/>
      <dgm:spPr/>
      <dgm:t>
        <a:bodyPr/>
        <a:lstStyle/>
        <a:p>
          <a:endParaRPr lang="en-US"/>
        </a:p>
      </dgm:t>
    </dgm:pt>
    <dgm:pt modelId="{2F0AB213-7ABD-4627-B05F-9C93EF11D10A}" type="sibTrans" cxnId="{2F30D070-3808-45F3-B8CE-3C362FF3CFE3}">
      <dgm:prSet/>
      <dgm:spPr/>
      <dgm:t>
        <a:bodyPr/>
        <a:lstStyle/>
        <a:p>
          <a:endParaRPr lang="en-US"/>
        </a:p>
      </dgm:t>
    </dgm:pt>
    <dgm:pt modelId="{6CF42097-5D4B-45B8-9388-51BCCB3CADCD}">
      <dgm:prSet phldrT="[Text]"/>
      <dgm:spPr/>
      <dgm:t>
        <a:bodyPr/>
        <a:lstStyle/>
        <a:p>
          <a:r>
            <a:rPr lang="en-US"/>
            <a:t>Claims Submission </a:t>
          </a:r>
        </a:p>
      </dgm:t>
    </dgm:pt>
    <dgm:pt modelId="{6BF46410-8E78-469E-B40A-0A0AFDB7A1F3}" type="parTrans" cxnId="{F06DB848-734E-4773-BFDC-2E7FCA05AAF0}">
      <dgm:prSet/>
      <dgm:spPr/>
      <dgm:t>
        <a:bodyPr/>
        <a:lstStyle/>
        <a:p>
          <a:endParaRPr lang="en-US"/>
        </a:p>
      </dgm:t>
    </dgm:pt>
    <dgm:pt modelId="{E451AB6D-0714-4038-87E2-B7597367DE43}" type="sibTrans" cxnId="{F06DB848-734E-4773-BFDC-2E7FCA05AAF0}">
      <dgm:prSet/>
      <dgm:spPr/>
      <dgm:t>
        <a:bodyPr/>
        <a:lstStyle/>
        <a:p>
          <a:endParaRPr lang="en-US"/>
        </a:p>
      </dgm:t>
    </dgm:pt>
    <dgm:pt modelId="{C3A6D9DD-D7F8-4648-93D8-4146EF29E51E}">
      <dgm:prSet phldrT="[Text]"/>
      <dgm:spPr/>
      <dgm:t>
        <a:bodyPr/>
        <a:lstStyle/>
        <a:p>
          <a:r>
            <a:rPr lang="en-US"/>
            <a:t>Provider Eligibility 	 </a:t>
          </a:r>
        </a:p>
      </dgm:t>
    </dgm:pt>
    <dgm:pt modelId="{3864D6AE-9B57-4370-8835-F200FAA40C3B}" type="sibTrans" cxnId="{D8EF6257-6BEC-47E3-8BBA-5DC3C202D527}">
      <dgm:prSet/>
      <dgm:spPr/>
      <dgm:t>
        <a:bodyPr/>
        <a:lstStyle/>
        <a:p>
          <a:endParaRPr lang="en-US"/>
        </a:p>
      </dgm:t>
    </dgm:pt>
    <dgm:pt modelId="{B2CEDFA9-5DD1-40D3-A5F0-C62D677BEC7A}" type="parTrans" cxnId="{D8EF6257-6BEC-47E3-8BBA-5DC3C202D527}">
      <dgm:prSet/>
      <dgm:spPr/>
      <dgm:t>
        <a:bodyPr/>
        <a:lstStyle/>
        <a:p>
          <a:endParaRPr lang="en-US"/>
        </a:p>
      </dgm:t>
    </dgm:pt>
    <dgm:pt modelId="{4FA44F24-C27F-4CDE-A18D-F83AC452320C}" type="pres">
      <dgm:prSet presAssocID="{790D5BD1-0997-4542-BA40-C1009B2B596E}" presName="Name0" presStyleCnt="0">
        <dgm:presLayoutVars>
          <dgm:dir/>
          <dgm:animLvl val="lvl"/>
          <dgm:resizeHandles val="exact"/>
        </dgm:presLayoutVars>
      </dgm:prSet>
      <dgm:spPr/>
    </dgm:pt>
    <dgm:pt modelId="{E945D3D5-7542-46C0-8F63-7CD15A4245F8}" type="pres">
      <dgm:prSet presAssocID="{203CFC93-82E6-465B-BBD7-E5822ABAADE5}" presName="linNode" presStyleCnt="0"/>
      <dgm:spPr/>
    </dgm:pt>
    <dgm:pt modelId="{7630D80B-F136-48B3-B240-98F602C9177C}" type="pres">
      <dgm:prSet presAssocID="{203CFC93-82E6-465B-BBD7-E5822ABAADE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951E193-55BA-44FE-9681-2FB230780434}" type="pres">
      <dgm:prSet presAssocID="{203CFC93-82E6-465B-BBD7-E5822ABAADE5}" presName="descendantText" presStyleLbl="alignAccFollowNode1" presStyleIdx="0" presStyleCnt="3">
        <dgm:presLayoutVars>
          <dgm:bulletEnabled val="1"/>
        </dgm:presLayoutVars>
      </dgm:prSet>
      <dgm:spPr/>
    </dgm:pt>
    <dgm:pt modelId="{B5889483-C52C-4E9D-B3EA-D2431B645610}" type="pres">
      <dgm:prSet presAssocID="{1B8C6C9B-3358-4BC3-84A1-2475AC795665}" presName="sp" presStyleCnt="0"/>
      <dgm:spPr/>
    </dgm:pt>
    <dgm:pt modelId="{A80A4203-C896-45F1-B4C9-E38669218F60}" type="pres">
      <dgm:prSet presAssocID="{C318F8E8-7F20-4C75-906A-C679CE154835}" presName="linNode" presStyleCnt="0"/>
      <dgm:spPr/>
    </dgm:pt>
    <dgm:pt modelId="{D2DC2775-A18B-430C-9CF9-2651C3A84673}" type="pres">
      <dgm:prSet presAssocID="{C318F8E8-7F20-4C75-906A-C679CE15483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F2127C8-0B6B-44CD-B681-7104A99F38D4}" type="pres">
      <dgm:prSet presAssocID="{C318F8E8-7F20-4C75-906A-C679CE154835}" presName="descendantText" presStyleLbl="alignAccFollowNode1" presStyleIdx="1" presStyleCnt="3">
        <dgm:presLayoutVars>
          <dgm:bulletEnabled val="1"/>
        </dgm:presLayoutVars>
      </dgm:prSet>
      <dgm:spPr/>
    </dgm:pt>
    <dgm:pt modelId="{A2B46341-533F-4D06-9432-231A65181CDD}" type="pres">
      <dgm:prSet presAssocID="{842FC6DE-1362-4B8C-B5A6-6B62F75EF1FE}" presName="sp" presStyleCnt="0"/>
      <dgm:spPr/>
    </dgm:pt>
    <dgm:pt modelId="{813E89DC-4613-4F51-B2F0-66564E1A6036}" type="pres">
      <dgm:prSet presAssocID="{F9D29601-9C8D-4021-BA3B-342E2A19F357}" presName="linNode" presStyleCnt="0"/>
      <dgm:spPr/>
    </dgm:pt>
    <dgm:pt modelId="{2DE52CC4-64CB-443C-99CE-83809BA68B1B}" type="pres">
      <dgm:prSet presAssocID="{F9D29601-9C8D-4021-BA3B-342E2A19F35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9B98522-F688-4ABD-9A22-B7E31A908C60}" type="pres">
      <dgm:prSet presAssocID="{F9D29601-9C8D-4021-BA3B-342E2A19F35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1D97F02-4D72-426C-A969-748BCF46E5CE}" type="presOf" srcId="{C8EEE799-24C5-4CBE-B17E-918C73BD7C70}" destId="{D951E193-55BA-44FE-9681-2FB230780434}" srcOrd="0" destOrd="0" presId="urn:microsoft.com/office/officeart/2005/8/layout/vList5"/>
    <dgm:cxn modelId="{14E9920F-A935-43E2-88BF-D43780BE9001}" type="presOf" srcId="{15BF7F3D-8B06-4176-802B-991813EF5E3E}" destId="{0F2127C8-0B6B-44CD-B681-7104A99F38D4}" srcOrd="0" destOrd="1" presId="urn:microsoft.com/office/officeart/2005/8/layout/vList5"/>
    <dgm:cxn modelId="{2CB3A51D-ECD5-41D7-BAAE-C4EDB590EB0E}" srcId="{790D5BD1-0997-4542-BA40-C1009B2B596E}" destId="{C318F8E8-7F20-4C75-906A-C679CE154835}" srcOrd="1" destOrd="0" parTransId="{7FB5381E-CCD0-4823-87D5-7572B9CCF014}" sibTransId="{842FC6DE-1362-4B8C-B5A6-6B62F75EF1FE}"/>
    <dgm:cxn modelId="{9CBC0223-50AE-4E10-8E4A-59847296B51B}" srcId="{C318F8E8-7F20-4C75-906A-C679CE154835}" destId="{15BF7F3D-8B06-4176-802B-991813EF5E3E}" srcOrd="1" destOrd="0" parTransId="{39877239-418A-4F8F-9DCE-F206E9D64EE2}" sibTransId="{B2F590A1-43F9-4C6C-BA22-41DA7A0A0C21}"/>
    <dgm:cxn modelId="{31AA7F2A-30F5-466F-8892-D48AB32A54B1}" srcId="{790D5BD1-0997-4542-BA40-C1009B2B596E}" destId="{203CFC93-82E6-465B-BBD7-E5822ABAADE5}" srcOrd="0" destOrd="0" parTransId="{F890350E-76A1-4A25-BBC9-3072BECAE6BE}" sibTransId="{1B8C6C9B-3358-4BC3-84A1-2475AC795665}"/>
    <dgm:cxn modelId="{7B5E212E-1A8F-4B43-A15D-4EFAB014A365}" type="presOf" srcId="{F95D1C06-DCD1-44C6-ABB0-D7FF68229F99}" destId="{09B98522-F688-4ABD-9A22-B7E31A908C60}" srcOrd="0" destOrd="0" presId="urn:microsoft.com/office/officeart/2005/8/layout/vList5"/>
    <dgm:cxn modelId="{281F5433-2F14-4F4F-8B83-221F58E36EE0}" type="presOf" srcId="{C318F8E8-7F20-4C75-906A-C679CE154835}" destId="{D2DC2775-A18B-430C-9CF9-2651C3A84673}" srcOrd="0" destOrd="0" presId="urn:microsoft.com/office/officeart/2005/8/layout/vList5"/>
    <dgm:cxn modelId="{B8B1F73F-87A9-4F04-9902-C1F5BA0CA2DA}" srcId="{C318F8E8-7F20-4C75-906A-C679CE154835}" destId="{BE1B35B8-B183-4F69-89E7-40E4CE16E627}" srcOrd="0" destOrd="0" parTransId="{945D079A-203F-4292-A7E4-3FE8E80C7835}" sibTransId="{7DCE3666-3F03-4DA2-80A0-8D8D257EE2FC}"/>
    <dgm:cxn modelId="{1DC9475D-7447-47D7-B2E3-5F20537596A3}" type="presOf" srcId="{BE1B35B8-B183-4F69-89E7-40E4CE16E627}" destId="{0F2127C8-0B6B-44CD-B681-7104A99F38D4}" srcOrd="0" destOrd="0" presId="urn:microsoft.com/office/officeart/2005/8/layout/vList5"/>
    <dgm:cxn modelId="{C91ED660-B5AE-4A9A-8463-50CF41AAB692}" type="presOf" srcId="{C3A6D9DD-D7F8-4648-93D8-4146EF29E51E}" destId="{D951E193-55BA-44FE-9681-2FB230780434}" srcOrd="0" destOrd="1" presId="urn:microsoft.com/office/officeart/2005/8/layout/vList5"/>
    <dgm:cxn modelId="{B2250F48-36BF-41EC-AB3F-CD7F39FBE5B6}" type="presOf" srcId="{6CF42097-5D4B-45B8-9388-51BCCB3CADCD}" destId="{09B98522-F688-4ABD-9A22-B7E31A908C60}" srcOrd="0" destOrd="1" presId="urn:microsoft.com/office/officeart/2005/8/layout/vList5"/>
    <dgm:cxn modelId="{F06DB848-734E-4773-BFDC-2E7FCA05AAF0}" srcId="{F9D29601-9C8D-4021-BA3B-342E2A19F357}" destId="{6CF42097-5D4B-45B8-9388-51BCCB3CADCD}" srcOrd="1" destOrd="0" parTransId="{6BF46410-8E78-469E-B40A-0A0AFDB7A1F3}" sibTransId="{E451AB6D-0714-4038-87E2-B7597367DE43}"/>
    <dgm:cxn modelId="{2F30D070-3808-45F3-B8CE-3C362FF3CFE3}" srcId="{F9D29601-9C8D-4021-BA3B-342E2A19F357}" destId="{F95D1C06-DCD1-44C6-ABB0-D7FF68229F99}" srcOrd="0" destOrd="0" parTransId="{AE29E332-ACE7-4CE2-9E52-5092D97343AA}" sibTransId="{2F0AB213-7ABD-4627-B05F-9C93EF11D10A}"/>
    <dgm:cxn modelId="{D8EF6257-6BEC-47E3-8BBA-5DC3C202D527}" srcId="{203CFC93-82E6-465B-BBD7-E5822ABAADE5}" destId="{C3A6D9DD-D7F8-4648-93D8-4146EF29E51E}" srcOrd="1" destOrd="0" parTransId="{B2CEDFA9-5DD1-40D3-A5F0-C62D677BEC7A}" sibTransId="{3864D6AE-9B57-4370-8835-F200FAA40C3B}"/>
    <dgm:cxn modelId="{4355617A-2098-4DBE-A2D2-CCCBBA6339A0}" type="presOf" srcId="{203CFC93-82E6-465B-BBD7-E5822ABAADE5}" destId="{7630D80B-F136-48B3-B240-98F602C9177C}" srcOrd="0" destOrd="0" presId="urn:microsoft.com/office/officeart/2005/8/layout/vList5"/>
    <dgm:cxn modelId="{FDA74CA2-6A49-4F52-8963-179520B5AEDB}" srcId="{203CFC93-82E6-465B-BBD7-E5822ABAADE5}" destId="{C8EEE799-24C5-4CBE-B17E-918C73BD7C70}" srcOrd="0" destOrd="0" parTransId="{1F5B3038-E9D3-4603-92D6-98D81E386464}" sibTransId="{B2EA05DB-B6BA-491B-961B-006B5C5BFE3E}"/>
    <dgm:cxn modelId="{F7F896D2-E586-47CF-8DB2-C52ECCA68B83}" srcId="{790D5BD1-0997-4542-BA40-C1009B2B596E}" destId="{F9D29601-9C8D-4021-BA3B-342E2A19F357}" srcOrd="2" destOrd="0" parTransId="{F5C3B234-525D-4575-84AF-F847C616CC4C}" sibTransId="{47561920-AD2A-4282-BBA2-5D9386682950}"/>
    <dgm:cxn modelId="{C0BE8CDF-A8EC-4D59-8493-B798A1DAA5DF}" type="presOf" srcId="{790D5BD1-0997-4542-BA40-C1009B2B596E}" destId="{4FA44F24-C27F-4CDE-A18D-F83AC452320C}" srcOrd="0" destOrd="0" presId="urn:microsoft.com/office/officeart/2005/8/layout/vList5"/>
    <dgm:cxn modelId="{7A646EF4-EB5B-41AE-AFF3-281C9BCE2968}" type="presOf" srcId="{F9D29601-9C8D-4021-BA3B-342E2A19F357}" destId="{2DE52CC4-64CB-443C-99CE-83809BA68B1B}" srcOrd="0" destOrd="0" presId="urn:microsoft.com/office/officeart/2005/8/layout/vList5"/>
    <dgm:cxn modelId="{AFD6EC29-D566-41E1-9025-CB959236C99C}" type="presParOf" srcId="{4FA44F24-C27F-4CDE-A18D-F83AC452320C}" destId="{E945D3D5-7542-46C0-8F63-7CD15A4245F8}" srcOrd="0" destOrd="0" presId="urn:microsoft.com/office/officeart/2005/8/layout/vList5"/>
    <dgm:cxn modelId="{84DB2437-B63D-4A53-8281-4F96D02D399B}" type="presParOf" srcId="{E945D3D5-7542-46C0-8F63-7CD15A4245F8}" destId="{7630D80B-F136-48B3-B240-98F602C9177C}" srcOrd="0" destOrd="0" presId="urn:microsoft.com/office/officeart/2005/8/layout/vList5"/>
    <dgm:cxn modelId="{2ED6C952-8B67-4B07-A093-117386E4FAA3}" type="presParOf" srcId="{E945D3D5-7542-46C0-8F63-7CD15A4245F8}" destId="{D951E193-55BA-44FE-9681-2FB230780434}" srcOrd="1" destOrd="0" presId="urn:microsoft.com/office/officeart/2005/8/layout/vList5"/>
    <dgm:cxn modelId="{E2A9FBB9-E4A9-466E-9970-8550AC3A7A9A}" type="presParOf" srcId="{4FA44F24-C27F-4CDE-A18D-F83AC452320C}" destId="{B5889483-C52C-4E9D-B3EA-D2431B645610}" srcOrd="1" destOrd="0" presId="urn:microsoft.com/office/officeart/2005/8/layout/vList5"/>
    <dgm:cxn modelId="{6725BDE6-E39F-4499-ABD0-99526C47DB1F}" type="presParOf" srcId="{4FA44F24-C27F-4CDE-A18D-F83AC452320C}" destId="{A80A4203-C896-45F1-B4C9-E38669218F60}" srcOrd="2" destOrd="0" presId="urn:microsoft.com/office/officeart/2005/8/layout/vList5"/>
    <dgm:cxn modelId="{D1EC677D-8502-4EE3-80CA-8B510077784B}" type="presParOf" srcId="{A80A4203-C896-45F1-B4C9-E38669218F60}" destId="{D2DC2775-A18B-430C-9CF9-2651C3A84673}" srcOrd="0" destOrd="0" presId="urn:microsoft.com/office/officeart/2005/8/layout/vList5"/>
    <dgm:cxn modelId="{FA27CB56-F917-46F5-8EC0-20FA8B930A6B}" type="presParOf" srcId="{A80A4203-C896-45F1-B4C9-E38669218F60}" destId="{0F2127C8-0B6B-44CD-B681-7104A99F38D4}" srcOrd="1" destOrd="0" presId="urn:microsoft.com/office/officeart/2005/8/layout/vList5"/>
    <dgm:cxn modelId="{276F1EE4-E79A-415C-8C26-DEF8EFECE971}" type="presParOf" srcId="{4FA44F24-C27F-4CDE-A18D-F83AC452320C}" destId="{A2B46341-533F-4D06-9432-231A65181CDD}" srcOrd="3" destOrd="0" presId="urn:microsoft.com/office/officeart/2005/8/layout/vList5"/>
    <dgm:cxn modelId="{C81EB7AA-A6F8-410A-AE4D-DB7ECD6F00E1}" type="presParOf" srcId="{4FA44F24-C27F-4CDE-A18D-F83AC452320C}" destId="{813E89DC-4613-4F51-B2F0-66564E1A6036}" srcOrd="4" destOrd="0" presId="urn:microsoft.com/office/officeart/2005/8/layout/vList5"/>
    <dgm:cxn modelId="{118E42AC-D552-41B9-B1B7-6C3CD55C7F4D}" type="presParOf" srcId="{813E89DC-4613-4F51-B2F0-66564E1A6036}" destId="{2DE52CC4-64CB-443C-99CE-83809BA68B1B}" srcOrd="0" destOrd="0" presId="urn:microsoft.com/office/officeart/2005/8/layout/vList5"/>
    <dgm:cxn modelId="{DC24EA59-3928-4D0F-9057-787449806A71}" type="presParOf" srcId="{813E89DC-4613-4F51-B2F0-66564E1A6036}" destId="{09B98522-F688-4ABD-9A22-B7E31A908C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4E84D-979F-4225-9089-659F681242B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0D76F9AA-7A54-4BD8-9CC0-81E94C7C755D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Program Centered</a:t>
          </a:r>
        </a:p>
      </dgm:t>
    </dgm:pt>
    <dgm:pt modelId="{29A24382-467D-48D9-831C-3EC3860B9A03}" type="parTrans" cxnId="{6516F06A-3E7E-4AAA-87AE-EDBA3BC3F160}">
      <dgm:prSet/>
      <dgm:spPr/>
      <dgm:t>
        <a:bodyPr/>
        <a:lstStyle/>
        <a:p>
          <a:endParaRPr lang="en-US"/>
        </a:p>
      </dgm:t>
    </dgm:pt>
    <dgm:pt modelId="{6B5BB00A-AE45-4E18-BBFE-D06EE97A72D7}" type="sibTrans" cxnId="{6516F06A-3E7E-4AAA-87AE-EDBA3BC3F160}">
      <dgm:prSet/>
      <dgm:spPr/>
      <dgm:t>
        <a:bodyPr/>
        <a:lstStyle/>
        <a:p>
          <a:endParaRPr lang="en-US"/>
        </a:p>
      </dgm:t>
    </dgm:pt>
    <dgm:pt modelId="{187A1A96-8111-4EE0-91E0-37BC981D972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Disparate Data Collection </a:t>
          </a:r>
        </a:p>
      </dgm:t>
    </dgm:pt>
    <dgm:pt modelId="{B37BC22F-B371-44AC-AC51-25ADFFAD8B18}" type="parTrans" cxnId="{14F431CD-02CD-4D42-95C0-410096AB7308}">
      <dgm:prSet/>
      <dgm:spPr/>
      <dgm:t>
        <a:bodyPr/>
        <a:lstStyle/>
        <a:p>
          <a:endParaRPr lang="en-US"/>
        </a:p>
      </dgm:t>
    </dgm:pt>
    <dgm:pt modelId="{4245F3BC-EAE7-4A55-AA33-6914F4621B71}" type="sibTrans" cxnId="{14F431CD-02CD-4D42-95C0-410096AB7308}">
      <dgm:prSet/>
      <dgm:spPr/>
      <dgm:t>
        <a:bodyPr/>
        <a:lstStyle/>
        <a:p>
          <a:endParaRPr lang="en-US"/>
        </a:p>
      </dgm:t>
    </dgm:pt>
    <dgm:pt modelId="{B2B55035-926B-47B1-AE4A-A988BEA22E7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Maintains Reimbursement Model</a:t>
          </a:r>
        </a:p>
      </dgm:t>
    </dgm:pt>
    <dgm:pt modelId="{6A95A9DD-D174-4EBD-B231-33EAD6EBA28C}" type="parTrans" cxnId="{114CB4B9-9179-49E6-B259-8719A1CAA4E1}">
      <dgm:prSet/>
      <dgm:spPr/>
      <dgm:t>
        <a:bodyPr/>
        <a:lstStyle/>
        <a:p>
          <a:endParaRPr lang="en-US"/>
        </a:p>
      </dgm:t>
    </dgm:pt>
    <dgm:pt modelId="{2D7C542E-6188-49DF-B23D-A80D33B4CB2C}" type="sibTrans" cxnId="{114CB4B9-9179-49E6-B259-8719A1CAA4E1}">
      <dgm:prSet/>
      <dgm:spPr/>
      <dgm:t>
        <a:bodyPr/>
        <a:lstStyle/>
        <a:p>
          <a:endParaRPr lang="en-US"/>
        </a:p>
      </dgm:t>
    </dgm:pt>
    <dgm:pt modelId="{7FAB5DFD-4095-4DF3-805E-7BC3D789EFA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Patient Centered</a:t>
          </a:r>
        </a:p>
      </dgm:t>
    </dgm:pt>
    <dgm:pt modelId="{452A4519-B854-4549-BDA4-BEAB40551359}" type="parTrans" cxnId="{5B9F682B-D986-4EF7-A153-9DA0810A53A4}">
      <dgm:prSet/>
      <dgm:spPr/>
      <dgm:t>
        <a:bodyPr/>
        <a:lstStyle/>
        <a:p>
          <a:endParaRPr lang="en-US"/>
        </a:p>
      </dgm:t>
    </dgm:pt>
    <dgm:pt modelId="{A7743905-2EAE-40F0-9EB6-E0AEF260F09C}" type="sibTrans" cxnId="{5B9F682B-D986-4EF7-A153-9DA0810A53A4}">
      <dgm:prSet/>
      <dgm:spPr/>
      <dgm:t>
        <a:bodyPr/>
        <a:lstStyle/>
        <a:p>
          <a:endParaRPr lang="en-US"/>
        </a:p>
      </dgm:t>
    </dgm:pt>
    <dgm:pt modelId="{E042E75E-2D3C-4D6A-9ABA-D44D318000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Standardizes Data Collection</a:t>
          </a:r>
        </a:p>
      </dgm:t>
    </dgm:pt>
    <dgm:pt modelId="{57235B9E-BB48-4E40-8DBE-CE776E8D6D21}" type="parTrans" cxnId="{170F4093-5EC4-4422-BA0F-6512E8F5095C}">
      <dgm:prSet/>
      <dgm:spPr/>
      <dgm:t>
        <a:bodyPr/>
        <a:lstStyle/>
        <a:p>
          <a:endParaRPr lang="en-US"/>
        </a:p>
      </dgm:t>
    </dgm:pt>
    <dgm:pt modelId="{53F83902-EBC1-4F23-9483-0C372F8D275A}" type="sibTrans" cxnId="{170F4093-5EC4-4422-BA0F-6512E8F5095C}">
      <dgm:prSet/>
      <dgm:spPr/>
      <dgm:t>
        <a:bodyPr/>
        <a:lstStyle/>
        <a:p>
          <a:endParaRPr lang="en-US"/>
        </a:p>
      </dgm:t>
    </dgm:pt>
    <dgm:pt modelId="{575843A1-1E8D-4B11-A003-244C63DE802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Patient Care Driven</a:t>
          </a:r>
        </a:p>
      </dgm:t>
    </dgm:pt>
    <dgm:pt modelId="{B0F477E8-9A0B-4ED6-9F18-49C1276D3185}" type="parTrans" cxnId="{DD190C2B-02F0-4733-8A53-452A351B89A8}">
      <dgm:prSet/>
      <dgm:spPr/>
      <dgm:t>
        <a:bodyPr/>
        <a:lstStyle/>
        <a:p>
          <a:endParaRPr lang="en-US"/>
        </a:p>
      </dgm:t>
    </dgm:pt>
    <dgm:pt modelId="{02ABCD70-0B99-4FD2-B12B-8D4C381C4A23}" type="sibTrans" cxnId="{DD190C2B-02F0-4733-8A53-452A351B89A8}">
      <dgm:prSet/>
      <dgm:spPr/>
      <dgm:t>
        <a:bodyPr/>
        <a:lstStyle/>
        <a:p>
          <a:endParaRPr lang="en-US"/>
        </a:p>
      </dgm:t>
    </dgm:pt>
    <dgm:pt modelId="{0B8AF1D3-7C58-437C-B15C-08F04DCE403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Opens Access</a:t>
          </a:r>
        </a:p>
      </dgm:t>
    </dgm:pt>
    <dgm:pt modelId="{1140B4AE-6C0F-4CED-B7F5-446D32416766}" type="parTrans" cxnId="{BB994134-99FB-422A-B264-1C4F21FA7687}">
      <dgm:prSet/>
      <dgm:spPr/>
      <dgm:t>
        <a:bodyPr/>
        <a:lstStyle/>
        <a:p>
          <a:endParaRPr lang="en-US"/>
        </a:p>
      </dgm:t>
    </dgm:pt>
    <dgm:pt modelId="{71DE261C-5003-46C6-9D3C-2A5F444C5B93}" type="sibTrans" cxnId="{BB994134-99FB-422A-B264-1C4F21FA7687}">
      <dgm:prSet/>
      <dgm:spPr/>
      <dgm:t>
        <a:bodyPr/>
        <a:lstStyle/>
        <a:p>
          <a:endParaRPr lang="en-US"/>
        </a:p>
      </dgm:t>
    </dgm:pt>
    <dgm:pt modelId="{EA5ECA9E-3F1B-4617-A0BF-3CFC18B1ACC7}" type="pres">
      <dgm:prSet presAssocID="{FD34E84D-979F-4225-9089-659F681242B8}" presName="root" presStyleCnt="0">
        <dgm:presLayoutVars>
          <dgm:dir/>
          <dgm:resizeHandles val="exact"/>
        </dgm:presLayoutVars>
      </dgm:prSet>
      <dgm:spPr/>
    </dgm:pt>
    <dgm:pt modelId="{85016A82-BEF1-4796-BE8B-07200559E91B}" type="pres">
      <dgm:prSet presAssocID="{0D76F9AA-7A54-4BD8-9CC0-81E94C7C755D}" presName="compNode" presStyleCnt="0"/>
      <dgm:spPr/>
    </dgm:pt>
    <dgm:pt modelId="{836763A1-6DA3-4361-A375-9EEB817F3A61}" type="pres">
      <dgm:prSet presAssocID="{0D76F9AA-7A54-4BD8-9CC0-81E94C7C755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42ADC67-36FE-47D0-80C6-D402A45BC8AF}" type="pres">
      <dgm:prSet presAssocID="{0D76F9AA-7A54-4BD8-9CC0-81E94C7C755D}" presName="iconSpace" presStyleCnt="0"/>
      <dgm:spPr/>
    </dgm:pt>
    <dgm:pt modelId="{C246D38E-A66E-49B4-BF4C-A508337EE23A}" type="pres">
      <dgm:prSet presAssocID="{0D76F9AA-7A54-4BD8-9CC0-81E94C7C755D}" presName="parTx" presStyleLbl="revTx" presStyleIdx="0" presStyleCnt="4">
        <dgm:presLayoutVars>
          <dgm:chMax val="0"/>
          <dgm:chPref val="0"/>
        </dgm:presLayoutVars>
      </dgm:prSet>
      <dgm:spPr/>
    </dgm:pt>
    <dgm:pt modelId="{CBB52EA9-62ED-41A8-A881-F4304D0EEE67}" type="pres">
      <dgm:prSet presAssocID="{0D76F9AA-7A54-4BD8-9CC0-81E94C7C755D}" presName="txSpace" presStyleCnt="0"/>
      <dgm:spPr/>
    </dgm:pt>
    <dgm:pt modelId="{221F8B8D-E462-455C-A42B-715BB568B247}" type="pres">
      <dgm:prSet presAssocID="{0D76F9AA-7A54-4BD8-9CC0-81E94C7C755D}" presName="desTx" presStyleLbl="revTx" presStyleIdx="1" presStyleCnt="4">
        <dgm:presLayoutVars/>
      </dgm:prSet>
      <dgm:spPr/>
    </dgm:pt>
    <dgm:pt modelId="{FCFA5190-9437-49D3-9F6E-98463DF7969F}" type="pres">
      <dgm:prSet presAssocID="{6B5BB00A-AE45-4E18-BBFE-D06EE97A72D7}" presName="sibTrans" presStyleCnt="0"/>
      <dgm:spPr/>
    </dgm:pt>
    <dgm:pt modelId="{3E897D49-0AF4-44D3-9A99-A853545DF6ED}" type="pres">
      <dgm:prSet presAssocID="{7FAB5DFD-4095-4DF3-805E-7BC3D789EFAF}" presName="compNode" presStyleCnt="0"/>
      <dgm:spPr/>
    </dgm:pt>
    <dgm:pt modelId="{61B6A57B-6093-4C2B-9AAA-A702FE7F3A6C}" type="pres">
      <dgm:prSet presAssocID="{7FAB5DFD-4095-4DF3-805E-7BC3D789EFA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5C82D0D-BBC5-493C-9B89-8657C4E321A1}" type="pres">
      <dgm:prSet presAssocID="{7FAB5DFD-4095-4DF3-805E-7BC3D789EFAF}" presName="iconSpace" presStyleCnt="0"/>
      <dgm:spPr/>
    </dgm:pt>
    <dgm:pt modelId="{193B234F-57C4-41D3-BFC1-ABC928256EB3}" type="pres">
      <dgm:prSet presAssocID="{7FAB5DFD-4095-4DF3-805E-7BC3D789EFAF}" presName="parTx" presStyleLbl="revTx" presStyleIdx="2" presStyleCnt="4">
        <dgm:presLayoutVars>
          <dgm:chMax val="0"/>
          <dgm:chPref val="0"/>
        </dgm:presLayoutVars>
      </dgm:prSet>
      <dgm:spPr/>
    </dgm:pt>
    <dgm:pt modelId="{5FD8DE96-8AFC-46A0-8562-90AB16EFFB7E}" type="pres">
      <dgm:prSet presAssocID="{7FAB5DFD-4095-4DF3-805E-7BC3D789EFAF}" presName="txSpace" presStyleCnt="0"/>
      <dgm:spPr/>
    </dgm:pt>
    <dgm:pt modelId="{28A81EBC-9F90-4E91-ADFC-292F5B589C74}" type="pres">
      <dgm:prSet presAssocID="{7FAB5DFD-4095-4DF3-805E-7BC3D789EFAF}" presName="desTx" presStyleLbl="revTx" presStyleIdx="3" presStyleCnt="4">
        <dgm:presLayoutVars/>
      </dgm:prSet>
      <dgm:spPr/>
    </dgm:pt>
  </dgm:ptLst>
  <dgm:cxnLst>
    <dgm:cxn modelId="{540AC426-8B81-4A50-A514-DDF6C23BFD56}" type="presOf" srcId="{FD34E84D-979F-4225-9089-659F681242B8}" destId="{EA5ECA9E-3F1B-4617-A0BF-3CFC18B1ACC7}" srcOrd="0" destOrd="0" presId="urn:microsoft.com/office/officeart/2018/5/layout/CenteredIconLabelDescriptionList"/>
    <dgm:cxn modelId="{DD190C2B-02F0-4733-8A53-452A351B89A8}" srcId="{7FAB5DFD-4095-4DF3-805E-7BC3D789EFAF}" destId="{575843A1-1E8D-4B11-A003-244C63DE8022}" srcOrd="1" destOrd="0" parTransId="{B0F477E8-9A0B-4ED6-9F18-49C1276D3185}" sibTransId="{02ABCD70-0B99-4FD2-B12B-8D4C381C4A23}"/>
    <dgm:cxn modelId="{5B9F682B-D986-4EF7-A153-9DA0810A53A4}" srcId="{FD34E84D-979F-4225-9089-659F681242B8}" destId="{7FAB5DFD-4095-4DF3-805E-7BC3D789EFAF}" srcOrd="1" destOrd="0" parTransId="{452A4519-B854-4549-BDA4-BEAB40551359}" sibTransId="{A7743905-2EAE-40F0-9EB6-E0AEF260F09C}"/>
    <dgm:cxn modelId="{BB994134-99FB-422A-B264-1C4F21FA7687}" srcId="{7FAB5DFD-4095-4DF3-805E-7BC3D789EFAF}" destId="{0B8AF1D3-7C58-437C-B15C-08F04DCE403C}" srcOrd="2" destOrd="0" parTransId="{1140B4AE-6C0F-4CED-B7F5-446D32416766}" sibTransId="{71DE261C-5003-46C6-9D3C-2A5F444C5B93}"/>
    <dgm:cxn modelId="{6D67A340-368E-43E8-B688-ED10A90354C6}" type="presOf" srcId="{0B8AF1D3-7C58-437C-B15C-08F04DCE403C}" destId="{28A81EBC-9F90-4E91-ADFC-292F5B589C74}" srcOrd="0" destOrd="2" presId="urn:microsoft.com/office/officeart/2018/5/layout/CenteredIconLabelDescriptionList"/>
    <dgm:cxn modelId="{90A21666-6E1B-4147-886C-38E7C69DB542}" type="presOf" srcId="{B2B55035-926B-47B1-AE4A-A988BEA22E75}" destId="{221F8B8D-E462-455C-A42B-715BB568B247}" srcOrd="0" destOrd="1" presId="urn:microsoft.com/office/officeart/2018/5/layout/CenteredIconLabelDescriptionList"/>
    <dgm:cxn modelId="{6516F06A-3E7E-4AAA-87AE-EDBA3BC3F160}" srcId="{FD34E84D-979F-4225-9089-659F681242B8}" destId="{0D76F9AA-7A54-4BD8-9CC0-81E94C7C755D}" srcOrd="0" destOrd="0" parTransId="{29A24382-467D-48D9-831C-3EC3860B9A03}" sibTransId="{6B5BB00A-AE45-4E18-BBFE-D06EE97A72D7}"/>
    <dgm:cxn modelId="{37AFE36F-9D3D-4BDA-81D2-2B847704AA93}" type="presOf" srcId="{0D76F9AA-7A54-4BD8-9CC0-81E94C7C755D}" destId="{C246D38E-A66E-49B4-BF4C-A508337EE23A}" srcOrd="0" destOrd="0" presId="urn:microsoft.com/office/officeart/2018/5/layout/CenteredIconLabelDescriptionList"/>
    <dgm:cxn modelId="{820D2251-380C-42F7-BA2B-8B951516BFC1}" type="presOf" srcId="{575843A1-1E8D-4B11-A003-244C63DE8022}" destId="{28A81EBC-9F90-4E91-ADFC-292F5B589C74}" srcOrd="0" destOrd="1" presId="urn:microsoft.com/office/officeart/2018/5/layout/CenteredIconLabelDescriptionList"/>
    <dgm:cxn modelId="{B0F12B8B-1474-45E6-86F9-61D6901A5DFE}" type="presOf" srcId="{7FAB5DFD-4095-4DF3-805E-7BC3D789EFAF}" destId="{193B234F-57C4-41D3-BFC1-ABC928256EB3}" srcOrd="0" destOrd="0" presId="urn:microsoft.com/office/officeart/2018/5/layout/CenteredIconLabelDescriptionList"/>
    <dgm:cxn modelId="{B4EE3490-C70E-4290-A3ED-8A21499A6428}" type="presOf" srcId="{E042E75E-2D3C-4D6A-9ABA-D44D318000B0}" destId="{28A81EBC-9F90-4E91-ADFC-292F5B589C74}" srcOrd="0" destOrd="0" presId="urn:microsoft.com/office/officeart/2018/5/layout/CenteredIconLabelDescriptionList"/>
    <dgm:cxn modelId="{170F4093-5EC4-4422-BA0F-6512E8F5095C}" srcId="{7FAB5DFD-4095-4DF3-805E-7BC3D789EFAF}" destId="{E042E75E-2D3C-4D6A-9ABA-D44D318000B0}" srcOrd="0" destOrd="0" parTransId="{57235B9E-BB48-4E40-8DBE-CE776E8D6D21}" sibTransId="{53F83902-EBC1-4F23-9483-0C372F8D275A}"/>
    <dgm:cxn modelId="{114CB4B9-9179-49E6-B259-8719A1CAA4E1}" srcId="{0D76F9AA-7A54-4BD8-9CC0-81E94C7C755D}" destId="{B2B55035-926B-47B1-AE4A-A988BEA22E75}" srcOrd="1" destOrd="0" parTransId="{6A95A9DD-D174-4EBD-B231-33EAD6EBA28C}" sibTransId="{2D7C542E-6188-49DF-B23D-A80D33B4CB2C}"/>
    <dgm:cxn modelId="{14F431CD-02CD-4D42-95C0-410096AB7308}" srcId="{0D76F9AA-7A54-4BD8-9CC0-81E94C7C755D}" destId="{187A1A96-8111-4EE0-91E0-37BC981D972B}" srcOrd="0" destOrd="0" parTransId="{B37BC22F-B371-44AC-AC51-25ADFFAD8B18}" sibTransId="{4245F3BC-EAE7-4A55-AA33-6914F4621B71}"/>
    <dgm:cxn modelId="{6B506CE8-2818-48C2-8E47-4A190AC7EFA5}" type="presOf" srcId="{187A1A96-8111-4EE0-91E0-37BC981D972B}" destId="{221F8B8D-E462-455C-A42B-715BB568B247}" srcOrd="0" destOrd="0" presId="urn:microsoft.com/office/officeart/2018/5/layout/CenteredIconLabelDescriptionList"/>
    <dgm:cxn modelId="{9412ED15-E0EA-4974-B1ED-DC710271A46C}" type="presParOf" srcId="{EA5ECA9E-3F1B-4617-A0BF-3CFC18B1ACC7}" destId="{85016A82-BEF1-4796-BE8B-07200559E91B}" srcOrd="0" destOrd="0" presId="urn:microsoft.com/office/officeart/2018/5/layout/CenteredIconLabelDescriptionList"/>
    <dgm:cxn modelId="{309925E3-421E-45C4-99F9-B31AE67A6CEA}" type="presParOf" srcId="{85016A82-BEF1-4796-BE8B-07200559E91B}" destId="{836763A1-6DA3-4361-A375-9EEB817F3A61}" srcOrd="0" destOrd="0" presId="urn:microsoft.com/office/officeart/2018/5/layout/CenteredIconLabelDescriptionList"/>
    <dgm:cxn modelId="{56C771D9-0E55-407D-BA07-FA05F3731A0C}" type="presParOf" srcId="{85016A82-BEF1-4796-BE8B-07200559E91B}" destId="{E42ADC67-36FE-47D0-80C6-D402A45BC8AF}" srcOrd="1" destOrd="0" presId="urn:microsoft.com/office/officeart/2018/5/layout/CenteredIconLabelDescriptionList"/>
    <dgm:cxn modelId="{1249CF49-8F74-4C4C-B8FB-431CBF67FEC9}" type="presParOf" srcId="{85016A82-BEF1-4796-BE8B-07200559E91B}" destId="{C246D38E-A66E-49B4-BF4C-A508337EE23A}" srcOrd="2" destOrd="0" presId="urn:microsoft.com/office/officeart/2018/5/layout/CenteredIconLabelDescriptionList"/>
    <dgm:cxn modelId="{7FC8DF07-AC8D-4056-AADC-6523B99F059D}" type="presParOf" srcId="{85016A82-BEF1-4796-BE8B-07200559E91B}" destId="{CBB52EA9-62ED-41A8-A881-F4304D0EEE67}" srcOrd="3" destOrd="0" presId="urn:microsoft.com/office/officeart/2018/5/layout/CenteredIconLabelDescriptionList"/>
    <dgm:cxn modelId="{F4BF7AA5-4F09-4CCB-A4B0-341978A30CAC}" type="presParOf" srcId="{85016A82-BEF1-4796-BE8B-07200559E91B}" destId="{221F8B8D-E462-455C-A42B-715BB568B247}" srcOrd="4" destOrd="0" presId="urn:microsoft.com/office/officeart/2018/5/layout/CenteredIconLabelDescriptionList"/>
    <dgm:cxn modelId="{09629E96-BF2B-45EB-97FF-F5668C981E12}" type="presParOf" srcId="{EA5ECA9E-3F1B-4617-A0BF-3CFC18B1ACC7}" destId="{FCFA5190-9437-49D3-9F6E-98463DF7969F}" srcOrd="1" destOrd="0" presId="urn:microsoft.com/office/officeart/2018/5/layout/CenteredIconLabelDescriptionList"/>
    <dgm:cxn modelId="{E408CC22-1E60-4CAE-B20E-BE5467CB227C}" type="presParOf" srcId="{EA5ECA9E-3F1B-4617-A0BF-3CFC18B1ACC7}" destId="{3E897D49-0AF4-44D3-9A99-A853545DF6ED}" srcOrd="2" destOrd="0" presId="urn:microsoft.com/office/officeart/2018/5/layout/CenteredIconLabelDescriptionList"/>
    <dgm:cxn modelId="{DE33FD65-2E7D-4EA1-92E0-E73E391B8904}" type="presParOf" srcId="{3E897D49-0AF4-44D3-9A99-A853545DF6ED}" destId="{61B6A57B-6093-4C2B-9AAA-A702FE7F3A6C}" srcOrd="0" destOrd="0" presId="urn:microsoft.com/office/officeart/2018/5/layout/CenteredIconLabelDescriptionList"/>
    <dgm:cxn modelId="{459CE32C-A155-4FEC-A6B2-AC69E0DEEDCD}" type="presParOf" srcId="{3E897D49-0AF4-44D3-9A99-A853545DF6ED}" destId="{C5C82D0D-BBC5-493C-9B89-8657C4E321A1}" srcOrd="1" destOrd="0" presId="urn:microsoft.com/office/officeart/2018/5/layout/CenteredIconLabelDescriptionList"/>
    <dgm:cxn modelId="{C670ADB3-D986-4A76-A709-F2E89B027AF9}" type="presParOf" srcId="{3E897D49-0AF4-44D3-9A99-A853545DF6ED}" destId="{193B234F-57C4-41D3-BFC1-ABC928256EB3}" srcOrd="2" destOrd="0" presId="urn:microsoft.com/office/officeart/2018/5/layout/CenteredIconLabelDescriptionList"/>
    <dgm:cxn modelId="{A9E16FE4-ECB2-4D4A-B305-84E27B3415CD}" type="presParOf" srcId="{3E897D49-0AF4-44D3-9A99-A853545DF6ED}" destId="{5FD8DE96-8AFC-46A0-8562-90AB16EFFB7E}" srcOrd="3" destOrd="0" presId="urn:microsoft.com/office/officeart/2018/5/layout/CenteredIconLabelDescriptionList"/>
    <dgm:cxn modelId="{0B61DD02-2274-4C30-90AB-490C02EE1288}" type="presParOf" srcId="{3E897D49-0AF4-44D3-9A99-A853545DF6ED}" destId="{28A81EBC-9F90-4E91-ADFC-292F5B589C7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93FB9C-9E07-43C6-B4F9-B9D82D843AB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C01A9F61-32EA-4DE1-86F2-EF7B6F0C837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Patient Eligibility Criteria </a:t>
          </a:r>
        </a:p>
      </dgm:t>
    </dgm:pt>
    <dgm:pt modelId="{AAFE1376-BF96-4CB8-9B54-729EEF84D9D5}" type="parTrans" cxnId="{1BC64F05-6BB9-4A7A-B47C-9BF085DC78CB}">
      <dgm:prSet/>
      <dgm:spPr/>
      <dgm:t>
        <a:bodyPr/>
        <a:lstStyle/>
        <a:p>
          <a:endParaRPr lang="en-US"/>
        </a:p>
      </dgm:t>
    </dgm:pt>
    <dgm:pt modelId="{3028145A-6C7B-46D8-A771-747D15409BFB}" type="sibTrans" cxnId="{1BC64F05-6BB9-4A7A-B47C-9BF085DC78CB}">
      <dgm:prSet/>
      <dgm:spPr/>
      <dgm:t>
        <a:bodyPr/>
        <a:lstStyle/>
        <a:p>
          <a:endParaRPr lang="en-US"/>
        </a:p>
      </dgm:t>
    </dgm:pt>
    <dgm:pt modelId="{47DB8B7D-3E69-4885-9DAB-902FA35DDC3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Formalized Documents (i.e., Claims Data)</a:t>
          </a:r>
        </a:p>
      </dgm:t>
    </dgm:pt>
    <dgm:pt modelId="{20E7115E-A122-4ACB-BDF7-F0425FDA383E}" type="parTrans" cxnId="{6537E33F-7790-4A78-9EDE-7A488C52E5FD}">
      <dgm:prSet/>
      <dgm:spPr/>
      <dgm:t>
        <a:bodyPr/>
        <a:lstStyle/>
        <a:p>
          <a:endParaRPr lang="en-US"/>
        </a:p>
      </dgm:t>
    </dgm:pt>
    <dgm:pt modelId="{8CEBF32A-B5A0-4CDF-8A8C-A0F080F44815}" type="sibTrans" cxnId="{6537E33F-7790-4A78-9EDE-7A488C52E5FD}">
      <dgm:prSet/>
      <dgm:spPr/>
      <dgm:t>
        <a:bodyPr/>
        <a:lstStyle/>
        <a:p>
          <a:endParaRPr lang="en-US"/>
        </a:p>
      </dgm:t>
    </dgm:pt>
    <dgm:pt modelId="{7D532774-8C91-493B-A6CE-D40AACEC2C5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 Collection and Reporting </a:t>
          </a:r>
        </a:p>
      </dgm:t>
    </dgm:pt>
    <dgm:pt modelId="{1658895E-7CCF-4EBE-827A-70BAE3D5AC42}" type="parTrans" cxnId="{95C20D32-7E77-4A1F-85E8-6926A66FC327}">
      <dgm:prSet/>
      <dgm:spPr/>
      <dgm:t>
        <a:bodyPr/>
        <a:lstStyle/>
        <a:p>
          <a:endParaRPr lang="en-US"/>
        </a:p>
      </dgm:t>
    </dgm:pt>
    <dgm:pt modelId="{442B7BD6-C230-4F97-AE4B-7F0441B421A9}" type="sibTrans" cxnId="{95C20D32-7E77-4A1F-85E8-6926A66FC327}">
      <dgm:prSet/>
      <dgm:spPr/>
      <dgm:t>
        <a:bodyPr/>
        <a:lstStyle/>
        <a:p>
          <a:endParaRPr lang="en-US"/>
        </a:p>
      </dgm:t>
    </dgm:pt>
    <dgm:pt modelId="{EB90A7AD-50C0-4097-AEBE-75F6504DDE5A}" type="pres">
      <dgm:prSet presAssocID="{0E93FB9C-9E07-43C6-B4F9-B9D82D843AB4}" presName="root" presStyleCnt="0">
        <dgm:presLayoutVars>
          <dgm:dir/>
          <dgm:resizeHandles val="exact"/>
        </dgm:presLayoutVars>
      </dgm:prSet>
      <dgm:spPr/>
    </dgm:pt>
    <dgm:pt modelId="{F10550C7-E7BC-4C82-AB20-26D94BEFB99A}" type="pres">
      <dgm:prSet presAssocID="{C01A9F61-32EA-4DE1-86F2-EF7B6F0C8370}" presName="compNode" presStyleCnt="0"/>
      <dgm:spPr/>
    </dgm:pt>
    <dgm:pt modelId="{4A056835-8A72-4CA9-AD24-42905A179195}" type="pres">
      <dgm:prSet presAssocID="{C01A9F61-32EA-4DE1-86F2-EF7B6F0C837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9CD9E58-033E-4A06-BDEA-D3B50E3816AD}" type="pres">
      <dgm:prSet presAssocID="{C01A9F61-32EA-4DE1-86F2-EF7B6F0C8370}" presName="spaceRect" presStyleCnt="0"/>
      <dgm:spPr/>
    </dgm:pt>
    <dgm:pt modelId="{E4B3CD68-FC51-4D4C-9949-7DA0E8CC4E12}" type="pres">
      <dgm:prSet presAssocID="{C01A9F61-32EA-4DE1-86F2-EF7B6F0C8370}" presName="textRect" presStyleLbl="revTx" presStyleIdx="0" presStyleCnt="3">
        <dgm:presLayoutVars>
          <dgm:chMax val="1"/>
          <dgm:chPref val="1"/>
        </dgm:presLayoutVars>
      </dgm:prSet>
      <dgm:spPr/>
    </dgm:pt>
    <dgm:pt modelId="{AAB700AA-EFD2-423F-A4BA-B131DC7595E6}" type="pres">
      <dgm:prSet presAssocID="{3028145A-6C7B-46D8-A771-747D15409BFB}" presName="sibTrans" presStyleCnt="0"/>
      <dgm:spPr/>
    </dgm:pt>
    <dgm:pt modelId="{7C0B79C0-32D7-473F-92EB-7F96FA1AC8E3}" type="pres">
      <dgm:prSet presAssocID="{47DB8B7D-3E69-4885-9DAB-902FA35DDC3C}" presName="compNode" presStyleCnt="0"/>
      <dgm:spPr/>
    </dgm:pt>
    <dgm:pt modelId="{B774888C-04F1-4BC7-B953-53F6952EB45A}" type="pres">
      <dgm:prSet presAssocID="{47DB8B7D-3E69-4885-9DAB-902FA35DDC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BFD4E87-8525-40AE-AD90-2D9E42443F73}" type="pres">
      <dgm:prSet presAssocID="{47DB8B7D-3E69-4885-9DAB-902FA35DDC3C}" presName="spaceRect" presStyleCnt="0"/>
      <dgm:spPr/>
    </dgm:pt>
    <dgm:pt modelId="{81A729F8-8C2A-4C88-AFBA-329A90FB37D8}" type="pres">
      <dgm:prSet presAssocID="{47DB8B7D-3E69-4885-9DAB-902FA35DDC3C}" presName="textRect" presStyleLbl="revTx" presStyleIdx="1" presStyleCnt="3">
        <dgm:presLayoutVars>
          <dgm:chMax val="1"/>
          <dgm:chPref val="1"/>
        </dgm:presLayoutVars>
      </dgm:prSet>
      <dgm:spPr/>
    </dgm:pt>
    <dgm:pt modelId="{A885ABF1-FFA9-41ED-999E-36BBB17583F0}" type="pres">
      <dgm:prSet presAssocID="{8CEBF32A-B5A0-4CDF-8A8C-A0F080F44815}" presName="sibTrans" presStyleCnt="0"/>
      <dgm:spPr/>
    </dgm:pt>
    <dgm:pt modelId="{2E356990-D9EC-4918-BE47-BDF761C53048}" type="pres">
      <dgm:prSet presAssocID="{7D532774-8C91-493B-A6CE-D40AACEC2C5B}" presName="compNode" presStyleCnt="0"/>
      <dgm:spPr/>
    </dgm:pt>
    <dgm:pt modelId="{C9FB4A51-936C-4F83-918D-F9675A833B18}" type="pres">
      <dgm:prSet presAssocID="{7D532774-8C91-493B-A6CE-D40AACEC2C5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547EFA2-777C-41FA-88EC-FC2E6BE2DA8B}" type="pres">
      <dgm:prSet presAssocID="{7D532774-8C91-493B-A6CE-D40AACEC2C5B}" presName="spaceRect" presStyleCnt="0"/>
      <dgm:spPr/>
    </dgm:pt>
    <dgm:pt modelId="{5346753D-D442-4BA0-8F07-F152B067BFD0}" type="pres">
      <dgm:prSet presAssocID="{7D532774-8C91-493B-A6CE-D40AACEC2C5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BC64F05-6BB9-4A7A-B47C-9BF085DC78CB}" srcId="{0E93FB9C-9E07-43C6-B4F9-B9D82D843AB4}" destId="{C01A9F61-32EA-4DE1-86F2-EF7B6F0C8370}" srcOrd="0" destOrd="0" parTransId="{AAFE1376-BF96-4CB8-9B54-729EEF84D9D5}" sibTransId="{3028145A-6C7B-46D8-A771-747D15409BFB}"/>
    <dgm:cxn modelId="{1B85D127-1AD9-472D-B46C-4D743A389EF5}" type="presOf" srcId="{0E93FB9C-9E07-43C6-B4F9-B9D82D843AB4}" destId="{EB90A7AD-50C0-4097-AEBE-75F6504DDE5A}" srcOrd="0" destOrd="0" presId="urn:microsoft.com/office/officeart/2018/2/layout/IconLabelList"/>
    <dgm:cxn modelId="{95C20D32-7E77-4A1F-85E8-6926A66FC327}" srcId="{0E93FB9C-9E07-43C6-B4F9-B9D82D843AB4}" destId="{7D532774-8C91-493B-A6CE-D40AACEC2C5B}" srcOrd="2" destOrd="0" parTransId="{1658895E-7CCF-4EBE-827A-70BAE3D5AC42}" sibTransId="{442B7BD6-C230-4F97-AE4B-7F0441B421A9}"/>
    <dgm:cxn modelId="{6537E33F-7790-4A78-9EDE-7A488C52E5FD}" srcId="{0E93FB9C-9E07-43C6-B4F9-B9D82D843AB4}" destId="{47DB8B7D-3E69-4885-9DAB-902FA35DDC3C}" srcOrd="1" destOrd="0" parTransId="{20E7115E-A122-4ACB-BDF7-F0425FDA383E}" sibTransId="{8CEBF32A-B5A0-4CDF-8A8C-A0F080F44815}"/>
    <dgm:cxn modelId="{B26B1268-D42F-48A6-940D-8EC7B2B0CDAA}" type="presOf" srcId="{47DB8B7D-3E69-4885-9DAB-902FA35DDC3C}" destId="{81A729F8-8C2A-4C88-AFBA-329A90FB37D8}" srcOrd="0" destOrd="0" presId="urn:microsoft.com/office/officeart/2018/2/layout/IconLabelList"/>
    <dgm:cxn modelId="{E9C51A49-705B-4815-A4F2-5307364A99C8}" type="presOf" srcId="{C01A9F61-32EA-4DE1-86F2-EF7B6F0C8370}" destId="{E4B3CD68-FC51-4D4C-9949-7DA0E8CC4E12}" srcOrd="0" destOrd="0" presId="urn:microsoft.com/office/officeart/2018/2/layout/IconLabelList"/>
    <dgm:cxn modelId="{5A7F78FE-F414-4B38-971F-DA9F203AC311}" type="presOf" srcId="{7D532774-8C91-493B-A6CE-D40AACEC2C5B}" destId="{5346753D-D442-4BA0-8F07-F152B067BFD0}" srcOrd="0" destOrd="0" presId="urn:microsoft.com/office/officeart/2018/2/layout/IconLabelList"/>
    <dgm:cxn modelId="{F289AC29-906B-4C9A-A65B-693F7A8CC5A1}" type="presParOf" srcId="{EB90A7AD-50C0-4097-AEBE-75F6504DDE5A}" destId="{F10550C7-E7BC-4C82-AB20-26D94BEFB99A}" srcOrd="0" destOrd="0" presId="urn:microsoft.com/office/officeart/2018/2/layout/IconLabelList"/>
    <dgm:cxn modelId="{1D055498-2394-4709-9A82-5D8AEF4A5739}" type="presParOf" srcId="{F10550C7-E7BC-4C82-AB20-26D94BEFB99A}" destId="{4A056835-8A72-4CA9-AD24-42905A179195}" srcOrd="0" destOrd="0" presId="urn:microsoft.com/office/officeart/2018/2/layout/IconLabelList"/>
    <dgm:cxn modelId="{C7AE148D-C304-4C75-B66C-E73D7BF604C7}" type="presParOf" srcId="{F10550C7-E7BC-4C82-AB20-26D94BEFB99A}" destId="{49CD9E58-033E-4A06-BDEA-D3B50E3816AD}" srcOrd="1" destOrd="0" presId="urn:microsoft.com/office/officeart/2018/2/layout/IconLabelList"/>
    <dgm:cxn modelId="{99E02C54-23A6-44AB-A847-8117A21FC556}" type="presParOf" srcId="{F10550C7-E7BC-4C82-AB20-26D94BEFB99A}" destId="{E4B3CD68-FC51-4D4C-9949-7DA0E8CC4E12}" srcOrd="2" destOrd="0" presId="urn:microsoft.com/office/officeart/2018/2/layout/IconLabelList"/>
    <dgm:cxn modelId="{6E7DEFAB-6EC2-47BA-B810-0BD17284CC57}" type="presParOf" srcId="{EB90A7AD-50C0-4097-AEBE-75F6504DDE5A}" destId="{AAB700AA-EFD2-423F-A4BA-B131DC7595E6}" srcOrd="1" destOrd="0" presId="urn:microsoft.com/office/officeart/2018/2/layout/IconLabelList"/>
    <dgm:cxn modelId="{870AC44D-631E-4844-93AE-702A9B1738D6}" type="presParOf" srcId="{EB90A7AD-50C0-4097-AEBE-75F6504DDE5A}" destId="{7C0B79C0-32D7-473F-92EB-7F96FA1AC8E3}" srcOrd="2" destOrd="0" presId="urn:microsoft.com/office/officeart/2018/2/layout/IconLabelList"/>
    <dgm:cxn modelId="{3A85700D-3F1E-4E79-A36F-395A7CD3F93A}" type="presParOf" srcId="{7C0B79C0-32D7-473F-92EB-7F96FA1AC8E3}" destId="{B774888C-04F1-4BC7-B953-53F6952EB45A}" srcOrd="0" destOrd="0" presId="urn:microsoft.com/office/officeart/2018/2/layout/IconLabelList"/>
    <dgm:cxn modelId="{E1B521FE-C1B9-451B-96C9-1E13A09B8D93}" type="presParOf" srcId="{7C0B79C0-32D7-473F-92EB-7F96FA1AC8E3}" destId="{DBFD4E87-8525-40AE-AD90-2D9E42443F73}" srcOrd="1" destOrd="0" presId="urn:microsoft.com/office/officeart/2018/2/layout/IconLabelList"/>
    <dgm:cxn modelId="{E724D5E7-3295-49A5-8CB7-3F2414FC1FEC}" type="presParOf" srcId="{7C0B79C0-32D7-473F-92EB-7F96FA1AC8E3}" destId="{81A729F8-8C2A-4C88-AFBA-329A90FB37D8}" srcOrd="2" destOrd="0" presId="urn:microsoft.com/office/officeart/2018/2/layout/IconLabelList"/>
    <dgm:cxn modelId="{FA169AB9-82C6-4C5F-BD6A-923D8831D046}" type="presParOf" srcId="{EB90A7AD-50C0-4097-AEBE-75F6504DDE5A}" destId="{A885ABF1-FFA9-41ED-999E-36BBB17583F0}" srcOrd="3" destOrd="0" presId="urn:microsoft.com/office/officeart/2018/2/layout/IconLabelList"/>
    <dgm:cxn modelId="{8F27D4FB-3249-48A5-9001-2D0735276177}" type="presParOf" srcId="{EB90A7AD-50C0-4097-AEBE-75F6504DDE5A}" destId="{2E356990-D9EC-4918-BE47-BDF761C53048}" srcOrd="4" destOrd="0" presId="urn:microsoft.com/office/officeart/2018/2/layout/IconLabelList"/>
    <dgm:cxn modelId="{C614F019-6660-43A7-A796-51D52200A1C5}" type="presParOf" srcId="{2E356990-D9EC-4918-BE47-BDF761C53048}" destId="{C9FB4A51-936C-4F83-918D-F9675A833B18}" srcOrd="0" destOrd="0" presId="urn:microsoft.com/office/officeart/2018/2/layout/IconLabelList"/>
    <dgm:cxn modelId="{8BE30B82-A7E3-46FA-A3B0-EBED29347E69}" type="presParOf" srcId="{2E356990-D9EC-4918-BE47-BDF761C53048}" destId="{A547EFA2-777C-41FA-88EC-FC2E6BE2DA8B}" srcOrd="1" destOrd="0" presId="urn:microsoft.com/office/officeart/2018/2/layout/IconLabelList"/>
    <dgm:cxn modelId="{3BCAA418-2F80-4A8F-8932-4281085F5C59}" type="presParOf" srcId="{2E356990-D9EC-4918-BE47-BDF761C53048}" destId="{5346753D-D442-4BA0-8F07-F152B067BFD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72AE3-09B1-46A8-99F6-B99C237F2F6B}">
      <dsp:nvSpPr>
        <dsp:cNvPr id="0" name=""/>
        <dsp:cNvSpPr/>
      </dsp:nvSpPr>
      <dsp:spPr>
        <a:xfrm>
          <a:off x="1147" y="2254846"/>
          <a:ext cx="2882568" cy="1112671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CC5EE-0D40-4ADC-BEF4-CCD0F0A31E2A}">
      <dsp:nvSpPr>
        <dsp:cNvPr id="0" name=""/>
        <dsp:cNvSpPr/>
      </dsp:nvSpPr>
      <dsp:spPr>
        <a:xfrm>
          <a:off x="769832" y="2533014"/>
          <a:ext cx="2434168" cy="1112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Health Department Infrastructure  </a:t>
          </a:r>
        </a:p>
      </dsp:txBody>
      <dsp:txXfrm>
        <a:off x="802421" y="2565603"/>
        <a:ext cx="2368990" cy="1047493"/>
      </dsp:txXfrm>
    </dsp:sp>
    <dsp:sp modelId="{6A305D2D-B219-4749-9B4D-2A093E97AF8B}">
      <dsp:nvSpPr>
        <dsp:cNvPr id="0" name=""/>
        <dsp:cNvSpPr/>
      </dsp:nvSpPr>
      <dsp:spPr>
        <a:xfrm>
          <a:off x="3293680" y="2254846"/>
          <a:ext cx="2882568" cy="1112671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6690D-AA86-4E67-AE9B-51D42EA9CA9B}">
      <dsp:nvSpPr>
        <dsp:cNvPr id="0" name=""/>
        <dsp:cNvSpPr/>
      </dsp:nvSpPr>
      <dsp:spPr>
        <a:xfrm>
          <a:off x="4062365" y="2533014"/>
          <a:ext cx="2434168" cy="1112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Program Standardization	</a:t>
          </a:r>
        </a:p>
      </dsp:txBody>
      <dsp:txXfrm>
        <a:off x="4094954" y="2565603"/>
        <a:ext cx="2368990" cy="1047493"/>
      </dsp:txXfrm>
    </dsp:sp>
    <dsp:sp modelId="{0E3D9EDE-189B-4962-BF4B-E278CED7353E}">
      <dsp:nvSpPr>
        <dsp:cNvPr id="0" name=""/>
        <dsp:cNvSpPr/>
      </dsp:nvSpPr>
      <dsp:spPr>
        <a:xfrm>
          <a:off x="6586214" y="2254846"/>
          <a:ext cx="2882568" cy="1112671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E90F7-CD97-482C-8F45-688E6CD42186}">
      <dsp:nvSpPr>
        <dsp:cNvPr id="0" name=""/>
        <dsp:cNvSpPr/>
      </dsp:nvSpPr>
      <dsp:spPr>
        <a:xfrm>
          <a:off x="7354899" y="2533014"/>
          <a:ext cx="2434168" cy="1112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Data Collection &amp; Evaluation </a:t>
          </a:r>
        </a:p>
      </dsp:txBody>
      <dsp:txXfrm>
        <a:off x="7387488" y="2565603"/>
        <a:ext cx="2368990" cy="1047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1E193-55BA-44FE-9681-2FB230780434}">
      <dsp:nvSpPr>
        <dsp:cNvPr id="0" name=""/>
        <dsp:cNvSpPr/>
      </dsp:nvSpPr>
      <dsp:spPr>
        <a:xfrm rot="5400000">
          <a:off x="7130305" y="-3022183"/>
          <a:ext cx="851007" cy="711134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Patient Eligibility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Provider Eligibility 	 </a:t>
          </a:r>
        </a:p>
      </dsp:txBody>
      <dsp:txXfrm rot="-5400000">
        <a:off x="4000135" y="149530"/>
        <a:ext cx="7069806" cy="767921"/>
      </dsp:txXfrm>
    </dsp:sp>
    <dsp:sp modelId="{7630D80B-F136-48B3-B240-98F602C9177C}">
      <dsp:nvSpPr>
        <dsp:cNvPr id="0" name=""/>
        <dsp:cNvSpPr/>
      </dsp:nvSpPr>
      <dsp:spPr>
        <a:xfrm>
          <a:off x="0" y="1611"/>
          <a:ext cx="4000134" cy="10637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Eligibility</a:t>
          </a:r>
        </a:p>
      </dsp:txBody>
      <dsp:txXfrm>
        <a:off x="51928" y="53539"/>
        <a:ext cx="3896278" cy="959902"/>
      </dsp:txXfrm>
    </dsp:sp>
    <dsp:sp modelId="{0F2127C8-0B6B-44CD-B681-7104A99F38D4}">
      <dsp:nvSpPr>
        <dsp:cNvPr id="0" name=""/>
        <dsp:cNvSpPr/>
      </dsp:nvSpPr>
      <dsp:spPr>
        <a:xfrm rot="5400000">
          <a:off x="7130305" y="-1905236"/>
          <a:ext cx="851007" cy="711134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Credentialing Provider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Provider Enrollment </a:t>
          </a:r>
        </a:p>
      </dsp:txBody>
      <dsp:txXfrm rot="-5400000">
        <a:off x="4000135" y="1266477"/>
        <a:ext cx="7069806" cy="767921"/>
      </dsp:txXfrm>
    </dsp:sp>
    <dsp:sp modelId="{D2DC2775-A18B-430C-9CF9-2651C3A84673}">
      <dsp:nvSpPr>
        <dsp:cNvPr id="0" name=""/>
        <dsp:cNvSpPr/>
      </dsp:nvSpPr>
      <dsp:spPr>
        <a:xfrm>
          <a:off x="0" y="1118558"/>
          <a:ext cx="4000134" cy="10637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Enrollment </a:t>
          </a:r>
        </a:p>
      </dsp:txBody>
      <dsp:txXfrm>
        <a:off x="51928" y="1170486"/>
        <a:ext cx="3896278" cy="959902"/>
      </dsp:txXfrm>
    </dsp:sp>
    <dsp:sp modelId="{09B98522-F688-4ABD-9A22-B7E31A908C60}">
      <dsp:nvSpPr>
        <dsp:cNvPr id="0" name=""/>
        <dsp:cNvSpPr/>
      </dsp:nvSpPr>
      <dsp:spPr>
        <a:xfrm rot="5400000">
          <a:off x="7130305" y="-788290"/>
          <a:ext cx="851007" cy="711134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Provider Reimbursement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Claims Submission </a:t>
          </a:r>
        </a:p>
      </dsp:txBody>
      <dsp:txXfrm rot="-5400000">
        <a:off x="4000135" y="2383423"/>
        <a:ext cx="7069806" cy="767921"/>
      </dsp:txXfrm>
    </dsp:sp>
    <dsp:sp modelId="{2DE52CC4-64CB-443C-99CE-83809BA68B1B}">
      <dsp:nvSpPr>
        <dsp:cNvPr id="0" name=""/>
        <dsp:cNvSpPr/>
      </dsp:nvSpPr>
      <dsp:spPr>
        <a:xfrm>
          <a:off x="0" y="2235505"/>
          <a:ext cx="4000134" cy="10637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Claims </a:t>
          </a:r>
        </a:p>
      </dsp:txBody>
      <dsp:txXfrm>
        <a:off x="51928" y="2287433"/>
        <a:ext cx="3896278" cy="959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763A1-6DA3-4361-A375-9EEB817F3A61}">
      <dsp:nvSpPr>
        <dsp:cNvPr id="0" name=""/>
        <dsp:cNvSpPr/>
      </dsp:nvSpPr>
      <dsp:spPr>
        <a:xfrm>
          <a:off x="2169914" y="420701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6D38E-A66E-49B4-BF4C-A508337EE23A}">
      <dsp:nvSpPr>
        <dsp:cNvPr id="0" name=""/>
        <dsp:cNvSpPr/>
      </dsp:nvSpPr>
      <dsp:spPr>
        <a:xfrm>
          <a:off x="765914" y="207681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Program Centered</a:t>
          </a:r>
        </a:p>
      </dsp:txBody>
      <dsp:txXfrm>
        <a:off x="765914" y="2076811"/>
        <a:ext cx="4320000" cy="648000"/>
      </dsp:txXfrm>
    </dsp:sp>
    <dsp:sp modelId="{221F8B8D-E462-455C-A42B-715BB568B247}">
      <dsp:nvSpPr>
        <dsp:cNvPr id="0" name=""/>
        <dsp:cNvSpPr/>
      </dsp:nvSpPr>
      <dsp:spPr>
        <a:xfrm>
          <a:off x="765914" y="2791839"/>
          <a:ext cx="4320000" cy="980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Disparate Data Collection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Maintains Reimbursement Model</a:t>
          </a:r>
        </a:p>
      </dsp:txBody>
      <dsp:txXfrm>
        <a:off x="765914" y="2791839"/>
        <a:ext cx="4320000" cy="980264"/>
      </dsp:txXfrm>
    </dsp:sp>
    <dsp:sp modelId="{61B6A57B-6093-4C2B-9AAA-A702FE7F3A6C}">
      <dsp:nvSpPr>
        <dsp:cNvPr id="0" name=""/>
        <dsp:cNvSpPr/>
      </dsp:nvSpPr>
      <dsp:spPr>
        <a:xfrm>
          <a:off x="7245914" y="420701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B234F-57C4-41D3-BFC1-ABC928256EB3}">
      <dsp:nvSpPr>
        <dsp:cNvPr id="0" name=""/>
        <dsp:cNvSpPr/>
      </dsp:nvSpPr>
      <dsp:spPr>
        <a:xfrm>
          <a:off x="5841914" y="207681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Patient Centered</a:t>
          </a:r>
        </a:p>
      </dsp:txBody>
      <dsp:txXfrm>
        <a:off x="5841914" y="2076811"/>
        <a:ext cx="4320000" cy="648000"/>
      </dsp:txXfrm>
    </dsp:sp>
    <dsp:sp modelId="{28A81EBC-9F90-4E91-ADFC-292F5B589C74}">
      <dsp:nvSpPr>
        <dsp:cNvPr id="0" name=""/>
        <dsp:cNvSpPr/>
      </dsp:nvSpPr>
      <dsp:spPr>
        <a:xfrm>
          <a:off x="5841914" y="2791839"/>
          <a:ext cx="4320000" cy="980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Standardizes Data Collection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Patient Care Driven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Opens Access</a:t>
          </a:r>
        </a:p>
      </dsp:txBody>
      <dsp:txXfrm>
        <a:off x="5841914" y="2791839"/>
        <a:ext cx="4320000" cy="980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56835-8A72-4CA9-AD24-42905A179195}">
      <dsp:nvSpPr>
        <dsp:cNvPr id="0" name=""/>
        <dsp:cNvSpPr/>
      </dsp:nvSpPr>
      <dsp:spPr>
        <a:xfrm>
          <a:off x="762848" y="1377762"/>
          <a:ext cx="972466" cy="9724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3CD68-FC51-4D4C-9949-7DA0E8CC4E12}">
      <dsp:nvSpPr>
        <dsp:cNvPr id="0" name=""/>
        <dsp:cNvSpPr/>
      </dsp:nvSpPr>
      <dsp:spPr>
        <a:xfrm>
          <a:off x="168563" y="2648938"/>
          <a:ext cx="21610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Patient Eligibility Criteria </a:t>
          </a:r>
        </a:p>
      </dsp:txBody>
      <dsp:txXfrm>
        <a:off x="168563" y="2648938"/>
        <a:ext cx="2161037" cy="720000"/>
      </dsp:txXfrm>
    </dsp:sp>
    <dsp:sp modelId="{B774888C-04F1-4BC7-B953-53F6952EB45A}">
      <dsp:nvSpPr>
        <dsp:cNvPr id="0" name=""/>
        <dsp:cNvSpPr/>
      </dsp:nvSpPr>
      <dsp:spPr>
        <a:xfrm>
          <a:off x="3302068" y="1377762"/>
          <a:ext cx="972466" cy="9724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729F8-8C2A-4C88-AFBA-329A90FB37D8}">
      <dsp:nvSpPr>
        <dsp:cNvPr id="0" name=""/>
        <dsp:cNvSpPr/>
      </dsp:nvSpPr>
      <dsp:spPr>
        <a:xfrm>
          <a:off x="2707782" y="2648938"/>
          <a:ext cx="21610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Formalized Documents (i.e., Claims Data)</a:t>
          </a:r>
        </a:p>
      </dsp:txBody>
      <dsp:txXfrm>
        <a:off x="2707782" y="2648938"/>
        <a:ext cx="2161037" cy="720000"/>
      </dsp:txXfrm>
    </dsp:sp>
    <dsp:sp modelId="{C9FB4A51-936C-4F83-918D-F9675A833B18}">
      <dsp:nvSpPr>
        <dsp:cNvPr id="0" name=""/>
        <dsp:cNvSpPr/>
      </dsp:nvSpPr>
      <dsp:spPr>
        <a:xfrm>
          <a:off x="5841287" y="1377762"/>
          <a:ext cx="972466" cy="9724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6753D-D442-4BA0-8F07-F152B067BFD0}">
      <dsp:nvSpPr>
        <dsp:cNvPr id="0" name=""/>
        <dsp:cNvSpPr/>
      </dsp:nvSpPr>
      <dsp:spPr>
        <a:xfrm>
          <a:off x="5247001" y="2648938"/>
          <a:ext cx="21610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Data Collection and Reporting </a:t>
          </a:r>
        </a:p>
      </dsp:txBody>
      <dsp:txXfrm>
        <a:off x="5247001" y="2648938"/>
        <a:ext cx="216103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1D00-85E5-6803-4BC8-5480FA564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5AB75-B82F-7003-5443-C8C6F8EAA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6EE2F-8A13-DF94-2141-DA469197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8233-A3F2-D248-8B4B-F3FC77C6437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BB6B4-965C-87D7-0952-82669456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BC0E5-2F73-BA7C-760F-5F4A644D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ABE-EF85-8F43-9B47-5808F846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2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8825E-ECF0-FDE4-0024-13D5872A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89CC4-EC85-E7C3-BBA8-4D73B4FA7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CC6EC-D7C0-E5E9-8BD1-5D985555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8233-A3F2-D248-8B4B-F3FC77C6437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826B3-76C1-98EC-0EC6-DDA5E353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C10E-B228-B5A1-73E8-E9010A43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ABE-EF85-8F43-9B47-5808F846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9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AC9A1-EAC8-63D8-8FD1-7A98A5F20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19117-263D-658A-CD51-0558E02B9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FE336-4716-4B31-FC1E-925451C0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8233-A3F2-D248-8B4B-F3FC77C6437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7CF7-AB46-79FA-03B4-950693B8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28EB2-0368-F705-65B4-7DA1B457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ABE-EF85-8F43-9B47-5808F846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1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4F0F-21AC-FEF2-3585-50F56FBF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3C5F8-EE31-B23F-4D3A-95D93DA16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6D940-924F-DFD3-0AFA-6D3AA5B3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8233-A3F2-D248-8B4B-F3FC77C6437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5A6B6-7424-1D98-1837-F3D2A343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F260D-B4EC-B2C0-EBAE-121169BA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ABE-EF85-8F43-9B47-5808F846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CACD-1CCD-4844-3CD4-6A15321B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004F7-F313-06F2-113D-5B9973706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68F0B-AB33-0FE2-E5EB-DFDE220C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8233-A3F2-D248-8B4B-F3FC77C6437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3A5FA-6C99-FA7E-CC41-38F34BD2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20249-D213-8C26-AED9-588099A3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ABE-EF85-8F43-9B47-5808F846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0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8FE6-EABE-F48F-6935-B8E088ED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8E17-D913-E157-2EC7-40C4BF3AA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90DE5-51C0-A728-3C65-77911750E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AE5FD-9C09-EC1F-3581-F4FDB93D3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8233-A3F2-D248-8B4B-F3FC77C6437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2C293-D8C4-8021-8FA3-64CB5A09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D5B69-256D-3611-641C-44A56EB9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ABE-EF85-8F43-9B47-5808F846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6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9332-D96D-E856-A396-7F56FE4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5335C-B159-2DBE-8FA1-CD0F1F97E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EAB95-E9BD-1117-82D6-266D69F0C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E2228-4897-BA45-8D62-4C4AB3B96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FE4550-1FA6-71CF-DFD2-F1AA75560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6CA40B-342D-1F11-35EC-C6630D06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8233-A3F2-D248-8B4B-F3FC77C6437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FA355B-5757-ED7B-14F7-360309BE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372FE-9F79-DF8E-6620-B1F9B16B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ABE-EF85-8F43-9B47-5808F846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3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B74A-56F8-4EB9-CC17-34BF515D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341B4-3BDE-DE09-74D3-3845337B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8233-A3F2-D248-8B4B-F3FC77C6437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B91D0-A9B0-A6D1-A914-BE3DDD5A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DF881-22A5-3D23-3572-90F6EE54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ABE-EF85-8F43-9B47-5808F846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7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EFF42-606A-CF5E-F7B9-C38F0E30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8233-A3F2-D248-8B4B-F3FC77C6437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374E22-F693-F7F6-DB33-D5A3F2F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698AD-718E-BC3B-3428-8D132FD2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ABE-EF85-8F43-9B47-5808F846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3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E90AE-8150-7794-875F-5B2F8142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639AC-7388-C600-0187-8675DC828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2D3F3-47BC-9A55-8E04-91FB68982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2DCDD-765C-76BB-4391-EB85D954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8233-A3F2-D248-8B4B-F3FC77C6437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B32E9-4DB8-A060-1203-CCD72DF1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33820-02D5-EB26-59C4-DAF4CB4A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ABE-EF85-8F43-9B47-5808F846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9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F4F2-60B2-72CC-53E8-81B00F99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722484-43F1-3E28-BE60-A07F1BD93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F4C64-0B45-A3A8-1E39-108129687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1505C-6B79-1F95-FE61-F2D2888B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8233-A3F2-D248-8B4B-F3FC77C6437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6D74E-5046-053F-1EDE-2D0D6242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D94FD-7D83-F8D9-1E5D-BFEB7669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1ABE-EF85-8F43-9B47-5808F846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4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B83EE1-BFFD-B662-9734-9BC2768C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914"/>
            <a:ext cx="10515600" cy="912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534DF-1166-FD4C-4AB7-765F09F78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95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CE035-8BE1-D6C2-F608-A12DD82DB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" panose="02000604040000020004" pitchFamily="2" charset="0"/>
              </a:defRPr>
            </a:lvl1pPr>
          </a:lstStyle>
          <a:p>
            <a:fld id="{76CE8233-A3F2-D248-8B4B-F3FC77C64375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3175E-4119-DD5F-D990-54A3A57EF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CFFEA-C9AF-7C66-0A27-C348FF049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" panose="02000604040000020004" pitchFamily="2" charset="0"/>
              </a:defRPr>
            </a:lvl1pPr>
          </a:lstStyle>
          <a:p>
            <a:fld id="{36211ABE-EF85-8F43-9B47-5808F8461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otham" panose="0200060404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6D25-AAC3-5988-D4F1-4B4CCDD0A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otham"/>
              </a:rPr>
              <a:t>Health Assures </a:t>
            </a:r>
            <a:br>
              <a:rPr lang="en-US"/>
            </a:br>
            <a:r>
              <a:rPr lang="en-US">
                <a:latin typeface="Gotham"/>
              </a:rPr>
              <a:t>Health Department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C444-050A-787C-4B5D-8583323BB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2377"/>
            <a:ext cx="9144000" cy="1402041"/>
          </a:xfrm>
        </p:spPr>
        <p:txBody>
          <a:bodyPr>
            <a:normAutofit/>
          </a:bodyPr>
          <a:lstStyle/>
          <a:p>
            <a:endParaRPr lang="en-US" sz="1800" b="1"/>
          </a:p>
          <a:p>
            <a:r>
              <a:rPr lang="en-US" sz="1800" b="1">
                <a:latin typeface="+mj-lt"/>
              </a:rPr>
              <a:t>Stephanie Slowly Little, MSW, LCSW-C: Chief of Health Policy and Innovation</a:t>
            </a:r>
          </a:p>
          <a:p>
            <a:r>
              <a:rPr lang="en-US" sz="1800" b="1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Dr. Diane J. Young, DrPH, MS, RN : Associate Director, Family Health Services </a:t>
            </a:r>
            <a:endParaRPr lang="en-US" sz="180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162465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B33D3-CE74-4EF0-E6EB-14D1B336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14" y="479493"/>
            <a:ext cx="12198082" cy="1236499"/>
          </a:xfrm>
          <a:solidFill>
            <a:schemeClr val="accent6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100" dirty="0">
                <a:solidFill>
                  <a:srgbClr val="FFFFFF"/>
                </a:solidFill>
              </a:rPr>
              <a:t> Program Infrastructure: Data Standardization</a:t>
            </a:r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212C0C-2D60-8F5A-069D-880CA526F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681" y="5617894"/>
            <a:ext cx="1761260" cy="1015588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AFD5358-D47D-D9A1-74E7-42272F08E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979376"/>
              </p:ext>
            </p:extLst>
          </p:nvPr>
        </p:nvGraphicFramePr>
        <p:xfrm>
          <a:off x="2312573" y="1588599"/>
          <a:ext cx="7576603" cy="474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668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959BC-9738-14B5-2DF2-6F2F01ED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Future State of Prince George’s County Cares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7BC8B-29D8-995D-E67F-E99999DA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/>
              <a:t>The Health Department Current Considerations:</a:t>
            </a:r>
          </a:p>
          <a:p>
            <a:pPr marL="0" indent="0">
              <a:buNone/>
            </a:pPr>
            <a:endParaRPr lang="en-US" sz="1900"/>
          </a:p>
          <a:p>
            <a:pPr marL="457200" indent="-457200">
              <a:buAutoNum type="arabicPeriod"/>
            </a:pPr>
            <a:r>
              <a:rPr lang="en-US" sz="1900"/>
              <a:t>How do we establish a public health program? </a:t>
            </a:r>
          </a:p>
          <a:p>
            <a:pPr marL="457200" indent="-457200">
              <a:buAutoNum type="arabicPeriod"/>
            </a:pPr>
            <a:r>
              <a:rPr lang="en-US" sz="1900"/>
              <a:t>How do we tell a compelling data story?</a:t>
            </a:r>
          </a:p>
          <a:p>
            <a:pPr marL="457200" indent="-457200">
              <a:buAutoNum type="arabicPeriod"/>
            </a:pPr>
            <a:r>
              <a:rPr lang="en-US" sz="1900"/>
              <a:t>How do we justify continued or additional investment?</a:t>
            </a:r>
          </a:p>
          <a:p>
            <a:pPr marL="457200" indent="-457200">
              <a:buAutoNum type="arabicPeriod"/>
            </a:pPr>
            <a:r>
              <a:rPr lang="en-US" sz="1900"/>
              <a:t>How do we expand based on the needs of the residents?</a:t>
            </a:r>
          </a:p>
          <a:p>
            <a:pPr marL="0" indent="0">
              <a:buNone/>
            </a:pPr>
            <a:endParaRPr lang="en-US" sz="1900"/>
          </a:p>
        </p:txBody>
      </p:sp>
      <p:pic>
        <p:nvPicPr>
          <p:cNvPr id="22" name="Graphic 21" descr="Doctor">
            <a:extLst>
              <a:ext uri="{FF2B5EF4-FFF2-40B4-BE49-F238E27FC236}">
                <a16:creationId xmlns:a16="http://schemas.microsoft.com/office/drawing/2014/main" id="{20534C65-7124-DCE8-1BDF-CD14922EF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7EA646-D14E-3951-FA30-0F9A17B17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681" y="5617894"/>
            <a:ext cx="1761260" cy="10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8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59BC-9738-14B5-2DF2-6F2F01ED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</a:t>
            </a:r>
          </a:p>
        </p:txBody>
      </p:sp>
      <p:pic>
        <p:nvPicPr>
          <p:cNvPr id="5" name="Content Placeholder 4" descr="Magnifying glass and question mark">
            <a:extLst>
              <a:ext uri="{FF2B5EF4-FFF2-40B4-BE49-F238E27FC236}">
                <a16:creationId xmlns:a16="http://schemas.microsoft.com/office/drawing/2014/main" id="{671E1669-CEDC-03EC-6FEC-BD09D6D47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963" y="1700213"/>
            <a:ext cx="7736074" cy="4351337"/>
          </a:xfrm>
        </p:spPr>
      </p:pic>
    </p:spTree>
    <p:extLst>
      <p:ext uri="{BB962C8B-B14F-4D97-AF65-F5344CB8AC3E}">
        <p14:creationId xmlns:p14="http://schemas.microsoft.com/office/powerpoint/2010/main" val="146126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5E5B7-D450-9767-997B-25FB9D73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Purpose of Presentation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482D2-A33D-3CA6-5230-0F13C0289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389" y="1104701"/>
            <a:ext cx="7505372" cy="39131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entury Gothic"/>
              </a:rPr>
              <a:t>General Overview:</a:t>
            </a: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dirty="0">
                <a:latin typeface="Century Gothic"/>
              </a:rPr>
              <a:t>Review of potential federal and state cuts</a:t>
            </a:r>
            <a:endParaRPr lang="en-US" sz="2000"/>
          </a:p>
          <a:p>
            <a:pPr marL="342900" indent="-342900">
              <a:buAutoNum type="arabicPeriod"/>
            </a:pPr>
            <a:r>
              <a:rPr lang="en-US" sz="2000" dirty="0">
                <a:latin typeface="Century Gothic"/>
              </a:rPr>
              <a:t>Proposed county Budget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entury Gothic"/>
              </a:rPr>
              <a:t>Program Restructuring of Prince George’s County Cares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entury Gothic"/>
              </a:rPr>
              <a:t>Draft Program Proposal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FC6C0-4E4F-A5F9-D0CC-DB2CA68A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236" y="5769427"/>
            <a:ext cx="1561606" cy="91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2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D909724-2FAC-4941-A743-AB97A8A67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10DCD-CC17-EA73-DC38-3D24E438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939" y="1107860"/>
            <a:ext cx="6401962" cy="104667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entury Gothic"/>
              </a:rPr>
              <a:t>Review of Federal and State Budget Cuts</a:t>
            </a:r>
            <a:r>
              <a:rPr lang="en-US" sz="2400" dirty="0">
                <a:latin typeface="Gotham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746C8-089D-2897-6FDB-015C5B9E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939" y="1947039"/>
            <a:ext cx="6619676" cy="33478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Century Gothic"/>
              </a:rPr>
              <a:t>Public health is facing a storm of unprecedent challenges</a:t>
            </a:r>
          </a:p>
          <a:p>
            <a:pPr lvl="1"/>
            <a:r>
              <a:rPr lang="en-US" sz="1500" dirty="0">
                <a:latin typeface="Century Gothic"/>
              </a:rPr>
              <a:t>The new Federal Administration has publicized several proposed cuts that will have direct downstream impact on the health department operations </a:t>
            </a:r>
          </a:p>
          <a:p>
            <a:pPr lvl="2"/>
            <a:r>
              <a:rPr lang="en-US" sz="1500" dirty="0">
                <a:latin typeface="Century Gothic"/>
              </a:rPr>
              <a:t>Reduction in Medicaid spending ( 880 million)</a:t>
            </a:r>
          </a:p>
          <a:p>
            <a:pPr lvl="2"/>
            <a:r>
              <a:rPr lang="en-US" sz="1500" dirty="0">
                <a:latin typeface="Century Gothic"/>
              </a:rPr>
              <a:t>Halting of Vaccination studies at the Federal level</a:t>
            </a:r>
          </a:p>
          <a:p>
            <a:pPr lvl="2"/>
            <a:r>
              <a:rPr lang="en-US" sz="1500" dirty="0">
                <a:latin typeface="Century Gothic"/>
              </a:rPr>
              <a:t>The potential removal of program funds (i.e. HIV prevention)</a:t>
            </a:r>
          </a:p>
          <a:p>
            <a:pPr lvl="2"/>
            <a:r>
              <a:rPr lang="en-US" sz="1500" dirty="0">
                <a:latin typeface="Century Gothic"/>
              </a:rPr>
              <a:t>The potential reduction of funding allocations ( Ryan White / SAMHSA)</a:t>
            </a:r>
          </a:p>
          <a:p>
            <a:pPr lvl="2"/>
            <a:r>
              <a:rPr lang="en-US" sz="1500" dirty="0">
                <a:latin typeface="Century Gothic"/>
              </a:rPr>
              <a:t>Increase in uninsured residents and heavier dependence on wrap around services.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B03642-7722-4B15-897F-76918F86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395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68EAC2-2623-4156-A990-D776FF9BF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707BC9-731A-490A-AF25-6F349FD9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D7C480-AC7D-4FEE-BB95-EEE23BB3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49379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Medical">
            <a:extLst>
              <a:ext uri="{FF2B5EF4-FFF2-40B4-BE49-F238E27FC236}">
                <a16:creationId xmlns:a16="http://schemas.microsoft.com/office/drawing/2014/main" id="{70B9471B-D450-FDCF-380D-EFF5BA625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3552" y="1483355"/>
            <a:ext cx="3891290" cy="3891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A00613-0746-CFFF-614D-05990547C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721" y="5726751"/>
            <a:ext cx="1909701" cy="11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6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10DCD-CC17-EA73-DC38-3D24E438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39" y="1050595"/>
            <a:ext cx="9984762" cy="1192957"/>
          </a:xfrm>
        </p:spPr>
        <p:txBody>
          <a:bodyPr anchor="ctr">
            <a:normAutofit/>
          </a:bodyPr>
          <a:lstStyle/>
          <a:p>
            <a:r>
              <a:rPr lang="en-US" sz="5000">
                <a:latin typeface="Century Gothic"/>
              </a:rPr>
              <a:t>Review of State Budget Cuts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746C8-089D-2897-6FDB-015C5B9E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333" y="2252028"/>
            <a:ext cx="8074815" cy="362177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Century Gothic"/>
              </a:rPr>
              <a:t>Public health is also facing a storm of unprecedent challenges.</a:t>
            </a:r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entury Gothic"/>
              </a:rPr>
              <a:t>The state is currently in session and working to reconcile a budget deficit of approximately 2.7 billion.  The proposed cuts have direct impact to the local health department and include but are not limited to:</a:t>
            </a:r>
            <a:endParaRPr lang="en-US" dirty="0">
              <a:latin typeface="Century Gothic"/>
            </a:endParaRPr>
          </a:p>
          <a:p>
            <a:pPr marL="285750" indent="-285750"/>
            <a:r>
              <a:rPr lang="en-US" sz="1400" dirty="0">
                <a:latin typeface="Century Gothic"/>
              </a:rPr>
              <a:t>Reduction in core funding that supports health department’s infrastructure and programing</a:t>
            </a:r>
            <a:endParaRPr lang="en-US" dirty="0">
              <a:latin typeface="Century Gothic"/>
            </a:endParaRPr>
          </a:p>
          <a:p>
            <a:pPr marL="285750" indent="-285750"/>
            <a:r>
              <a:rPr lang="en-US" sz="1400" dirty="0">
                <a:latin typeface="Century Gothic"/>
              </a:rPr>
              <a:t>Reduction in existing program funds</a:t>
            </a:r>
            <a:endParaRPr lang="en-US" dirty="0">
              <a:latin typeface="Century Gothic"/>
            </a:endParaRPr>
          </a:p>
          <a:p>
            <a:pPr marL="285750" indent="-285750"/>
            <a:r>
              <a:rPr lang="en-US" sz="1400" dirty="0">
                <a:latin typeface="Century Gothic"/>
              </a:rPr>
              <a:t>Inability to expand programing or recruit staff</a:t>
            </a:r>
            <a:endParaRPr lang="en-US" dirty="0">
              <a:latin typeface="Century Gothic"/>
            </a:endParaRPr>
          </a:p>
          <a:p>
            <a:pPr marL="1371600" lvl="3" indent="0">
              <a:buNone/>
            </a:pPr>
            <a:endParaRPr lang="en-US" sz="1300" b="1" i="1"/>
          </a:p>
          <a:p>
            <a:pPr marL="1371600" lvl="3" indent="0">
              <a:buNone/>
            </a:pPr>
            <a:r>
              <a:rPr lang="en-US" sz="1300" b="1" i="1" dirty="0"/>
              <a:t>As the time of this presentation, the State budget has not been approved, and final allocations have not been released by the state.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2864D-B74B-22BB-4190-3CC18E847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124" y="5291323"/>
            <a:ext cx="2028454" cy="11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9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047A-F055-CB80-A115-BE8FB682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8" y="422537"/>
            <a:ext cx="12197937" cy="91221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rgbClr val="FFFFFF"/>
                </a:solidFill>
                <a:latin typeface="Century Gothic"/>
              </a:rPr>
              <a:t>Looking Ahead: FY25 &amp;FY26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3B264-4663-8D44-648B-A53316B298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entury Gothic"/>
              </a:rPr>
              <a:t>FY 25: Budget $4.2 million</a:t>
            </a:r>
            <a:endParaRPr lang="en-US" sz="2400" b="1" dirty="0"/>
          </a:p>
          <a:p>
            <a:pPr marL="342900" indent="-342900"/>
            <a:r>
              <a:rPr lang="en-US" sz="2000" dirty="0">
                <a:latin typeface="Century Gothic"/>
              </a:rPr>
              <a:t>Received $1.5 million</a:t>
            </a:r>
            <a:endParaRPr lang="en-US" sz="2400" dirty="0"/>
          </a:p>
          <a:p>
            <a:pPr marL="342900" indent="-342900"/>
            <a:r>
              <a:rPr lang="en-US" sz="2000" dirty="0">
                <a:latin typeface="Century Gothic"/>
              </a:rPr>
              <a:t>Remaining $2.7 million must be appropriated</a:t>
            </a:r>
            <a:endParaRPr lang="en-US" sz="2000" dirty="0"/>
          </a:p>
          <a:p>
            <a:pPr marL="342900" indent="-342900"/>
            <a:r>
              <a:rPr lang="en-US" sz="2000" dirty="0">
                <a:latin typeface="Century Gothic"/>
              </a:rPr>
              <a:t>All funds obligated</a:t>
            </a:r>
          </a:p>
          <a:p>
            <a:pPr marL="342900" indent="-342900"/>
            <a:r>
              <a:rPr lang="en-US" sz="2000" dirty="0">
                <a:latin typeface="Century Gothic"/>
              </a:rPr>
              <a:t>Invoices exceed $4.2 million</a:t>
            </a:r>
            <a:endParaRPr lang="en-US" sz="2000" dirty="0"/>
          </a:p>
          <a:p>
            <a:pPr marL="342900" indent="-342900"/>
            <a:r>
              <a:rPr lang="en-US" sz="2000" dirty="0">
                <a:latin typeface="Century Gothic"/>
              </a:rPr>
              <a:t>Paid $1.5 million</a:t>
            </a:r>
            <a:endParaRPr lang="en-US" sz="2000" dirty="0"/>
          </a:p>
          <a:p>
            <a:pPr marL="342900" indent="-342900"/>
            <a:r>
              <a:rPr lang="en-US" sz="2000" dirty="0">
                <a:latin typeface="Century Gothic"/>
              </a:rPr>
              <a:t>Invoices will be paid up to $4.2 million when the supplemental appropriation is approved</a:t>
            </a:r>
            <a:endParaRPr lang="en-US" sz="2000" dirty="0"/>
          </a:p>
          <a:p>
            <a:pPr marL="342900" indent="-342900"/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40C5-B997-9409-AE19-E6ADC0F19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754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entury Gothic"/>
              </a:rPr>
              <a:t>FY 26: Proposed Budget $1 million</a:t>
            </a:r>
            <a:r>
              <a:rPr lang="en-US" sz="2400" dirty="0">
                <a:latin typeface="Century Gothic"/>
              </a:rPr>
              <a:t> </a:t>
            </a:r>
          </a:p>
          <a:p>
            <a:pPr marL="342900" indent="-342900"/>
            <a:r>
              <a:rPr lang="en-US" sz="2000" dirty="0">
                <a:latin typeface="Century Gothic"/>
              </a:rPr>
              <a:t>Awaiting finalization </a:t>
            </a:r>
            <a:endParaRPr lang="en-US" sz="2000" dirty="0"/>
          </a:p>
          <a:p>
            <a:pPr marL="342900" indent="-342900"/>
            <a:r>
              <a:rPr lang="en-US" sz="2000" dirty="0">
                <a:latin typeface="Century Gothic"/>
              </a:rPr>
              <a:t>Developing a program plan and budget narrative </a:t>
            </a:r>
            <a:endParaRPr lang="en-US" sz="2000" dirty="0"/>
          </a:p>
          <a:p>
            <a:pPr marL="342900" indent="-342900"/>
            <a:endParaRPr lang="en-US" sz="2000" dirty="0"/>
          </a:p>
          <a:p>
            <a:pPr marL="342900" indent="-3429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039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B33D3-CE74-4EF0-E6EB-14D1B336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8" y="626460"/>
            <a:ext cx="12195859" cy="1254591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  <a:latin typeface="Gotham"/>
              </a:rPr>
              <a:t>Program Restructuring </a:t>
            </a:r>
            <a:endParaRPr lang="en-US">
              <a:solidFill>
                <a:srgbClr val="FFFFFF"/>
              </a:solidFill>
              <a:latin typeface="Gotham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18B825-1420-6842-8DFF-D413A0746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681" y="5617894"/>
            <a:ext cx="1761260" cy="1015588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9D02A7E-2524-35AE-8D64-694FBC78D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644261"/>
              </p:ext>
            </p:extLst>
          </p:nvPr>
        </p:nvGraphicFramePr>
        <p:xfrm>
          <a:off x="1200477" y="888987"/>
          <a:ext cx="9790215" cy="5900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205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B33D3-CE74-4EF0-E6EB-14D1B336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 Restructuring Prince George’s Cares</a:t>
            </a:r>
            <a:endParaRPr lang="en-US" sz="3200" kern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CF7EF3-3EF6-9767-40EC-D4AA25889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642" y="5677271"/>
            <a:ext cx="1761260" cy="1015588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03A4F6A-A31B-C151-9443-8C84DBB29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76205"/>
              </p:ext>
            </p:extLst>
          </p:nvPr>
        </p:nvGraphicFramePr>
        <p:xfrm>
          <a:off x="610392" y="1843705"/>
          <a:ext cx="11111484" cy="330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993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B33D3-CE74-4EF0-E6EB-14D1B336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 Program Infrastructure: Staff Allocation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3F0E2B-0739-3D44-4F80-48A1A023E3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971822"/>
              </p:ext>
            </p:extLst>
          </p:nvPr>
        </p:nvGraphicFramePr>
        <p:xfrm>
          <a:off x="634160" y="1821608"/>
          <a:ext cx="10927830" cy="3587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231">
                  <a:extLst>
                    <a:ext uri="{9D8B030D-6E8A-4147-A177-3AD203B41FA5}">
                      <a16:colId xmlns:a16="http://schemas.microsoft.com/office/drawing/2014/main" val="148060981"/>
                    </a:ext>
                  </a:extLst>
                </a:gridCol>
                <a:gridCol w="6391599">
                  <a:extLst>
                    <a:ext uri="{9D8B030D-6E8A-4147-A177-3AD203B41FA5}">
                      <a16:colId xmlns:a16="http://schemas.microsoft.com/office/drawing/2014/main" val="2430554127"/>
                    </a:ext>
                  </a:extLst>
                </a:gridCol>
              </a:tblGrid>
              <a:tr h="589499"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Staff </a:t>
                      </a:r>
                    </a:p>
                  </a:txBody>
                  <a:tcPr marL="133161" marR="133161" marT="66581" marB="665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Role</a:t>
                      </a:r>
                    </a:p>
                  </a:txBody>
                  <a:tcPr marL="133161" marR="133161" marT="66581" marB="66581"/>
                </a:tc>
                <a:extLst>
                  <a:ext uri="{0D108BD9-81ED-4DB2-BD59-A6C34878D82A}">
                    <a16:rowId xmlns:a16="http://schemas.microsoft.com/office/drawing/2014/main" val="835771595"/>
                  </a:ext>
                </a:extLst>
              </a:tr>
              <a:tr h="589499">
                <a:tc>
                  <a:txBody>
                    <a:bodyPr/>
                    <a:lstStyle/>
                    <a:p>
                      <a:r>
                        <a:rPr lang="en-US" sz="2700"/>
                        <a:t>Program Manager</a:t>
                      </a:r>
                    </a:p>
                  </a:txBody>
                  <a:tcPr marL="133161" marR="133161" marT="66581" marB="66581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Staff will have oversight of the program </a:t>
                      </a:r>
                    </a:p>
                  </a:txBody>
                  <a:tcPr marL="133161" marR="133161" marT="66581" marB="66581"/>
                </a:tc>
                <a:extLst>
                  <a:ext uri="{0D108BD9-81ED-4DB2-BD59-A6C34878D82A}">
                    <a16:rowId xmlns:a16="http://schemas.microsoft.com/office/drawing/2014/main" val="4078882188"/>
                  </a:ext>
                </a:extLst>
              </a:tr>
              <a:tr h="909361">
                <a:tc>
                  <a:txBody>
                    <a:bodyPr/>
                    <a:lstStyle/>
                    <a:p>
                      <a:r>
                        <a:rPr lang="en-US" sz="2700"/>
                        <a:t>Compliance Analyst  </a:t>
                      </a:r>
                    </a:p>
                  </a:txBody>
                  <a:tcPr marL="133161" marR="133161" marT="66581" marB="66581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Staff will have oversight of program integrity and compliance</a:t>
                      </a:r>
                    </a:p>
                  </a:txBody>
                  <a:tcPr marL="133161" marR="133161" marT="66581" marB="66581"/>
                </a:tc>
                <a:extLst>
                  <a:ext uri="{0D108BD9-81ED-4DB2-BD59-A6C34878D82A}">
                    <a16:rowId xmlns:a16="http://schemas.microsoft.com/office/drawing/2014/main" val="255552788"/>
                  </a:ext>
                </a:extLst>
              </a:tr>
              <a:tr h="589499">
                <a:tc>
                  <a:txBody>
                    <a:bodyPr/>
                    <a:lstStyle/>
                    <a:p>
                      <a:r>
                        <a:rPr lang="en-US" sz="2700"/>
                        <a:t>Eligibility Specialist </a:t>
                      </a:r>
                    </a:p>
                  </a:txBody>
                  <a:tcPr marL="133161" marR="133161" marT="66581" marB="66581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Staff will be responsible for program eligibility </a:t>
                      </a:r>
                    </a:p>
                  </a:txBody>
                  <a:tcPr marL="133161" marR="133161" marT="66581" marB="66581"/>
                </a:tc>
                <a:extLst>
                  <a:ext uri="{0D108BD9-81ED-4DB2-BD59-A6C34878D82A}">
                    <a16:rowId xmlns:a16="http://schemas.microsoft.com/office/drawing/2014/main" val="3688078865"/>
                  </a:ext>
                </a:extLst>
              </a:tr>
              <a:tr h="909361">
                <a:tc>
                  <a:txBody>
                    <a:bodyPr/>
                    <a:lstStyle/>
                    <a:p>
                      <a:r>
                        <a:rPr lang="en-US" sz="2700"/>
                        <a:t>Data analyst </a:t>
                      </a:r>
                    </a:p>
                  </a:txBody>
                  <a:tcPr marL="133161" marR="133161" marT="66581" marB="66581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 Staff will conduct data analysis for the program</a:t>
                      </a:r>
                    </a:p>
                  </a:txBody>
                  <a:tcPr marL="133161" marR="133161" marT="66581" marB="66581"/>
                </a:tc>
                <a:extLst>
                  <a:ext uri="{0D108BD9-81ED-4DB2-BD59-A6C34878D82A}">
                    <a16:rowId xmlns:a16="http://schemas.microsoft.com/office/drawing/2014/main" val="64562072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8354C45-F762-DDF1-FC7E-827B1F686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395" y="5657478"/>
            <a:ext cx="1761260" cy="10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B33D3-CE74-4EF0-E6EB-14D1B336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 Program Infrastructure: Program Standardization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439FAB-DCBA-7F53-957A-771F13017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94565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994658-6441-E812-5DEF-01D63AECA264}"/>
              </a:ext>
            </a:extLst>
          </p:cNvPr>
          <p:cNvSpPr txBox="1"/>
          <p:nvPr/>
        </p:nvSpPr>
        <p:spPr>
          <a:xfrm>
            <a:off x="5896598" y="4341264"/>
            <a:ext cx="5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253AA1-E1BC-5CC4-F0E4-FE082837C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8681" y="5617894"/>
            <a:ext cx="1761260" cy="10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3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GCHD Color Palette">
      <a:dk1>
        <a:srgbClr val="000000"/>
      </a:dk1>
      <a:lt1>
        <a:srgbClr val="FFFFFF"/>
      </a:lt1>
      <a:dk2>
        <a:srgbClr val="44546A"/>
      </a:dk2>
      <a:lt2>
        <a:srgbClr val="F2F2F2"/>
      </a:lt2>
      <a:accent1>
        <a:srgbClr val="9023C9"/>
      </a:accent1>
      <a:accent2>
        <a:srgbClr val="FD2262"/>
      </a:accent2>
      <a:accent3>
        <a:srgbClr val="019BFF"/>
      </a:accent3>
      <a:accent4>
        <a:srgbClr val="FF9A0F"/>
      </a:accent4>
      <a:accent5>
        <a:srgbClr val="ADAEAD"/>
      </a:accent5>
      <a:accent6>
        <a:srgbClr val="9124CB"/>
      </a:accent6>
      <a:hlink>
        <a:srgbClr val="019BFF"/>
      </a:hlink>
      <a:folHlink>
        <a:srgbClr val="424C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ssures Presentation " id="{0900CDAA-2F26-4268-8988-1E252BB77BCC}" vid="{4F16A71F-95EE-406D-A06A-4006C50C8495}"/>
    </a:ext>
  </a:extLst>
</a:theme>
</file>

<file path=docMetadata/LabelInfo.xml><?xml version="1.0" encoding="utf-8"?>
<clbl:labelList xmlns:clbl="http://schemas.microsoft.com/office/2020/mipLabelMetadata">
  <clbl:label id="{4146bdda-ddc1-4d2a-a1b2-1a64cc3c837b}" enabled="0" method="" siteId="{4146bdda-ddc1-4d2a-a1b2-1a64cc3c83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510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Gotham</vt:lpstr>
      <vt:lpstr>Office Theme</vt:lpstr>
      <vt:lpstr>Health Assures  Health Department Overview</vt:lpstr>
      <vt:lpstr>Purpose of Presentation  </vt:lpstr>
      <vt:lpstr>Review of Federal and State Budget Cuts </vt:lpstr>
      <vt:lpstr>Review of State Budget Cuts </vt:lpstr>
      <vt:lpstr>Looking Ahead: FY25 &amp;FY26</vt:lpstr>
      <vt:lpstr>Program Restructuring </vt:lpstr>
      <vt:lpstr>Program Restructuring Prince George’s Cares</vt:lpstr>
      <vt:lpstr> Program Infrastructure: Staff Allocation  </vt:lpstr>
      <vt:lpstr> Program Infrastructure: Program Standardization </vt:lpstr>
      <vt:lpstr> Program Infrastructure: Data Standardization</vt:lpstr>
      <vt:lpstr>Future State of Prince George’s County Cares 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Troy</dc:creator>
  <cp:lastModifiedBy>Little, Stephanie S.</cp:lastModifiedBy>
  <cp:revision>713</cp:revision>
  <dcterms:created xsi:type="dcterms:W3CDTF">2024-10-01T14:36:48Z</dcterms:created>
  <dcterms:modified xsi:type="dcterms:W3CDTF">2025-03-25T14:56:04Z</dcterms:modified>
</cp:coreProperties>
</file>