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314" r:id="rId9"/>
    <p:sldId id="319" r:id="rId10"/>
    <p:sldId id="320" r:id="rId11"/>
    <p:sldId id="261" r:id="rId12"/>
    <p:sldId id="321" r:id="rId13"/>
    <p:sldId id="322" r:id="rId14"/>
    <p:sldId id="313" r:id="rId15"/>
    <p:sldId id="323" r:id="rId16"/>
    <p:sldId id="324" r:id="rId17"/>
    <p:sldId id="325" r:id="rId18"/>
    <p:sldId id="326" r:id="rId19"/>
    <p:sldId id="327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5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dy, Shawné J." userId="b73145fb-259f-4568-a63f-568ab8f9acef" providerId="ADAL" clId="{A16F90B2-9495-4C08-A7EE-7544DEF61FDF}"/>
    <pc:docChg chg="modSld">
      <pc:chgData name="Waddy, Shawné J." userId="b73145fb-259f-4568-a63f-568ab8f9acef" providerId="ADAL" clId="{A16F90B2-9495-4C08-A7EE-7544DEF61FDF}" dt="2025-03-13T21:44:28.873" v="193" actId="1076"/>
      <pc:docMkLst>
        <pc:docMk/>
      </pc:docMkLst>
      <pc:sldChg chg="modSp mod">
        <pc:chgData name="Waddy, Shawné J." userId="b73145fb-259f-4568-a63f-568ab8f9acef" providerId="ADAL" clId="{A16F90B2-9495-4C08-A7EE-7544DEF61FDF}" dt="2025-03-13T21:43:38.524" v="192" actId="20577"/>
        <pc:sldMkLst>
          <pc:docMk/>
          <pc:sldMk cId="728631583" sldId="258"/>
        </pc:sldMkLst>
        <pc:spChg chg="mod">
          <ac:chgData name="Waddy, Shawné J." userId="b73145fb-259f-4568-a63f-568ab8f9acef" providerId="ADAL" clId="{A16F90B2-9495-4C08-A7EE-7544DEF61FDF}" dt="2025-03-13T21:43:38.524" v="192" actId="20577"/>
          <ac:spMkLst>
            <pc:docMk/>
            <pc:sldMk cId="728631583" sldId="258"/>
            <ac:spMk id="3" creationId="{713273F2-7C60-EA13-3803-9BB71E110BAD}"/>
          </ac:spMkLst>
        </pc:spChg>
      </pc:sldChg>
      <pc:sldChg chg="modSp mod">
        <pc:chgData name="Waddy, Shawné J." userId="b73145fb-259f-4568-a63f-568ab8f9acef" providerId="ADAL" clId="{A16F90B2-9495-4C08-A7EE-7544DEF61FDF}" dt="2025-03-13T21:44:28.873" v="193" actId="1076"/>
        <pc:sldMkLst>
          <pc:docMk/>
          <pc:sldMk cId="572085351" sldId="313"/>
        </pc:sldMkLst>
        <pc:graphicFrameChg chg="mod">
          <ac:chgData name="Waddy, Shawné J." userId="b73145fb-259f-4568-a63f-568ab8f9acef" providerId="ADAL" clId="{A16F90B2-9495-4C08-A7EE-7544DEF61FDF}" dt="2025-03-13T21:44:28.873" v="193" actId="1076"/>
          <ac:graphicFrameMkLst>
            <pc:docMk/>
            <pc:sldMk cId="572085351" sldId="313"/>
            <ac:graphicFrameMk id="6" creationId="{9C511B5B-EAE9-CE4A-326C-E9255A4DA0C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3DFBF-7971-4D37-80C0-F441F52ED28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BFC1F8-9600-4B83-B7D3-D7962D96235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Community Advocates Family &amp; Youth (CAFY)</a:t>
          </a:r>
        </a:p>
      </dgm:t>
    </dgm:pt>
    <dgm:pt modelId="{92F60BCB-0283-470D-A743-705399F03B0A}" type="parTrans" cxnId="{65A0D930-56CB-4379-8727-1F82174F7FEE}">
      <dgm:prSet/>
      <dgm:spPr/>
      <dgm:t>
        <a:bodyPr/>
        <a:lstStyle/>
        <a:p>
          <a:endParaRPr lang="en-US"/>
        </a:p>
      </dgm:t>
    </dgm:pt>
    <dgm:pt modelId="{89F3937E-6836-4FF0-804C-35AE413B64D6}" type="sibTrans" cxnId="{65A0D930-56CB-4379-8727-1F82174F7FEE}">
      <dgm:prSet/>
      <dgm:spPr/>
      <dgm:t>
        <a:bodyPr/>
        <a:lstStyle/>
        <a:p>
          <a:endParaRPr lang="en-US"/>
        </a:p>
      </dgm:t>
    </dgm:pt>
    <dgm:pt modelId="{D0134C80-C8BA-4227-A29C-9F7E9227F8F6}">
      <dgm:prSet/>
      <dgm:spPr/>
      <dgm:t>
        <a:bodyPr/>
        <a:lstStyle/>
        <a:p>
          <a:r>
            <a:rPr lang="en-US"/>
            <a:t>Maryland Crime Victim Resource Center (MCVRC)</a:t>
          </a:r>
        </a:p>
      </dgm:t>
    </dgm:pt>
    <dgm:pt modelId="{E2571DBE-1BC1-4180-BAA5-74E3E313629D}" type="parTrans" cxnId="{A20A1F3E-2814-4E22-836A-E8B803E42504}">
      <dgm:prSet/>
      <dgm:spPr/>
      <dgm:t>
        <a:bodyPr/>
        <a:lstStyle/>
        <a:p>
          <a:endParaRPr lang="en-US"/>
        </a:p>
      </dgm:t>
    </dgm:pt>
    <dgm:pt modelId="{38E834D4-F6F6-41BA-A484-CB4E8B5142F0}" type="sibTrans" cxnId="{A20A1F3E-2814-4E22-836A-E8B803E42504}">
      <dgm:prSet/>
      <dgm:spPr/>
      <dgm:t>
        <a:bodyPr/>
        <a:lstStyle/>
        <a:p>
          <a:endParaRPr lang="en-US"/>
        </a:p>
      </dgm:t>
    </dgm:pt>
    <dgm:pt modelId="{D8361499-703B-4F8C-AF98-A9FF2E3A78BB}" type="pres">
      <dgm:prSet presAssocID="{17D3DFBF-7971-4D37-80C0-F441F52ED2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6122296-B5ED-45CB-91CE-331ACEA07D3C}" type="pres">
      <dgm:prSet presAssocID="{1DBFC1F8-9600-4B83-B7D3-D7962D962352}" presName="hierRoot1" presStyleCnt="0"/>
      <dgm:spPr/>
    </dgm:pt>
    <dgm:pt modelId="{992033D1-3DE7-4DFF-9E71-07084D7258C5}" type="pres">
      <dgm:prSet presAssocID="{1DBFC1F8-9600-4B83-B7D3-D7962D962352}" presName="composite" presStyleCnt="0"/>
      <dgm:spPr/>
    </dgm:pt>
    <dgm:pt modelId="{1280F15D-7BC8-4328-95E8-9B2AF9DE4D0D}" type="pres">
      <dgm:prSet presAssocID="{1DBFC1F8-9600-4B83-B7D3-D7962D962352}" presName="background" presStyleLbl="node0" presStyleIdx="0" presStyleCnt="2"/>
      <dgm:spPr/>
    </dgm:pt>
    <dgm:pt modelId="{668475F8-EDD1-4109-A7AD-5FDD3C20D4A9}" type="pres">
      <dgm:prSet presAssocID="{1DBFC1F8-9600-4B83-B7D3-D7962D962352}" presName="text" presStyleLbl="fgAcc0" presStyleIdx="0" presStyleCnt="2">
        <dgm:presLayoutVars>
          <dgm:chPref val="3"/>
        </dgm:presLayoutVars>
      </dgm:prSet>
      <dgm:spPr/>
    </dgm:pt>
    <dgm:pt modelId="{EBB373C2-1B4E-4AB6-B111-288B9C3D3CAE}" type="pres">
      <dgm:prSet presAssocID="{1DBFC1F8-9600-4B83-B7D3-D7962D962352}" presName="hierChild2" presStyleCnt="0"/>
      <dgm:spPr/>
    </dgm:pt>
    <dgm:pt modelId="{3940EBB3-0266-4628-8D8D-AF6652C21B8A}" type="pres">
      <dgm:prSet presAssocID="{D0134C80-C8BA-4227-A29C-9F7E9227F8F6}" presName="hierRoot1" presStyleCnt="0"/>
      <dgm:spPr/>
    </dgm:pt>
    <dgm:pt modelId="{E436DC7C-502B-43E0-A79E-EB849CC87F35}" type="pres">
      <dgm:prSet presAssocID="{D0134C80-C8BA-4227-A29C-9F7E9227F8F6}" presName="composite" presStyleCnt="0"/>
      <dgm:spPr/>
    </dgm:pt>
    <dgm:pt modelId="{010253D2-BCE8-4104-9ED4-2F86CAB0A390}" type="pres">
      <dgm:prSet presAssocID="{D0134C80-C8BA-4227-A29C-9F7E9227F8F6}" presName="background" presStyleLbl="node0" presStyleIdx="1" presStyleCnt="2"/>
      <dgm:spPr/>
    </dgm:pt>
    <dgm:pt modelId="{CE2B6340-D175-4D66-B9EE-B8B63B89194C}" type="pres">
      <dgm:prSet presAssocID="{D0134C80-C8BA-4227-A29C-9F7E9227F8F6}" presName="text" presStyleLbl="fgAcc0" presStyleIdx="1" presStyleCnt="2">
        <dgm:presLayoutVars>
          <dgm:chPref val="3"/>
        </dgm:presLayoutVars>
      </dgm:prSet>
      <dgm:spPr/>
    </dgm:pt>
    <dgm:pt modelId="{51ACE875-C2EB-46F1-BD51-3197C0C3FF74}" type="pres">
      <dgm:prSet presAssocID="{D0134C80-C8BA-4227-A29C-9F7E9227F8F6}" presName="hierChild2" presStyleCnt="0"/>
      <dgm:spPr/>
    </dgm:pt>
  </dgm:ptLst>
  <dgm:cxnLst>
    <dgm:cxn modelId="{65A0D930-56CB-4379-8727-1F82174F7FEE}" srcId="{17D3DFBF-7971-4D37-80C0-F441F52ED28C}" destId="{1DBFC1F8-9600-4B83-B7D3-D7962D962352}" srcOrd="0" destOrd="0" parTransId="{92F60BCB-0283-470D-A743-705399F03B0A}" sibTransId="{89F3937E-6836-4FF0-804C-35AE413B64D6}"/>
    <dgm:cxn modelId="{A20A1F3E-2814-4E22-836A-E8B803E42504}" srcId="{17D3DFBF-7971-4D37-80C0-F441F52ED28C}" destId="{D0134C80-C8BA-4227-A29C-9F7E9227F8F6}" srcOrd="1" destOrd="0" parTransId="{E2571DBE-1BC1-4180-BAA5-74E3E313629D}" sibTransId="{38E834D4-F6F6-41BA-A484-CB4E8B5142F0}"/>
    <dgm:cxn modelId="{46FB5E3F-4611-477F-B995-64B7A463C3B0}" type="presOf" srcId="{17D3DFBF-7971-4D37-80C0-F441F52ED28C}" destId="{D8361499-703B-4F8C-AF98-A9FF2E3A78BB}" srcOrd="0" destOrd="0" presId="urn:microsoft.com/office/officeart/2005/8/layout/hierarchy1"/>
    <dgm:cxn modelId="{9C44B48A-54A8-48C3-B941-80609127DEA4}" type="presOf" srcId="{1DBFC1F8-9600-4B83-B7D3-D7962D962352}" destId="{668475F8-EDD1-4109-A7AD-5FDD3C20D4A9}" srcOrd="0" destOrd="0" presId="urn:microsoft.com/office/officeart/2005/8/layout/hierarchy1"/>
    <dgm:cxn modelId="{38991D8D-B059-4E9E-845B-011380B765EE}" type="presOf" srcId="{D0134C80-C8BA-4227-A29C-9F7E9227F8F6}" destId="{CE2B6340-D175-4D66-B9EE-B8B63B89194C}" srcOrd="0" destOrd="0" presId="urn:microsoft.com/office/officeart/2005/8/layout/hierarchy1"/>
    <dgm:cxn modelId="{FFD79F39-F132-40EF-BD21-8AC57444670F}" type="presParOf" srcId="{D8361499-703B-4F8C-AF98-A9FF2E3A78BB}" destId="{56122296-B5ED-45CB-91CE-331ACEA07D3C}" srcOrd="0" destOrd="0" presId="urn:microsoft.com/office/officeart/2005/8/layout/hierarchy1"/>
    <dgm:cxn modelId="{8C7DF3DF-60C4-41A2-917E-DE86F8E9EA20}" type="presParOf" srcId="{56122296-B5ED-45CB-91CE-331ACEA07D3C}" destId="{992033D1-3DE7-4DFF-9E71-07084D7258C5}" srcOrd="0" destOrd="0" presId="urn:microsoft.com/office/officeart/2005/8/layout/hierarchy1"/>
    <dgm:cxn modelId="{81F9CE41-7C50-473B-A4EF-31CFDA5A1F5C}" type="presParOf" srcId="{992033D1-3DE7-4DFF-9E71-07084D7258C5}" destId="{1280F15D-7BC8-4328-95E8-9B2AF9DE4D0D}" srcOrd="0" destOrd="0" presId="urn:microsoft.com/office/officeart/2005/8/layout/hierarchy1"/>
    <dgm:cxn modelId="{EA459969-B228-46DB-8933-AAA85E9A8021}" type="presParOf" srcId="{992033D1-3DE7-4DFF-9E71-07084D7258C5}" destId="{668475F8-EDD1-4109-A7AD-5FDD3C20D4A9}" srcOrd="1" destOrd="0" presId="urn:microsoft.com/office/officeart/2005/8/layout/hierarchy1"/>
    <dgm:cxn modelId="{4B58FBD2-3AAF-4631-B3E7-576683F65F1E}" type="presParOf" srcId="{56122296-B5ED-45CB-91CE-331ACEA07D3C}" destId="{EBB373C2-1B4E-4AB6-B111-288B9C3D3CAE}" srcOrd="1" destOrd="0" presId="urn:microsoft.com/office/officeart/2005/8/layout/hierarchy1"/>
    <dgm:cxn modelId="{EF7F4A95-6157-49B6-9F4F-BF9470DD4431}" type="presParOf" srcId="{D8361499-703B-4F8C-AF98-A9FF2E3A78BB}" destId="{3940EBB3-0266-4628-8D8D-AF6652C21B8A}" srcOrd="1" destOrd="0" presId="urn:microsoft.com/office/officeart/2005/8/layout/hierarchy1"/>
    <dgm:cxn modelId="{3722B45D-EED2-484B-8290-9AD2A361A821}" type="presParOf" srcId="{3940EBB3-0266-4628-8D8D-AF6652C21B8A}" destId="{E436DC7C-502B-43E0-A79E-EB849CC87F35}" srcOrd="0" destOrd="0" presId="urn:microsoft.com/office/officeart/2005/8/layout/hierarchy1"/>
    <dgm:cxn modelId="{F0343260-31B1-47F5-97B3-9B6561DFDBA3}" type="presParOf" srcId="{E436DC7C-502B-43E0-A79E-EB849CC87F35}" destId="{010253D2-BCE8-4104-9ED4-2F86CAB0A390}" srcOrd="0" destOrd="0" presId="urn:microsoft.com/office/officeart/2005/8/layout/hierarchy1"/>
    <dgm:cxn modelId="{E753EA7C-809C-49C2-9F81-ABF34374AC6E}" type="presParOf" srcId="{E436DC7C-502B-43E0-A79E-EB849CC87F35}" destId="{CE2B6340-D175-4D66-B9EE-B8B63B89194C}" srcOrd="1" destOrd="0" presId="urn:microsoft.com/office/officeart/2005/8/layout/hierarchy1"/>
    <dgm:cxn modelId="{7E34E4F7-D3DD-4055-A691-4F16D70DFDBC}" type="presParOf" srcId="{3940EBB3-0266-4628-8D8D-AF6652C21B8A}" destId="{51ACE875-C2EB-46F1-BD51-3197C0C3FF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3DFBF-7971-4D37-80C0-F441F52ED28C}" type="doc">
      <dgm:prSet loTypeId="urn:microsoft.com/office/officeart/2005/8/layout/defaul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4BF54EB-4E8D-4CB7-A99D-C0C8C6277917}">
      <dgm:prSet/>
      <dgm:spPr/>
      <dgm:t>
        <a:bodyPr/>
        <a:lstStyle/>
        <a:p>
          <a:r>
            <a:rPr lang="en-US" dirty="0"/>
            <a:t>Family Justice Center (FJC)</a:t>
          </a:r>
        </a:p>
      </dgm:t>
    </dgm:pt>
    <dgm:pt modelId="{A5FAD54A-A54F-4E19-9E7E-1A2377601AF5}" type="parTrans" cxnId="{ECD56B67-41F5-4A4D-8083-6073DE42913D}">
      <dgm:prSet/>
      <dgm:spPr/>
      <dgm:t>
        <a:bodyPr/>
        <a:lstStyle/>
        <a:p>
          <a:endParaRPr lang="en-US"/>
        </a:p>
      </dgm:t>
    </dgm:pt>
    <dgm:pt modelId="{EDAF4AF2-002E-4364-A2C7-08BC8A129409}" type="sibTrans" cxnId="{ECD56B67-41F5-4A4D-8083-6073DE42913D}">
      <dgm:prSet/>
      <dgm:spPr/>
      <dgm:t>
        <a:bodyPr/>
        <a:lstStyle/>
        <a:p>
          <a:endParaRPr lang="en-US"/>
        </a:p>
      </dgm:t>
    </dgm:pt>
    <dgm:pt modelId="{290E3518-7E4C-4E82-8D7C-CFAF15D29552}" type="pres">
      <dgm:prSet presAssocID="{17D3DFBF-7971-4D37-80C0-F441F52ED28C}" presName="diagram" presStyleCnt="0">
        <dgm:presLayoutVars>
          <dgm:dir/>
          <dgm:resizeHandles val="exact"/>
        </dgm:presLayoutVars>
      </dgm:prSet>
      <dgm:spPr/>
    </dgm:pt>
    <dgm:pt modelId="{EA85B2B4-0799-4BA2-A6FA-121FF9D11471}" type="pres">
      <dgm:prSet presAssocID="{E4BF54EB-4E8D-4CB7-A99D-C0C8C6277917}" presName="node" presStyleLbl="node1" presStyleIdx="0" presStyleCnt="1" custLinFactNeighborX="-557" custLinFactNeighborY="97832">
        <dgm:presLayoutVars>
          <dgm:bulletEnabled val="1"/>
        </dgm:presLayoutVars>
      </dgm:prSet>
      <dgm:spPr/>
    </dgm:pt>
  </dgm:ptLst>
  <dgm:cxnLst>
    <dgm:cxn modelId="{ABB97410-7968-4AEA-9706-313F8D29B382}" type="presOf" srcId="{17D3DFBF-7971-4D37-80C0-F441F52ED28C}" destId="{290E3518-7E4C-4E82-8D7C-CFAF15D29552}" srcOrd="0" destOrd="0" presId="urn:microsoft.com/office/officeart/2005/8/layout/default"/>
    <dgm:cxn modelId="{ECD56B67-41F5-4A4D-8083-6073DE42913D}" srcId="{17D3DFBF-7971-4D37-80C0-F441F52ED28C}" destId="{E4BF54EB-4E8D-4CB7-A99D-C0C8C6277917}" srcOrd="0" destOrd="0" parTransId="{A5FAD54A-A54F-4E19-9E7E-1A2377601AF5}" sibTransId="{EDAF4AF2-002E-4364-A2C7-08BC8A129409}"/>
    <dgm:cxn modelId="{270EF6E8-A84C-4C23-B41C-0139FD16301B}" type="presOf" srcId="{E4BF54EB-4E8D-4CB7-A99D-C0C8C6277917}" destId="{EA85B2B4-0799-4BA2-A6FA-121FF9D11471}" srcOrd="0" destOrd="0" presId="urn:microsoft.com/office/officeart/2005/8/layout/default"/>
    <dgm:cxn modelId="{8944185D-DFC3-4616-82C9-83AE00B9BD0C}" type="presParOf" srcId="{290E3518-7E4C-4E82-8D7C-CFAF15D29552}" destId="{EA85B2B4-0799-4BA2-A6FA-121FF9D1147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3DFBF-7971-4D37-80C0-F441F52ED28C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BFC1F8-9600-4B83-B7D3-D7962D962352}">
      <dgm:prSet/>
      <dgm:spPr/>
      <dgm:t>
        <a:bodyPr/>
        <a:lstStyle/>
        <a:p>
          <a:r>
            <a:rPr lang="en-US" dirty="0"/>
            <a:t>Roberta’s House</a:t>
          </a:r>
        </a:p>
      </dgm:t>
    </dgm:pt>
    <dgm:pt modelId="{92F60BCB-0283-470D-A743-705399F03B0A}" type="parTrans" cxnId="{65A0D930-56CB-4379-8727-1F82174F7FEE}">
      <dgm:prSet/>
      <dgm:spPr/>
      <dgm:t>
        <a:bodyPr/>
        <a:lstStyle/>
        <a:p>
          <a:endParaRPr lang="en-US"/>
        </a:p>
      </dgm:t>
    </dgm:pt>
    <dgm:pt modelId="{89F3937E-6836-4FF0-804C-35AE413B64D6}" type="sibTrans" cxnId="{65A0D930-56CB-4379-8727-1F82174F7FEE}">
      <dgm:prSet/>
      <dgm:spPr/>
      <dgm:t>
        <a:bodyPr/>
        <a:lstStyle/>
        <a:p>
          <a:endParaRPr lang="en-US"/>
        </a:p>
      </dgm:t>
    </dgm:pt>
    <dgm:pt modelId="{E4BF54EB-4E8D-4CB7-A99D-C0C8C6277917}">
      <dgm:prSet/>
      <dgm:spPr/>
      <dgm:t>
        <a:bodyPr/>
        <a:lstStyle/>
        <a:p>
          <a:r>
            <a:rPr lang="en-US" dirty="0"/>
            <a:t>My Covenant Place</a:t>
          </a:r>
        </a:p>
      </dgm:t>
    </dgm:pt>
    <dgm:pt modelId="{A5FAD54A-A54F-4E19-9E7E-1A2377601AF5}" type="parTrans" cxnId="{ECD56B67-41F5-4A4D-8083-6073DE42913D}">
      <dgm:prSet/>
      <dgm:spPr/>
      <dgm:t>
        <a:bodyPr/>
        <a:lstStyle/>
        <a:p>
          <a:endParaRPr lang="en-US"/>
        </a:p>
      </dgm:t>
    </dgm:pt>
    <dgm:pt modelId="{EDAF4AF2-002E-4364-A2C7-08BC8A129409}" type="sibTrans" cxnId="{ECD56B67-41F5-4A4D-8083-6073DE42913D}">
      <dgm:prSet/>
      <dgm:spPr/>
      <dgm:t>
        <a:bodyPr/>
        <a:lstStyle/>
        <a:p>
          <a:endParaRPr lang="en-US"/>
        </a:p>
      </dgm:t>
    </dgm:pt>
    <dgm:pt modelId="{E8413BBA-7580-4E78-8385-36352536BB40}" type="pres">
      <dgm:prSet presAssocID="{17D3DFBF-7971-4D37-80C0-F441F52ED2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851219-676A-44BD-B174-83B84DA74063}" type="pres">
      <dgm:prSet presAssocID="{1DBFC1F8-9600-4B83-B7D3-D7962D962352}" presName="hierRoot1" presStyleCnt="0">
        <dgm:presLayoutVars>
          <dgm:hierBranch val="init"/>
        </dgm:presLayoutVars>
      </dgm:prSet>
      <dgm:spPr/>
    </dgm:pt>
    <dgm:pt modelId="{5EB28A6D-5183-454B-945D-F02E1F32206A}" type="pres">
      <dgm:prSet presAssocID="{1DBFC1F8-9600-4B83-B7D3-D7962D962352}" presName="rootComposite1" presStyleCnt="0"/>
      <dgm:spPr/>
    </dgm:pt>
    <dgm:pt modelId="{F581D343-A657-4C0C-AB8C-D9E9654E4184}" type="pres">
      <dgm:prSet presAssocID="{1DBFC1F8-9600-4B83-B7D3-D7962D962352}" presName="rootText1" presStyleLbl="node0" presStyleIdx="0" presStyleCnt="2">
        <dgm:presLayoutVars>
          <dgm:chPref val="3"/>
        </dgm:presLayoutVars>
      </dgm:prSet>
      <dgm:spPr/>
    </dgm:pt>
    <dgm:pt modelId="{43870AA3-3FDE-446C-9836-3F4462E1E12C}" type="pres">
      <dgm:prSet presAssocID="{1DBFC1F8-9600-4B83-B7D3-D7962D962352}" presName="rootConnector1" presStyleLbl="node1" presStyleIdx="0" presStyleCnt="0"/>
      <dgm:spPr/>
    </dgm:pt>
    <dgm:pt modelId="{14EB3B7E-F368-4B6F-A1E9-4C15BED2D3C0}" type="pres">
      <dgm:prSet presAssocID="{1DBFC1F8-9600-4B83-B7D3-D7962D962352}" presName="hierChild2" presStyleCnt="0"/>
      <dgm:spPr/>
    </dgm:pt>
    <dgm:pt modelId="{7FA6800B-A872-4B8D-A746-21685D8409D6}" type="pres">
      <dgm:prSet presAssocID="{1DBFC1F8-9600-4B83-B7D3-D7962D962352}" presName="hierChild3" presStyleCnt="0"/>
      <dgm:spPr/>
    </dgm:pt>
    <dgm:pt modelId="{0112123E-64E4-4FF4-90E2-0BE8EB666DF3}" type="pres">
      <dgm:prSet presAssocID="{E4BF54EB-4E8D-4CB7-A99D-C0C8C6277917}" presName="hierRoot1" presStyleCnt="0">
        <dgm:presLayoutVars>
          <dgm:hierBranch val="init"/>
        </dgm:presLayoutVars>
      </dgm:prSet>
      <dgm:spPr/>
    </dgm:pt>
    <dgm:pt modelId="{14F55989-6742-4E86-82C0-8D5A9409702E}" type="pres">
      <dgm:prSet presAssocID="{E4BF54EB-4E8D-4CB7-A99D-C0C8C6277917}" presName="rootComposite1" presStyleCnt="0"/>
      <dgm:spPr/>
    </dgm:pt>
    <dgm:pt modelId="{6D3AF923-DFE4-45ED-95E9-20D399DC7BE8}" type="pres">
      <dgm:prSet presAssocID="{E4BF54EB-4E8D-4CB7-A99D-C0C8C6277917}" presName="rootText1" presStyleLbl="node0" presStyleIdx="1" presStyleCnt="2">
        <dgm:presLayoutVars>
          <dgm:chPref val="3"/>
        </dgm:presLayoutVars>
      </dgm:prSet>
      <dgm:spPr/>
    </dgm:pt>
    <dgm:pt modelId="{F640BBC0-839E-46AF-96FA-7CF9559C7466}" type="pres">
      <dgm:prSet presAssocID="{E4BF54EB-4E8D-4CB7-A99D-C0C8C6277917}" presName="rootConnector1" presStyleLbl="node1" presStyleIdx="0" presStyleCnt="0"/>
      <dgm:spPr/>
    </dgm:pt>
    <dgm:pt modelId="{A1DBDE4D-49E2-444D-B1ED-E87060C52665}" type="pres">
      <dgm:prSet presAssocID="{E4BF54EB-4E8D-4CB7-A99D-C0C8C6277917}" presName="hierChild2" presStyleCnt="0"/>
      <dgm:spPr/>
    </dgm:pt>
    <dgm:pt modelId="{DFDDB073-7BC0-4B1C-AEE9-BA6DF6F68472}" type="pres">
      <dgm:prSet presAssocID="{E4BF54EB-4E8D-4CB7-A99D-C0C8C6277917}" presName="hierChild3" presStyleCnt="0"/>
      <dgm:spPr/>
    </dgm:pt>
  </dgm:ptLst>
  <dgm:cxnLst>
    <dgm:cxn modelId="{3C952706-FE46-40A7-9B38-CF121DA58577}" type="presOf" srcId="{1DBFC1F8-9600-4B83-B7D3-D7962D962352}" destId="{43870AA3-3FDE-446C-9836-3F4462E1E12C}" srcOrd="1" destOrd="0" presId="urn:microsoft.com/office/officeart/2005/8/layout/orgChart1"/>
    <dgm:cxn modelId="{65A0D930-56CB-4379-8727-1F82174F7FEE}" srcId="{17D3DFBF-7971-4D37-80C0-F441F52ED28C}" destId="{1DBFC1F8-9600-4B83-B7D3-D7962D962352}" srcOrd="0" destOrd="0" parTransId="{92F60BCB-0283-470D-A743-705399F03B0A}" sibTransId="{89F3937E-6836-4FF0-804C-35AE413B64D6}"/>
    <dgm:cxn modelId="{ECD56B67-41F5-4A4D-8083-6073DE42913D}" srcId="{17D3DFBF-7971-4D37-80C0-F441F52ED28C}" destId="{E4BF54EB-4E8D-4CB7-A99D-C0C8C6277917}" srcOrd="1" destOrd="0" parTransId="{A5FAD54A-A54F-4E19-9E7E-1A2377601AF5}" sibTransId="{EDAF4AF2-002E-4364-A2C7-08BC8A129409}"/>
    <dgm:cxn modelId="{824F8A85-4BAB-4CB6-A286-63CCEB31146D}" type="presOf" srcId="{E4BF54EB-4E8D-4CB7-A99D-C0C8C6277917}" destId="{F640BBC0-839E-46AF-96FA-7CF9559C7466}" srcOrd="1" destOrd="0" presId="urn:microsoft.com/office/officeart/2005/8/layout/orgChart1"/>
    <dgm:cxn modelId="{874DCADB-9FCC-46CB-A724-B83EA913AB21}" type="presOf" srcId="{E4BF54EB-4E8D-4CB7-A99D-C0C8C6277917}" destId="{6D3AF923-DFE4-45ED-95E9-20D399DC7BE8}" srcOrd="0" destOrd="0" presId="urn:microsoft.com/office/officeart/2005/8/layout/orgChart1"/>
    <dgm:cxn modelId="{F080BEE1-127A-45E9-8573-F7B371052733}" type="presOf" srcId="{17D3DFBF-7971-4D37-80C0-F441F52ED28C}" destId="{E8413BBA-7580-4E78-8385-36352536BB40}" srcOrd="0" destOrd="0" presId="urn:microsoft.com/office/officeart/2005/8/layout/orgChart1"/>
    <dgm:cxn modelId="{619EAFE6-5B05-4D27-B576-72E079368068}" type="presOf" srcId="{1DBFC1F8-9600-4B83-B7D3-D7962D962352}" destId="{F581D343-A657-4C0C-AB8C-D9E9654E4184}" srcOrd="0" destOrd="0" presId="urn:microsoft.com/office/officeart/2005/8/layout/orgChart1"/>
    <dgm:cxn modelId="{9CE8E9E7-412A-495C-9B99-2121679A5734}" type="presParOf" srcId="{E8413BBA-7580-4E78-8385-36352536BB40}" destId="{61851219-676A-44BD-B174-83B84DA74063}" srcOrd="0" destOrd="0" presId="urn:microsoft.com/office/officeart/2005/8/layout/orgChart1"/>
    <dgm:cxn modelId="{B089949F-5BE9-4C94-8CC7-52C5FC12807D}" type="presParOf" srcId="{61851219-676A-44BD-B174-83B84DA74063}" destId="{5EB28A6D-5183-454B-945D-F02E1F32206A}" srcOrd="0" destOrd="0" presId="urn:microsoft.com/office/officeart/2005/8/layout/orgChart1"/>
    <dgm:cxn modelId="{C0BA0AFE-CDD1-4D6D-A982-505B1016E9D4}" type="presParOf" srcId="{5EB28A6D-5183-454B-945D-F02E1F32206A}" destId="{F581D343-A657-4C0C-AB8C-D9E9654E4184}" srcOrd="0" destOrd="0" presId="urn:microsoft.com/office/officeart/2005/8/layout/orgChart1"/>
    <dgm:cxn modelId="{7157C500-FE76-4B77-88BC-F7F841D05B31}" type="presParOf" srcId="{5EB28A6D-5183-454B-945D-F02E1F32206A}" destId="{43870AA3-3FDE-446C-9836-3F4462E1E12C}" srcOrd="1" destOrd="0" presId="urn:microsoft.com/office/officeart/2005/8/layout/orgChart1"/>
    <dgm:cxn modelId="{DAAD03A8-A84A-4235-B34E-549704FCAEA9}" type="presParOf" srcId="{61851219-676A-44BD-B174-83B84DA74063}" destId="{14EB3B7E-F368-4B6F-A1E9-4C15BED2D3C0}" srcOrd="1" destOrd="0" presId="urn:microsoft.com/office/officeart/2005/8/layout/orgChart1"/>
    <dgm:cxn modelId="{D6DD3C2D-134A-487A-8001-56163BCC195C}" type="presParOf" srcId="{61851219-676A-44BD-B174-83B84DA74063}" destId="{7FA6800B-A872-4B8D-A746-21685D8409D6}" srcOrd="2" destOrd="0" presId="urn:microsoft.com/office/officeart/2005/8/layout/orgChart1"/>
    <dgm:cxn modelId="{7DFCD57D-0972-41D5-BAA8-515ABE579178}" type="presParOf" srcId="{E8413BBA-7580-4E78-8385-36352536BB40}" destId="{0112123E-64E4-4FF4-90E2-0BE8EB666DF3}" srcOrd="1" destOrd="0" presId="urn:microsoft.com/office/officeart/2005/8/layout/orgChart1"/>
    <dgm:cxn modelId="{094224AA-3181-4C0B-9671-1DAC9416E5CA}" type="presParOf" srcId="{0112123E-64E4-4FF4-90E2-0BE8EB666DF3}" destId="{14F55989-6742-4E86-82C0-8D5A9409702E}" srcOrd="0" destOrd="0" presId="urn:microsoft.com/office/officeart/2005/8/layout/orgChart1"/>
    <dgm:cxn modelId="{E2FFA966-16FD-4563-BD84-352C634FBACD}" type="presParOf" srcId="{14F55989-6742-4E86-82C0-8D5A9409702E}" destId="{6D3AF923-DFE4-45ED-95E9-20D399DC7BE8}" srcOrd="0" destOrd="0" presId="urn:microsoft.com/office/officeart/2005/8/layout/orgChart1"/>
    <dgm:cxn modelId="{1C715722-A0AD-461F-9A3A-103F9D6C64F5}" type="presParOf" srcId="{14F55989-6742-4E86-82C0-8D5A9409702E}" destId="{F640BBC0-839E-46AF-96FA-7CF9559C7466}" srcOrd="1" destOrd="0" presId="urn:microsoft.com/office/officeart/2005/8/layout/orgChart1"/>
    <dgm:cxn modelId="{59DFF29D-64A5-42EB-B7EC-C2B16AC1C6C0}" type="presParOf" srcId="{0112123E-64E4-4FF4-90E2-0BE8EB666DF3}" destId="{A1DBDE4D-49E2-444D-B1ED-E87060C52665}" srcOrd="1" destOrd="0" presId="urn:microsoft.com/office/officeart/2005/8/layout/orgChart1"/>
    <dgm:cxn modelId="{AD6262DC-B12D-4718-9807-6BDB5C4806FD}" type="presParOf" srcId="{0112123E-64E4-4FF4-90E2-0BE8EB666DF3}" destId="{DFDDB073-7BC0-4B1C-AEE9-BA6DF6F684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0F15D-7BC8-4328-95E8-9B2AF9DE4D0D}">
      <dsp:nvSpPr>
        <dsp:cNvPr id="0" name=""/>
        <dsp:cNvSpPr/>
      </dsp:nvSpPr>
      <dsp:spPr>
        <a:xfrm>
          <a:off x="1235" y="177625"/>
          <a:ext cx="4335809" cy="27532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475F8-EDD1-4109-A7AD-5FDD3C20D4A9}">
      <dsp:nvSpPr>
        <dsp:cNvPr id="0" name=""/>
        <dsp:cNvSpPr/>
      </dsp:nvSpPr>
      <dsp:spPr>
        <a:xfrm>
          <a:off x="482991" y="635294"/>
          <a:ext cx="4335809" cy="275323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Community Advocates Family &amp; Youth (CAFY)</a:t>
          </a:r>
        </a:p>
      </dsp:txBody>
      <dsp:txXfrm>
        <a:off x="563631" y="715934"/>
        <a:ext cx="4174529" cy="2591959"/>
      </dsp:txXfrm>
    </dsp:sp>
    <dsp:sp modelId="{010253D2-BCE8-4104-9ED4-2F86CAB0A390}">
      <dsp:nvSpPr>
        <dsp:cNvPr id="0" name=""/>
        <dsp:cNvSpPr/>
      </dsp:nvSpPr>
      <dsp:spPr>
        <a:xfrm>
          <a:off x="5300558" y="177625"/>
          <a:ext cx="4335809" cy="27532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B6340-D175-4D66-B9EE-B8B63B89194C}">
      <dsp:nvSpPr>
        <dsp:cNvPr id="0" name=""/>
        <dsp:cNvSpPr/>
      </dsp:nvSpPr>
      <dsp:spPr>
        <a:xfrm>
          <a:off x="5782314" y="635294"/>
          <a:ext cx="4335809" cy="2753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Maryland Crime Victim Resource Center (MCVRC)</a:t>
          </a:r>
        </a:p>
      </dsp:txBody>
      <dsp:txXfrm>
        <a:off x="5862954" y="715934"/>
        <a:ext cx="4174529" cy="2591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5B2B4-0799-4BA2-A6FA-121FF9D11471}">
      <dsp:nvSpPr>
        <dsp:cNvPr id="0" name=""/>
        <dsp:cNvSpPr/>
      </dsp:nvSpPr>
      <dsp:spPr>
        <a:xfrm>
          <a:off x="0" y="652742"/>
          <a:ext cx="4977578" cy="298654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Family Justice Center (FJC)</a:t>
          </a:r>
        </a:p>
      </dsp:txBody>
      <dsp:txXfrm>
        <a:off x="0" y="652742"/>
        <a:ext cx="4977578" cy="2986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1D343-A657-4C0C-AB8C-D9E9654E4184}">
      <dsp:nvSpPr>
        <dsp:cNvPr id="0" name=""/>
        <dsp:cNvSpPr/>
      </dsp:nvSpPr>
      <dsp:spPr>
        <a:xfrm>
          <a:off x="2439" y="638907"/>
          <a:ext cx="4576688" cy="2288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Roberta’s House</a:t>
          </a:r>
        </a:p>
      </dsp:txBody>
      <dsp:txXfrm>
        <a:off x="2439" y="638907"/>
        <a:ext cx="4576688" cy="2288344"/>
      </dsp:txXfrm>
    </dsp:sp>
    <dsp:sp modelId="{6D3AF923-DFE4-45ED-95E9-20D399DC7BE8}">
      <dsp:nvSpPr>
        <dsp:cNvPr id="0" name=""/>
        <dsp:cNvSpPr/>
      </dsp:nvSpPr>
      <dsp:spPr>
        <a:xfrm>
          <a:off x="5540232" y="638907"/>
          <a:ext cx="4576688" cy="22883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 dirty="0"/>
            <a:t>My Covenant Place</a:t>
          </a:r>
        </a:p>
      </dsp:txBody>
      <dsp:txXfrm>
        <a:off x="5540232" y="638907"/>
        <a:ext cx="4576688" cy="228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BECB-004D-A7C0-8E7E-6BE28A3BE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1A405-B0DD-2790-3965-62FD180C7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1C536-4AD0-F7A8-116E-9DDAF2BE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37742-259E-37E9-72F3-B064F38B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4DA3-3050-9F52-4DDF-9D9B1B91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6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1407-88BF-A937-E0FC-C23C162F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76345-F0B9-242C-9C81-272A7302E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2C9C-D884-77E9-49E9-F9482231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D9D73-9F4F-7E0E-8356-264BF0CE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0D6E-0B2B-64EC-12F5-1C7FAFCC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0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197F2-26A9-AC48-F3B8-75E0A9D47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BFE12-F2D8-8198-1341-32AF7D09C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FACBA-0906-7C44-E86C-F73F76E6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2E045-A775-23B2-BE22-B93FE54E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63D9F-847F-D9F9-8A5C-8A414ABC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9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5DE6-F561-45C4-F6C5-6B6A0BF6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BFD67-B3EE-33A8-965D-0ED74FEE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C18D8-CFAD-4108-EDF9-ABF838E9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6317-541A-4757-0D42-D97B2535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5A12-24C5-BDE7-7AB9-99E2FC63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96FA-A590-2BEC-2DD1-69F0B47E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C6A1A-5CA2-F85A-449F-93AF4FC8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77F1-9B76-12B6-C931-04216759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BCFD4-C38B-823A-5D92-6A164C7E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E93B-6E56-4BA0-FBB0-960820E4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89E8-BCF5-0F47-1978-E2333C63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55EF9-C42C-1CD1-67EF-688BFB1C8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685C1-F1E9-EF26-4124-022CEC1F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60DB1-D953-6E7C-882E-BC5A2706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28827-8F61-F59F-CE2B-94B2AED7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D7810-8D6D-A862-96DF-76FF4C5D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7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2411-41AC-5643-0DAF-F1574677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CFD82-E26E-A174-7BEB-9BB70CFF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6F0F3-06CA-3E46-21B9-D9E338261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BB15B-CF26-1C3D-47BF-254AE0CDB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9CD80-7F8F-98A9-C404-D13E3365B4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E4C09-BC02-D3A9-2FF8-C4C68DA6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144E3-4FA2-C1C4-727E-2B616F09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492546-99CB-2B01-CE7B-C188A123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6308-8252-7BF9-6BBA-D035894E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4E32D-085E-E0DC-4BEE-C4564E63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B3512-8FF1-38C3-3A36-346410B8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E079C-3CE4-0E09-3009-4004D7966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22415-AFF4-A539-EE12-D222F19F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3E595-A292-14A6-0DE1-6D6A37B4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A198D-99B2-C60E-90B1-C8BBF5FE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6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747EA-10FE-2F30-020E-3B1F8BC4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38199-3D64-572D-72CF-BFED5E64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4EFA7-98E2-9295-4F65-E67E499BC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4F284-7882-1096-5EE9-F93EF357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48101-5CDF-A299-39FB-9B39B037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C9343-68F2-C853-1B0F-305EF438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4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6CB-9FA7-D779-7C05-202C1D91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6F3CE-920D-63E6-7E5E-2999C445C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71A2E-CA17-DBA1-5FE7-51BFED09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2F396-89C7-1AF5-A155-2C6021D5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91EEA-CA83-1EB0-B042-0151607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B259C-0FCC-ACFE-9974-CE38E9B2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8CA6D-7982-F979-B9E8-E04DC132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F8A3-58D3-4134-DCB1-5F7C9B1B7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48446-AC40-2F33-45FA-8E7C0334B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382E2-EBF4-4CA5-B2A9-D185C504EBBC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E7D42-1458-53F2-A13B-AAF56641F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28465-466B-FA25-B5B5-5232B533C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70A37A-A769-4CAF-B3CF-18A8E2CC2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NRArchie@co.pg.md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ocpp.maryland.gov/wp-content/uploads/crime-victims-rights-and-service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6D8B5B-7089-CAB0-F027-F993A324F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Prince George’s County Police Department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Victim Services Program: 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836BC-DFEA-442F-0476-706F4141E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en-US" sz="1500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Nay Archie, MPS, CA, VASII</a:t>
            </a:r>
          </a:p>
        </p:txBody>
      </p:sp>
    </p:spTree>
    <p:extLst>
      <p:ext uri="{BB962C8B-B14F-4D97-AF65-F5344CB8AC3E}">
        <p14:creationId xmlns:p14="http://schemas.microsoft.com/office/powerpoint/2010/main" val="1976145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FB8A51-A445-DF28-731D-F841F17FE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 fontScale="90000"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Family Justice Center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(FJC)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Partner Agencies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A67AE9-ED28-159A-CD19-B4D39A043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numCol="3" anchor="t">
            <a:normAutofit fontScale="92500" lnSpcReduction="20000"/>
          </a:bodyPr>
          <a:lstStyle/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Amara Legal Center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Bound for Better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BTST Services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Catholic Charities 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CAFY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Courtney’s House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DV/SAC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Fair Girls 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Family Crisis Center 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House of Ruth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MD Crime Victims Resource Center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MD Legal Aid 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PG Co. Sheriff’s Dept. 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PG Co. Police Dept.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PG Co. Dept. of Family Services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PG Co. Dept. of Social Services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PG Co. Health Dept.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SALI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PG </a:t>
            </a:r>
            <a:r>
              <a:rPr lang="en-US" sz="1600" dirty="0">
                <a:solidFill>
                  <a:schemeClr val="tx2"/>
                </a:solidFill>
                <a:latin typeface="+mj-lt"/>
              </a:rPr>
              <a:t>Co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. SAO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Still I Rise 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The NEHE Foundation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The Next Step</a:t>
            </a:r>
          </a:p>
          <a:p>
            <a:r>
              <a:rPr lang="en-US" sz="1400" dirty="0">
                <a:solidFill>
                  <a:schemeClr val="tx2"/>
                </a:solidFill>
                <a:latin typeface="+mj-lt"/>
              </a:rPr>
              <a:t>Women’s Law Center of MD  </a:t>
            </a:r>
          </a:p>
        </p:txBody>
      </p:sp>
    </p:spTree>
    <p:extLst>
      <p:ext uri="{BB962C8B-B14F-4D97-AF65-F5344CB8AC3E}">
        <p14:creationId xmlns:p14="http://schemas.microsoft.com/office/powerpoint/2010/main" val="154477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0F753-9F98-CDD7-EEAA-A7A867B3F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 Resources for those Affected by Homicide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C511B5B-EAE9-CE4A-326C-E9255A4DA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063969"/>
              </p:ext>
            </p:extLst>
          </p:nvPr>
        </p:nvGraphicFramePr>
        <p:xfrm>
          <a:off x="1034796" y="1341242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08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EA399A-CC4F-80E3-42D6-82697988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Roberta’s House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F3CC-AD28-6B9D-50BD-D6A49EA3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Family grief support center with locations in Baltimore &amp; Hyattsville </a:t>
            </a:r>
          </a:p>
          <a:p>
            <a:pPr lvl="1"/>
            <a:endParaRPr lang="en-US" sz="1800" dirty="0">
              <a:solidFill>
                <a:schemeClr val="tx2"/>
              </a:solidFill>
              <a:latin typeface="+mj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Programs Available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Various support groups for adults, children &amp; families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Groups/programs for parents who have lost a child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Bereavement camp for children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High-risk teen transformation program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School based programs &amp; peer ambassadors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2"/>
              </a:solidFill>
              <a:latin typeface="+mj-lt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Community Outreach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Grief trainings &amp; bereavement ministry training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Crisis response </a:t>
            </a:r>
          </a:p>
          <a:p>
            <a:pPr lvl="1"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  <a:latin typeface="+mj-lt"/>
              </a:rPr>
              <a:t>Professional workshops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2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008AAC-E761-77EF-32DE-C00BB870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My Covenant Place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378519CE-6531-6992-8511-C6BEEF0D0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3060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Individual counseling &amp; support groups </a:t>
            </a:r>
          </a:p>
          <a:p>
            <a:pPr marL="324000" marR="0" lvl="1" indent="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In person or telehealth </a:t>
            </a:r>
          </a:p>
          <a:p>
            <a:pPr marL="3060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Assessments &amp; treatment plans </a:t>
            </a:r>
          </a:p>
          <a:p>
            <a:pPr marL="324000" marR="0" lvl="1" indent="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Anxiety, depression &amp; night terrors</a:t>
            </a:r>
          </a:p>
          <a:p>
            <a:pPr marL="306000" marR="0" lvl="0" indent="-30600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Trauma informed workshops </a:t>
            </a:r>
          </a:p>
          <a:p>
            <a:pPr marL="324000" marR="0" lvl="1" indent="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Yoga </a:t>
            </a:r>
          </a:p>
          <a:p>
            <a:pPr marL="324000" marR="0" lvl="1" indent="0" defTabSz="457200" rtl="0" eaLnBrk="1" fontAlgn="auto" latinLnBrk="0" hangingPunct="1"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Meditation   </a:t>
            </a:r>
          </a:p>
          <a:p>
            <a:endParaRPr lang="en-US" sz="1800" dirty="0">
              <a:solidFill>
                <a:schemeClr val="tx2"/>
              </a:solidFill>
              <a:latin typeface="*Arial-5564-Identity-H"/>
            </a:endParaRPr>
          </a:p>
          <a:p>
            <a:endParaRPr lang="en-US" sz="1800" b="0" i="0" u="none" strike="noStrike" baseline="0" dirty="0">
              <a:solidFill>
                <a:schemeClr val="tx2"/>
              </a:solidFill>
              <a:latin typeface="*Arial-5564-Identity-H"/>
            </a:endParaRPr>
          </a:p>
          <a:p>
            <a:pPr marL="0" indent="0">
              <a:buNone/>
            </a:pPr>
            <a:r>
              <a:rPr lang="en-US" sz="1800" b="1" i="1" strike="noStrike" baseline="0" dirty="0">
                <a:solidFill>
                  <a:schemeClr val="tx2"/>
                </a:solidFill>
                <a:latin typeface="*Arial-5564-Identity-H"/>
              </a:rPr>
              <a:t>*Referrals to additional specialized services are also available</a:t>
            </a:r>
            <a:endParaRPr lang="en-US" sz="1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5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E86A0-5BB2-0E43-EF67-82E040F4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In a Nutshell…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F1F3-2CFE-87E0-2758-0A7AB253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500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5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ervices provided by the Victim Services Program  include referrals </a:t>
            </a:r>
            <a:r>
              <a:rPr lang="en-US" sz="1500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en-US" sz="15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both non-profit and state agencies for counseling, mental and emotional support, crisis intervention, legal aid, and financial assistance. </a:t>
            </a:r>
          </a:p>
          <a:p>
            <a:pPr marL="0" indent="0">
              <a:buNone/>
            </a:pPr>
            <a:r>
              <a:rPr lang="en-US" sz="15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Victim Service Coordinators also guide individuals through the criminal justice process, explain their rights, help with protection orders, and ensure they receive information about case progress. </a:t>
            </a:r>
            <a:endParaRPr lang="en-US" sz="1500" kern="100" dirty="0">
              <a:solidFill>
                <a:schemeClr val="tx2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5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the assistance of our Victim Service Coordinators, individuals can access </a:t>
            </a:r>
            <a:r>
              <a:rPr lang="en-US" sz="1500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resources they need to help</a:t>
            </a:r>
            <a:r>
              <a:rPr lang="en-US" sz="15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alleviate the immediate and long-term impacts of victimization. </a:t>
            </a: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wo tables - Noigroup">
            <a:extLst>
              <a:ext uri="{FF2B5EF4-FFF2-40B4-BE49-F238E27FC236}">
                <a16:creationId xmlns:a16="http://schemas.microsoft.com/office/drawing/2014/main" id="{48FB7700-D552-2AA7-64F7-3E6A70449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505234"/>
            <a:ext cx="4142232" cy="277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8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F297A0-0A07-215D-BFDE-AE4D2649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What’s New &amp;  Forthcoming?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A892-2518-CB44-8F7D-8D3903F0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Homicide Brochure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Experience Camps Partnership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 Covenant Place Partnership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40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Grant Funding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8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DBFC5-B447-F3C0-709A-386F2900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Contact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6230-1157-27F4-4FDC-B552589C9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Victim Services Coordinator</a:t>
            </a:r>
            <a:r>
              <a:rPr lang="en-US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n-US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Mrs. Nay Archie, MPS, CA, VASII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NRArchie@co.pg.md.us</a:t>
            </a:r>
            <a:endParaRPr lang="en-US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5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D4E3A0-F9B8-8AD0-19CC-5C69A5AC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4CA9C-1CF9-8A74-31E1-1C39D4FF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613891"/>
            <a:ext cx="5853443" cy="2796309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Victim Services Program Mission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Explanation of Victims Rights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Resources for Those Affected by Gun Violence and Homicide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Resources for Those Affected by Domestic Related Gun Violence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Resources for Those Affected by Homicide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In a Nutshell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What’s New and Forthcoming?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Contact Information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372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B23001-5B63-F675-AA7B-E1258DD9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73F2-7C60-EA13-3803-9BB71E11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July 2024, The Prince George’s County Police Department reimagined the Victim Services Program  to provid</a:t>
            </a:r>
            <a:r>
              <a:rPr lang="en-US" sz="1800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8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triage to those individuals affected by crime, specifically homicides, in Prince George’s County, MD. </a:t>
            </a:r>
            <a:r>
              <a:rPr lang="en-US" sz="1800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</a:t>
            </a:r>
            <a:r>
              <a:rPr lang="en-US" sz="18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vision </a:t>
            </a:r>
            <a:r>
              <a:rPr lang="en-US" sz="18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 now expanded to include the </a:t>
            </a:r>
            <a:r>
              <a:rPr lang="en-US" sz="1800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victims of </a:t>
            </a:r>
            <a:r>
              <a:rPr lang="en-US" sz="18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violent crimes, including those investigated by the Gun Crimes Unit. </a:t>
            </a:r>
          </a:p>
          <a:p>
            <a:pPr marL="0" indent="0">
              <a:buNone/>
            </a:pPr>
            <a:r>
              <a:rPr lang="en-US" sz="18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Victim Service Coordinators are providing a valuable resource by assisting and connecting victims, next of kin, and witnesses of crimes to tangible resources locally, statewide, and/or nationally, where applicable. </a:t>
            </a:r>
          </a:p>
          <a:p>
            <a:pPr marL="0" indent="0">
              <a:buNone/>
            </a:pPr>
            <a:endParaRPr lang="en-US" sz="18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3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387E2-9280-8F91-3D34-F91528CC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Victims Rights Under MD Law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19F5-BE08-F07A-E9FB-7AFF567A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kern="1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 victim of crime </a:t>
            </a:r>
            <a:r>
              <a:rPr lang="en-US" sz="18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shall be treated by agents of the State with dignity, respect, and sensitivity during all phases of the criminal justice process.”  MD Constitution, Declaration of Rights, Art. 47(a)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98D27D-D878-9400-FCA8-C01C63DBD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8" y="2941391"/>
            <a:ext cx="4954693" cy="3009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7A5F61-06A7-E91D-BE9D-674A3D7C14B0}"/>
              </a:ext>
            </a:extLst>
          </p:cNvPr>
          <p:cNvSpPr txBox="1"/>
          <p:nvPr/>
        </p:nvSpPr>
        <p:spPr>
          <a:xfrm>
            <a:off x="8940800" y="6391627"/>
            <a:ext cx="609600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u="sng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DocHdl1OnPPMSRVtmpTarget</a:t>
            </a:r>
            <a:r>
              <a:rPr lang="en-US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6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9FEC6-91CE-15BC-08AB-50DF4FA0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Resources for Those Affected by Gun Violence and Homicide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A1237A3-9F68-4317-8E79-77DFB7003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129805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34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292D-EA1D-BA25-BF52-E9E6268E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Community Advocates Family &amp; Youth </a:t>
            </a:r>
            <a:br>
              <a:rPr lang="en-US" b="1" dirty="0"/>
            </a:br>
            <a:r>
              <a:rPr lang="en-US" b="1" dirty="0"/>
              <a:t>(CAFY)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16829-0E0E-E3E7-0ACE-639DA1B209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Victim Services &amp; Case Management </a:t>
            </a:r>
          </a:p>
          <a:p>
            <a:pPr lvl="1"/>
            <a:r>
              <a:rPr lang="en-US" dirty="0"/>
              <a:t>Crisis management </a:t>
            </a:r>
          </a:p>
          <a:p>
            <a:pPr lvl="1"/>
            <a:r>
              <a:rPr lang="en-US" dirty="0"/>
              <a:t>Home visits</a:t>
            </a:r>
          </a:p>
          <a:p>
            <a:pPr lvl="1"/>
            <a:r>
              <a:rPr lang="en-US" dirty="0"/>
              <a:t>Assistance with paperwork </a:t>
            </a:r>
          </a:p>
          <a:p>
            <a:pPr lvl="1"/>
            <a:r>
              <a:rPr lang="en-US" dirty="0"/>
              <a:t>Referrals for services </a:t>
            </a:r>
          </a:p>
          <a:p>
            <a:pPr lvl="1"/>
            <a:r>
              <a:rPr lang="en-US" dirty="0"/>
              <a:t>Courtroom Accompaniment </a:t>
            </a:r>
          </a:p>
          <a:p>
            <a:endParaRPr lang="en-US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Support Services</a:t>
            </a:r>
          </a:p>
          <a:p>
            <a:pPr lvl="1"/>
            <a:r>
              <a:rPr lang="en-US" dirty="0"/>
              <a:t>Individual counseling </a:t>
            </a:r>
          </a:p>
          <a:p>
            <a:pPr lvl="1"/>
            <a:r>
              <a:rPr lang="en-US" dirty="0"/>
              <a:t>Support groups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9DE45F-86CE-9FE9-FF9A-B6DD0E3210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Legal Services</a:t>
            </a:r>
          </a:p>
          <a:p>
            <a:pPr lvl="1"/>
            <a:r>
              <a:rPr lang="en-US" dirty="0"/>
              <a:t>Family law issues </a:t>
            </a:r>
          </a:p>
          <a:p>
            <a:pPr lvl="1"/>
            <a:r>
              <a:rPr lang="en-US" dirty="0"/>
              <a:t>Immigration issues </a:t>
            </a:r>
          </a:p>
          <a:p>
            <a:pPr lvl="1"/>
            <a:r>
              <a:rPr lang="en-US" dirty="0"/>
              <a:t>Landlord/tenant issues </a:t>
            </a:r>
          </a:p>
          <a:p>
            <a:pPr lvl="1"/>
            <a:r>
              <a:rPr lang="en-US" dirty="0"/>
              <a:t> Protective orders </a:t>
            </a:r>
          </a:p>
          <a:p>
            <a:endParaRPr lang="en-US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Community Services</a:t>
            </a:r>
          </a:p>
          <a:p>
            <a:pPr lvl="1"/>
            <a:r>
              <a:rPr lang="en-US" dirty="0"/>
              <a:t>Court education programs </a:t>
            </a:r>
          </a:p>
          <a:p>
            <a:pPr lvl="1"/>
            <a:r>
              <a:rPr lang="en-US" dirty="0"/>
              <a:t>Community workshops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Services for Seniors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0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DC92A-BB18-1756-34BC-68FAEB3C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Maryland Crime Victims Resource Center</a:t>
            </a:r>
            <a:br>
              <a:rPr lang="en-US" sz="4800" b="1" dirty="0"/>
            </a:br>
            <a:r>
              <a:rPr lang="en-US" sz="4800" b="1" dirty="0"/>
              <a:t>(MCVRC)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35DB2-338C-CBA6-9AD2-998226E8D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Victim Services </a:t>
            </a:r>
          </a:p>
          <a:p>
            <a:pPr lvl="1"/>
            <a:r>
              <a:rPr lang="en-US" sz="2000" dirty="0"/>
              <a:t>Assistance with paperwork </a:t>
            </a:r>
          </a:p>
          <a:p>
            <a:pPr lvl="1"/>
            <a:r>
              <a:rPr lang="en-US" sz="2000" dirty="0"/>
              <a:t>Referrals for services </a:t>
            </a:r>
          </a:p>
          <a:p>
            <a:pPr lvl="1"/>
            <a:r>
              <a:rPr lang="en-US" sz="2000" dirty="0"/>
              <a:t>Courtroom accompaniment </a:t>
            </a:r>
          </a:p>
          <a:p>
            <a:pPr lvl="1"/>
            <a:r>
              <a:rPr lang="en-US" sz="2000" dirty="0"/>
              <a:t>Legal representation </a:t>
            </a:r>
          </a:p>
          <a:p>
            <a:endParaRPr lang="en-US" sz="2000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Support Services </a:t>
            </a:r>
          </a:p>
          <a:p>
            <a:pPr lvl="1"/>
            <a:r>
              <a:rPr lang="en-US" sz="2000" dirty="0"/>
              <a:t>Individual therapy </a:t>
            </a:r>
          </a:p>
          <a:p>
            <a:pPr lvl="1"/>
            <a:r>
              <a:rPr lang="en-US" sz="2000" dirty="0"/>
              <a:t>Support group for homicide survivors 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961CE-36BE-9CEE-0638-29D83EBCB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Community &amp; Organizational Training </a:t>
            </a:r>
          </a:p>
          <a:p>
            <a:pPr lvl="1"/>
            <a:r>
              <a:rPr lang="en-US" sz="2000" dirty="0"/>
              <a:t>Crime victim rights &amp; laws </a:t>
            </a:r>
          </a:p>
          <a:p>
            <a:pPr lvl="1"/>
            <a:r>
              <a:rPr lang="en-US" sz="2000" dirty="0"/>
              <a:t>Best practices </a:t>
            </a:r>
          </a:p>
          <a:p>
            <a:endParaRPr lang="en-US" sz="2000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Legislation </a:t>
            </a:r>
          </a:p>
          <a:p>
            <a:pPr lvl="1"/>
            <a:r>
              <a:rPr lang="en-US" sz="2000" dirty="0"/>
              <a:t>Policy advocacy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114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9FEC6-91CE-15BC-08AB-50DF4FA0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0" y="2888930"/>
            <a:ext cx="4977976" cy="14540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Resources for Those Affected by Domestic  Related Gun Violence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A1237A3-9F68-4317-8E79-77DFB7003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829125"/>
              </p:ext>
            </p:extLst>
          </p:nvPr>
        </p:nvGraphicFramePr>
        <p:xfrm>
          <a:off x="6654858" y="1796310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46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981D-A138-9174-5302-0CC0A964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Family Justice Center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(FJC)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42C23B-DF9A-A59B-67B5-D8EC237585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Civil legal representation &amp; immigration legal services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Court accompaniment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Crime victim rights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Criminal investigation &amp; prosecution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Protection orders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Shelter referrals &amp; safety planning 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017DDC-C020-1E61-5B0A-70EFF6BFB6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Crisis intervention &amp; mental health services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Support groups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Forensic exams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HIV screening &amp; wellness exams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Housing &amp; financial assistance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+mj-lt"/>
              </a:rPr>
              <a:t>Transportation assistance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79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003D7205469647BB244D95AF5201A1" ma:contentTypeVersion="16" ma:contentTypeDescription="Create a new document." ma:contentTypeScope="" ma:versionID="5bef93e9b98ad2f7f61030f94eacf9bb">
  <xsd:schema xmlns:xsd="http://www.w3.org/2001/XMLSchema" xmlns:xs="http://www.w3.org/2001/XMLSchema" xmlns:p="http://schemas.microsoft.com/office/2006/metadata/properties" xmlns:ns3="ca046292-2e84-4fa3-b353-cd4cc35287af" xmlns:ns4="960dae6a-af73-4343-8097-9475db066ca3" targetNamespace="http://schemas.microsoft.com/office/2006/metadata/properties" ma:root="true" ma:fieldsID="6afffed88b744c84ed84ee4b642b0afb" ns3:_="" ns4:_="">
    <xsd:import namespace="ca046292-2e84-4fa3-b353-cd4cc35287af"/>
    <xsd:import namespace="960dae6a-af73-4343-8097-9475db066c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46292-2e84-4fa3-b353-cd4cc3528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e6a-af73-4343-8097-9475db066c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a046292-2e84-4fa3-b353-cd4cc35287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621CE8-CA5B-4C50-B4D9-68CF220E2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46292-2e84-4fa3-b353-cd4cc35287af"/>
    <ds:schemaRef ds:uri="960dae6a-af73-4343-8097-9475db066c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502A6-87C3-416C-8396-D54B3EF5BE01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ca046292-2e84-4fa3-b353-cd4cc35287af"/>
    <ds:schemaRef ds:uri="http://schemas.microsoft.com/office/infopath/2007/PartnerControls"/>
    <ds:schemaRef ds:uri="960dae6a-af73-4343-8097-9475db066ca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AFDC1A-8BD9-442F-B3C7-62746630E29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146bdda-ddc1-4d2a-a1b2-1a64cc3c837b}" enabled="0" method="" siteId="{4146bdda-ddc1-4d2a-a1b2-1a64cc3c83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744</Words>
  <Application>Microsoft Office PowerPoint</Application>
  <PresentationFormat>Widescreen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*Arial-5564-Identity-H</vt:lpstr>
      <vt:lpstr>Aptos</vt:lpstr>
      <vt:lpstr>Aptos Display</vt:lpstr>
      <vt:lpstr>Arial</vt:lpstr>
      <vt:lpstr>Century Gothic</vt:lpstr>
      <vt:lpstr>Gill Sans MT</vt:lpstr>
      <vt:lpstr>Wingdings</vt:lpstr>
      <vt:lpstr>Wingdings 2</vt:lpstr>
      <vt:lpstr>Office Theme</vt:lpstr>
      <vt:lpstr>Prince George’s County Police Department Victim Services Program:  An Overview</vt:lpstr>
      <vt:lpstr>Agenda</vt:lpstr>
      <vt:lpstr>Mission</vt:lpstr>
      <vt:lpstr>Victims Rights Under MD Law</vt:lpstr>
      <vt:lpstr>Resources for Those Affected by Gun Violence and Homicide</vt:lpstr>
      <vt:lpstr>Community Advocates Family &amp; Youth  (CAFY)</vt:lpstr>
      <vt:lpstr>Maryland Crime Victims Resource Center (MCVRC)</vt:lpstr>
      <vt:lpstr>Resources for Those Affected by Domestic  Related Gun Violence</vt:lpstr>
      <vt:lpstr>Family Justice Center  (FJC)</vt:lpstr>
      <vt:lpstr>Family Justice Center (FJC)  Partner Agencies  </vt:lpstr>
      <vt:lpstr> Resources for those Affected by Homicide </vt:lpstr>
      <vt:lpstr>Roberta’s House </vt:lpstr>
      <vt:lpstr>My Covenant Place</vt:lpstr>
      <vt:lpstr>In a Nutshell…</vt:lpstr>
      <vt:lpstr>What’s New &amp;  Forthcoming?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Archie, Navarra</dc:creator>
  <cp:lastModifiedBy>Waddy, Shawné J.</cp:lastModifiedBy>
  <cp:revision>4</cp:revision>
  <cp:lastPrinted>2025-03-13T19:44:31Z</cp:lastPrinted>
  <dcterms:created xsi:type="dcterms:W3CDTF">2025-03-12T14:09:59Z</dcterms:created>
  <dcterms:modified xsi:type="dcterms:W3CDTF">2025-03-13T21:44:37Z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0x0101004F003D7205469647BB244D95AF5201A1</vt:lpwstr>
  </property>
</Properties>
</file>