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1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45"/>
  </p:notesMasterIdLst>
  <p:sldIdLst>
    <p:sldId id="561" r:id="rId2"/>
    <p:sldId id="645" r:id="rId3"/>
    <p:sldId id="638" r:id="rId4"/>
    <p:sldId id="619" r:id="rId5"/>
    <p:sldId id="655" r:id="rId6"/>
    <p:sldId id="656" r:id="rId7"/>
    <p:sldId id="657" r:id="rId8"/>
    <p:sldId id="658" r:id="rId9"/>
    <p:sldId id="632" r:id="rId10"/>
    <p:sldId id="661" r:id="rId11"/>
    <p:sldId id="646" r:id="rId12"/>
    <p:sldId id="641" r:id="rId13"/>
    <p:sldId id="642" r:id="rId14"/>
    <p:sldId id="639" r:id="rId15"/>
    <p:sldId id="643" r:id="rId16"/>
    <p:sldId id="630" r:id="rId17"/>
    <p:sldId id="659" r:id="rId18"/>
    <p:sldId id="660" r:id="rId19"/>
    <p:sldId id="647" r:id="rId20"/>
    <p:sldId id="664" r:id="rId21"/>
    <p:sldId id="665" r:id="rId22"/>
    <p:sldId id="666" r:id="rId23"/>
    <p:sldId id="669" r:id="rId24"/>
    <p:sldId id="670" r:id="rId25"/>
    <p:sldId id="663" r:id="rId26"/>
    <p:sldId id="668" r:id="rId27"/>
    <p:sldId id="667" r:id="rId28"/>
    <p:sldId id="676" r:id="rId29"/>
    <p:sldId id="675" r:id="rId30"/>
    <p:sldId id="633" r:id="rId31"/>
    <p:sldId id="671" r:id="rId32"/>
    <p:sldId id="662" r:id="rId33"/>
    <p:sldId id="674" r:id="rId34"/>
    <p:sldId id="681" r:id="rId35"/>
    <p:sldId id="649" r:id="rId36"/>
    <p:sldId id="680" r:id="rId37"/>
    <p:sldId id="623" r:id="rId38"/>
    <p:sldId id="625" r:id="rId39"/>
    <p:sldId id="627" r:id="rId40"/>
    <p:sldId id="628" r:id="rId41"/>
    <p:sldId id="679" r:id="rId42"/>
    <p:sldId id="678" r:id="rId43"/>
    <p:sldId id="324" r:id="rId4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FB10D963-74AA-408C-A6A9-29032C57D763}">
          <p14:sldIdLst>
            <p14:sldId id="561"/>
          </p14:sldIdLst>
        </p14:section>
        <p14:section name="What is Truancy?" id="{2C0858C0-D0FB-4D04-ABEF-96F44335E2EE}">
          <p14:sldIdLst>
            <p14:sldId id="645"/>
            <p14:sldId id="638"/>
            <p14:sldId id="619"/>
            <p14:sldId id="655"/>
          </p14:sldIdLst>
        </p14:section>
        <p14:section name="Impact of Truancy" id="{02DDB9D2-833A-42AD-988B-9D7670B0B9ED}">
          <p14:sldIdLst>
            <p14:sldId id="656"/>
            <p14:sldId id="657"/>
            <p14:sldId id="658"/>
            <p14:sldId id="632"/>
            <p14:sldId id="661"/>
          </p14:sldIdLst>
        </p14:section>
        <p14:section name="Maryland State Stats &amp; Law" id="{A3AB0F28-89DF-4272-8F5D-35ACD18C4D68}">
          <p14:sldIdLst>
            <p14:sldId id="646"/>
            <p14:sldId id="641"/>
            <p14:sldId id="642"/>
            <p14:sldId id="639"/>
            <p14:sldId id="643"/>
          </p14:sldIdLst>
        </p14:section>
        <p14:section name="MD Law" id="{C83041B1-5610-4533-AD64-7CCF474E8AE5}">
          <p14:sldIdLst>
            <p14:sldId id="630"/>
            <p14:sldId id="659"/>
            <p14:sldId id="660"/>
            <p14:sldId id="647"/>
            <p14:sldId id="664"/>
            <p14:sldId id="665"/>
            <p14:sldId id="666"/>
            <p14:sldId id="669"/>
            <p14:sldId id="670"/>
            <p14:sldId id="663"/>
            <p14:sldId id="668"/>
            <p14:sldId id="667"/>
            <p14:sldId id="676"/>
            <p14:sldId id="675"/>
            <p14:sldId id="633"/>
            <p14:sldId id="671"/>
            <p14:sldId id="662"/>
            <p14:sldId id="674"/>
            <p14:sldId id="681"/>
          </p14:sldIdLst>
        </p14:section>
        <p14:section name="Next Steps" id="{01B09B1D-B2B2-4E5C-8836-D73AC8FDA848}">
          <p14:sldIdLst>
            <p14:sldId id="649"/>
            <p14:sldId id="680"/>
            <p14:sldId id="623"/>
            <p14:sldId id="625"/>
            <p14:sldId id="627"/>
            <p14:sldId id="628"/>
            <p14:sldId id="679"/>
            <p14:sldId id="678"/>
          </p14:sldIdLst>
        </p14:section>
        <p14:section name="Closing Slides" id="{C7944791-A5EC-4F3C-9415-02CD81706003}">
          <p14:sldIdLst>
            <p14:sldId id="32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57438"/>
    <a:srgbClr val="4472C4"/>
    <a:srgbClr val="D21F75"/>
    <a:srgbClr val="FFCC00"/>
    <a:srgbClr val="58595B"/>
    <a:srgbClr val="CAD93F"/>
    <a:srgbClr val="E4B031"/>
    <a:srgbClr val="84D2F4"/>
    <a:srgbClr val="2672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38162884804149688"/>
          <c:y val="0.85507135912856314"/>
          <c:w val="0.23823084744181267"/>
          <c:h val="5.926530990340054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3">
                  <a:lumMod val="50000"/>
                </a:schemeClr>
              </a:solidFill>
              <a:effectLst>
                <a:outerShdw blurRad="63500" sx="102000" sy="102000" algn="ctr" rotWithShape="0">
                  <a:prstClr val="black">
                    <a:alpha val="40000"/>
                  </a:prst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38162884804149688"/>
          <c:y val="0.85507135912856314"/>
          <c:w val="0.23823084744181267"/>
          <c:h val="5.926530990340054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3">
                  <a:lumMod val="50000"/>
                </a:schemeClr>
              </a:solidFill>
              <a:effectLst>
                <a:outerShdw blurRad="63500" sx="102000" sy="102000" algn="ctr" rotWithShape="0">
                  <a:prstClr val="black">
                    <a:alpha val="40000"/>
                  </a:prst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38162884804149688"/>
          <c:y val="0.85507135912856314"/>
          <c:w val="0.23823084744181267"/>
          <c:h val="5.926530990340054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3">
                  <a:lumMod val="50000"/>
                </a:schemeClr>
              </a:solidFill>
              <a:effectLst>
                <a:outerShdw blurRad="63500" sx="102000" sy="102000" algn="ctr" rotWithShape="0">
                  <a:prstClr val="black">
                    <a:alpha val="40000"/>
                  </a:prst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38162884804149688"/>
          <c:y val="0.85507135912856314"/>
          <c:w val="0.23823084744181267"/>
          <c:h val="5.926530990340054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3">
                  <a:lumMod val="50000"/>
                </a:schemeClr>
              </a:solidFill>
              <a:effectLst>
                <a:outerShdw blurRad="63500" sx="102000" sy="102000" algn="ctr" rotWithShape="0">
                  <a:prstClr val="black">
                    <a:alpha val="40000"/>
                  </a:prst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38162884804149688"/>
          <c:y val="0.85507135912856314"/>
          <c:w val="0.23823084744181267"/>
          <c:h val="5.926530990340054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3">
                  <a:lumMod val="50000"/>
                </a:schemeClr>
              </a:solidFill>
              <a:effectLst>
                <a:outerShdw blurRad="63500" sx="102000" sy="102000" algn="ctr" rotWithShape="0">
                  <a:prstClr val="black">
                    <a:alpha val="40000"/>
                  </a:prst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38162884804149688"/>
          <c:y val="0.85507135912856314"/>
          <c:w val="0.23823084744181267"/>
          <c:h val="5.926530990340054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3">
                  <a:lumMod val="50000"/>
                </a:schemeClr>
              </a:solidFill>
              <a:effectLst>
                <a:outerShdw blurRad="63500" sx="102000" sy="102000" algn="ctr" rotWithShape="0">
                  <a:prstClr val="black">
                    <a:alpha val="40000"/>
                  </a:prst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38162884804149688"/>
          <c:y val="0.85507135912856314"/>
          <c:w val="0.23823084744181267"/>
          <c:h val="5.926530990340054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3">
                  <a:lumMod val="50000"/>
                </a:schemeClr>
              </a:solidFill>
              <a:effectLst>
                <a:outerShdw blurRad="63500" sx="102000" sy="102000" algn="ctr" rotWithShape="0">
                  <a:prstClr val="black">
                    <a:alpha val="40000"/>
                  </a:prst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38162884804149688"/>
          <c:y val="0.85507135912856314"/>
          <c:w val="0.23823084744181267"/>
          <c:h val="5.926530990340054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3">
                  <a:lumMod val="50000"/>
                </a:schemeClr>
              </a:solidFill>
              <a:effectLst>
                <a:outerShdw blurRad="63500" sx="102000" sy="102000" algn="ctr" rotWithShape="0">
                  <a:prstClr val="black">
                    <a:alpha val="40000"/>
                  </a:prst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38162884804149688"/>
          <c:y val="0.85507135912856314"/>
          <c:w val="0.23823084744181267"/>
          <c:h val="5.926530990340054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3">
                  <a:lumMod val="50000"/>
                </a:schemeClr>
              </a:solidFill>
              <a:effectLst>
                <a:outerShdw blurRad="63500" sx="102000" sy="102000" algn="ctr" rotWithShape="0">
                  <a:prstClr val="black">
                    <a:alpha val="40000"/>
                  </a:prst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38162884804149688"/>
          <c:y val="0.85507135912856314"/>
          <c:w val="0.23823084744181267"/>
          <c:h val="5.926530990340054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3">
                  <a:lumMod val="50000"/>
                </a:schemeClr>
              </a:solidFill>
              <a:effectLst>
                <a:outerShdw blurRad="63500" sx="102000" sy="102000" algn="ctr" rotWithShape="0">
                  <a:prstClr val="black">
                    <a:alpha val="40000"/>
                  </a:prst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38162884804149688"/>
          <c:y val="0.85507135912856314"/>
          <c:w val="0.23823084744181267"/>
          <c:h val="5.926530990340054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3">
                  <a:lumMod val="50000"/>
                </a:schemeClr>
              </a:solidFill>
              <a:effectLst>
                <a:outerShdw blurRad="63500" sx="102000" sy="102000" algn="ctr" rotWithShape="0">
                  <a:prstClr val="black">
                    <a:alpha val="40000"/>
                  </a:prst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38162884804149688"/>
          <c:y val="0.85507135912856314"/>
          <c:w val="0.23823084744181267"/>
          <c:h val="5.926530990340054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3">
                  <a:lumMod val="50000"/>
                </a:schemeClr>
              </a:solidFill>
              <a:effectLst>
                <a:outerShdw blurRad="63500" sx="102000" sy="102000" algn="ctr" rotWithShape="0">
                  <a:prstClr val="black">
                    <a:alpha val="40000"/>
                  </a:prst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38162884804149688"/>
          <c:y val="0.85507135912856314"/>
          <c:w val="0.23823084744181267"/>
          <c:h val="5.926530990340054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3">
                  <a:lumMod val="50000"/>
                </a:schemeClr>
              </a:solidFill>
              <a:effectLst>
                <a:outerShdw blurRad="63500" sx="102000" sy="102000" algn="ctr" rotWithShape="0">
                  <a:prstClr val="black">
                    <a:alpha val="40000"/>
                  </a:prst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38162884804149688"/>
          <c:y val="0.85507135912856314"/>
          <c:w val="0.23823084744181267"/>
          <c:h val="5.926530990340054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3">
                  <a:lumMod val="50000"/>
                </a:schemeClr>
              </a:solidFill>
              <a:effectLst>
                <a:outerShdw blurRad="63500" sx="102000" sy="102000" algn="ctr" rotWithShape="0">
                  <a:prstClr val="black">
                    <a:alpha val="40000"/>
                  </a:prst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38162884804149688"/>
          <c:y val="0.85507135912856314"/>
          <c:w val="0.23823084744181267"/>
          <c:h val="5.926530990340054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3">
                  <a:lumMod val="50000"/>
                </a:schemeClr>
              </a:solidFill>
              <a:effectLst>
                <a:outerShdw blurRad="63500" sx="102000" sy="102000" algn="ctr" rotWithShape="0">
                  <a:prstClr val="black">
                    <a:alpha val="40000"/>
                  </a:prst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38162884804149688"/>
          <c:y val="0.85507135912856314"/>
          <c:w val="0.23823084744181267"/>
          <c:h val="5.926530990340054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3">
                  <a:lumMod val="50000"/>
                </a:schemeClr>
              </a:solidFill>
              <a:effectLst>
                <a:outerShdw blurRad="63500" sx="102000" sy="102000" algn="ctr" rotWithShape="0">
                  <a:prstClr val="black">
                    <a:alpha val="40000"/>
                  </a:prst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38162884804149688"/>
          <c:y val="0.85507135912856314"/>
          <c:w val="0.23823084744181267"/>
          <c:h val="5.926530990340054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3">
                  <a:lumMod val="50000"/>
                </a:schemeClr>
              </a:solidFill>
              <a:effectLst>
                <a:outerShdw blurRad="63500" sx="102000" sy="102000" algn="ctr" rotWithShape="0">
                  <a:prstClr val="black">
                    <a:alpha val="40000"/>
                  </a:prst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38162884804149688"/>
          <c:y val="0.85507135912856314"/>
          <c:w val="0.23823084744181267"/>
          <c:h val="5.926530990340054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3">
                  <a:lumMod val="50000"/>
                </a:schemeClr>
              </a:solidFill>
              <a:effectLst>
                <a:outerShdw blurRad="63500" sx="102000" sy="102000" algn="ctr" rotWithShape="0">
                  <a:prstClr val="black">
                    <a:alpha val="40000"/>
                  </a:prst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6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12097 6414 16383 0 0,'4'0'0'0'0,"7"0"0"0"0,5 0 0 0 0,5 0 0 0 0,3 0 0 0 0,2 0 0 0 0,1-5 0 0 0,1-1 0 0 0,-1 1 0 0 0,1 0 0 0 0,-6-3 0 0 0,-1 0 0 0 0,0 1 0 0 0,1 2 0 0 0,6 2 0 0 0,2 1 0 0 0,1 1 0 0 0,0 1 0 0 0,-1 0 0 0 0,-2 1 0 0 0,5-1 0 0 0,0 0 0 0 0,-1 1 0 0 0,-1-1 0 0 0,-1 0 0 0 0,-2 0 0 0 0,-1 0 0 0 0,0 0 0 0 0,-1 0 0 0 0,1 0 0 0 0,-1 0 0 0 0,0 0 0 0 0,0 0 0 0 0,10 0 0 0 0,2 0 0 0 0,0 0 0 0 0,2 4 0 0 0,-1 2 0 0 0,-3 0 0 0 0,2-1 0 0 0,-2-2 0 0 0,3-1 0 0 0,-1-1 0 0 0,-3-1 0 0 0,-2 1 0 0 0,-3-2 0 0 0,-2 1 0 0 0,0 0 0 0 0,-2 0 0 0 0,0-1 0 0 0,0 1 0 0 0,0 0 0 0 0,0 0 0 0 0,0 0 0 0 0,0 0 0 0 0,1 0 0 0 0,-1 0 0 0 0,1 0 0 0 0,-1 0 0 0 0,5 0 0 0 0,2 0 0 0 0,-1 0 0 0 0,-6 5 0 0 0,-2 1 0 0 0,3 0 0 0 0,7 3 0 0 0,1 0 0 0 0,0-1 0 0 0,-2 2 0 0 0,2-1 0 0 0,1-1 0 0 0,-3-2 0 0 0,-1-3 0 0 0,-2-1 0 0 0,-2-1 0 0 0,4-1 0 0 0,0-1 0 0 0,4 1 0 0 0,1 0 0 0 0,3-1 0 0 0,-2 1 0 0 0,3 0 0 0 0,3 0 0 0 0,-2 0 0 0 0,-3 0 0 0 0,-3 0 0 0 0,-5 0 0 0 0,-1 0 0 0 0,1 0 0 0 0,2 0 0 0 0,-2 0 0 0 0,0 0 0 0 0,-2 0 0 0 0,-1 0 0 0 0,-1 0 0 0 0,-1 0 0 0 0,1 0 0 0 0,-1 0 0 0 0,0 0 0 0 0,0 0 0 0 0,1 0 0 0 0,-1 0 0 0 0,0 0 0 0 0,1 0 0 0 0,-1 0 0 0 0,1 0 0 0 0,-1 0 0 0 0,1 0 0 0 0,-1 0 0 0 0,5 0 0 0 0,2 0 0 0 0,-1 0 0 0 0,-1 0 0 0 0,-1 0 0 0 0,-2 0 0 0 0,4 0 0 0 0,1 0 0 0 0,-1 0 0 0 0,-1 0 0 0 0,-2 0 0 0 0,0 0 0 0 0,-2 0 0 0 0,0 0 0 0 0,-1 0 0 0 0,0 0 0 0 0,1 0 0 0 0,-1 0 0 0 0,0 0 0 0 0,0 0 0 0 0,1 0 0 0 0,-1 0 0 0 0,1 0 0 0 0,-1 0 0 0 0,1 0 0 0 0,-1 0 0 0 0,0 0 0 0 0,1 0 0 0 0,-1 0 0 0 0,1 0 0 0 0,-1 0 0 0 0,-4 4 0 0 0,-1 2 0 0 0,0 0 0 0 0,0 3 0 0 0,7 0 0 0 0,-2 4 0 0 0,-5 7 0 0 0,-11 2 0 0 0,-12-4 0 0 0,-10-5 0 0 0,-7-4 0 0 0,-5-4 0 0 0,-3-3 0 0 0,-1-2 0 0 0,-1 0 0 0 0,5-6 0 0 0,7-5 0 0 0,1-6 0 0 0,3-4 0 0 0,5-4 0 0 0,3-1 0 0 0,-2 3 0 0 0,-5 6 0 0 0,-4 6 0 0 0,-4 4 0 0 0,-3 4 0 0 0,2 7 0 0 0,0 2 0 0 0,0 1 0 0 0,-2-1 0 0 0,-1-2 0 0 0,-1-1 0 0 0,-1-2 0 0 0,4-5 0 0 0,6-1 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7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10382 8462 16383 0 0,'5'0'0'0'0,"5"0"0"0"0,6 0 0 0 0,5 0 0 0 0,3 0 0 0 0,2 0 0 0 0,6 0 0 0 0,2 0 0 0 0,-1 0 0 0 0,-1 0 0 0 0,-2 0 0 0 0,-1 0 0 0 0,4 0 0 0 0,0 0 0 0 0,-1 0 0 0 0,-1 0 0 0 0,-2 0 0 0 0,-1 0 0 0 0,0 0 0 0 0,-2 0 0 0 0,1 0 0 0 0,-1 0 0 0 0,0 0 0 0 0,0 0 0 0 0,0 0 0 0 0,1 0 0 0 0,-1 0 0 0 0,1 0 0 0 0,-1 0 0 0 0,1 0 0 0 0,-1 0 0 0 0,0 0 0 0 0,1 0 0 0 0,-1 0 0 0 0,1 0 0 0 0,-1 0 0 0 0,1-5 0 0 0,-1-1 0 0 0,1-4 0 0 0,-1-1 0 0 0,5 2 0 0 0,2 3 0 0 0,3 1 0 0 0,1 3 0 0 0,-1-4 0 0 0,1 0 0 0 0,0-4 0 0 0,-2 0 0 0 0,-3 1 0 0 0,-2 3 0 0 0,-2 2 0 0 0,-1 2 0 0 0,0 1 0 0 0,-1 1 0 0 0,0-5 0 0 0,4 0 0 0 0,7 0 0 0 0,5 0 0 0 0,1 2 0 0 0,-3 2 0 0 0,-4 0 0 0 0,1 0 0 0 0,-1 1 0 0 0,3 0 0 0 0,-2 1 0 0 0,2-1 0 0 0,0 0 0 0 0,-3 0 0 0 0,-4 0 0 0 0,-1 0 0 0 0,-3 0 0 0 0,-1 0 0 0 0,0 0 0 0 0,-1 0 0 0 0,0 0 0 0 0,0 0 0 0 0,0 0 0 0 0,0 0 0 0 0,0 0 0 0 0,1 0 0 0 0,-6 5 0 0 0,0 1 0 0 0,0-1 0 0 0,1 0 0 0 0,-4 3 0 0 0,5 0 0 0 0,3-1 0 0 0,1-2 0 0 0,1-2 0 0 0,0-1 0 0 0,-1-1 0 0 0,5-1 0 0 0,1 0 0 0 0,0-1 0 0 0,-2 1 0 0 0,-1 0 0 0 0,3-1 0 0 0,0 1 0 0 0,0 0 0 0 0,-2 0 0 0 0,-2 0 0 0 0,-1 0 0 0 0,0 0 0 0 0,-2 0 0 0 0,5 0 0 0 0,1 0 0 0 0,0 0 0 0 0,4 5 0 0 0,-1 1 0 0 0,-1-1 0 0 0,-2 0 0 0 0,-2-2 0 0 0,-1-1 0 0 0,3 4 0 0 0,0 0 0 0 0,0 0 0 0 0,8-2 0 0 0,1-1 0 0 0,-1-1 0 0 0,-4 4 0 0 0,-2 0 0 0 0,0-1 0 0 0,1 0 0 0 0,2-2 0 0 0,0-1 0 0 0,-2-1 0 0 0,-3-1 0 0 0,7 0 0 0 0,2 0 0 0 0,-2-1 0 0 0,-4 1 0 0 0,-2 0 0 0 0,-3 0 0 0 0,3 0 0 0 0,0 0 0 0 0,-1 0 0 0 0,3 0 0 0 0,0 0 0 0 0,3 0 0 0 0,0 0 0 0 0,-3 0 0 0 0,-2 0 0 0 0,-2 0 0 0 0,-3 0 0 0 0,9 0 0 0 0,1 0 0 0 0,0 0 0 0 0,-3 0 0 0 0,-3 0 0 0 0,-2 0 0 0 0,-1 0 0 0 0,2 0 0 0 0,2 0 0 0 0,-2 0 0 0 0,0 0 0 0 0,-2 0 0 0 0,4 0 0 0 0,0 0 0 0 0,-1 0 0 0 0,-1 0 0 0 0,-1 0 0 0 0,-2 0 0 0 0,0 0 0 0 0,-2 0 0 0 0,1 0 0 0 0,-1 0 0 0 0,0 0 0 0 0,0 0 0 0 0,0 0 0 0 0,1 0 0 0 0,-1 0 0 0 0,1 0 0 0 0,-1 0 0 0 0,0 0 0 0 0,1 0 0 0 0,-1 0 0 0 0,1 0 0 0 0,4 0 0 0 0,1 0 0 0 0,0 0 0 0 0,-1 0 0 0 0,-1 0 0 0 0,-1 0 0 0 0,3 0 0 0 0,1 0 0 0 0,-1 0 0 0 0,-1 0 0 0 0,-6-5 0 0 0,-3-1 0 0 0,0 0 0 0 0,4 2 0 0 0,3 1 0 0 0,1 0 0 0 0,0 2 0 0 0,-1 1 0 0 0,-1 0 0 0 0,0 0 0 0 0,-1 0 0 0 0,0 1 0 0 0,-1-1 0 0 0,-4 5 0 0 0,-2 1 0 0 0,1-1 0 0 0,0 0 0 0 0,3-2 0 0 0,0-1 0 0 0,1-1 0 0 0,1 0 0 0 0,1-1 0 0 0,-5 0 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7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11589 8668 16383 0 0,'4'0'0'0'0,"7"0"0"0"0,5 0 0 0 0,5 0 0 0 0,3 0 0 0 0,2 0 0 0 0,1 0 0 0 0,1 0 0 0 0,-1 0 0 0 0,1 0 0 0 0,-1 0 0 0 0,-5 4 0 0 0,-1 2 0 0 0,0 0 0 0 0,1 3 0 0 0,1 0 0 0 0,1-1 0 0 0,2-2 0 0 0,0-3 0 0 0,0 4 0 0 0,10 0 0 0 0,2-1 0 0 0,0-2 0 0 0,-2-1 0 0 0,-3-1 0 0 0,-2-2 0 0 0,7 0 0 0 0,1 0 0 0 0,-1 0 0 0 0,-3 0 0 0 0,-2 0 0 0 0,-3-1 0 0 0,-2 1 0 0 0,-1 0 0 0 0,4 0 0 0 0,1 0 0 0 0,-1 0 0 0 0,0 0 0 0 0,3 0 0 0 0,0 0 0 0 0,-1 0 0 0 0,-2 0 0 0 0,-1 0 0 0 0,-2 0 0 0 0,0 0 0 0 0,-2 0 0 0 0,1 0 0 0 0,-1 0 0 0 0,0 0 0 0 0,0 0 0 0 0,0 0 0 0 0,1 0 0 0 0,-1 0 0 0 0,0 0 0 0 0,1 0 0 0 0,-1 0 0 0 0,1 0 0 0 0,-1 0 0 0 0,1 0 0 0 0,4 0 0 0 0,1 0 0 0 0,0 0 0 0 0,-1 0 0 0 0,-1 0 0 0 0,-1 0 0 0 0,3 0 0 0 0,0 0 0 0 0,-4 5 0 0 0,-3 1 0 0 0,-1-1 0 0 0,-1 0 0 0 0,2-2 0 0 0,-5-1 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8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8795 9414 16383 0 0,'4'-4'0'0'0,"7"-2"0"0"0,5 0 0 0 0,5 1 0 0 0,3 2 0 0 0,6 1 0 0 0,4 1 0 0 0,-1 1 0 0 0,-1-1 0 0 0,-1 2 0 0 0,-2-1 0 0 0,-1 0 0 0 0,-1 0 0 0 0,0 1 0 0 0,-1-1 0 0 0,0 0 0 0 0,0 0 0 0 0,0 0 0 0 0,1 0 0 0 0,-1 0 0 0 0,0 0 0 0 0,1 0 0 0 0,-1 0 0 0 0,1 0 0 0 0,-1 0 0 0 0,1 0 0 0 0,4 0 0 0 0,1 0 0 0 0,0 0 0 0 0,-1 0 0 0 0,-1 0 0 0 0,-1 0 0 0 0,3 0 0 0 0,1 0 0 0 0,-1 0 0 0 0,-1 0 0 0 0,-2 0 0 0 0,-1 0 0 0 0,4 0 0 0 0,1 0 0 0 0,-1 0 0 0 0,-1 0 0 0 0,-2 0 0 0 0,-1 0 0 0 0,0 0 0 0 0,-1 0 0 0 0,-1 0 0 0 0,0 0 0 0 0,0 0 0 0 0,1 0 0 0 0,-1 0 0 0 0,0 0 0 0 0,1 0 0 0 0,-1 0 0 0 0,0 0 0 0 0,1 0 0 0 0,-1 0 0 0 0,1 0 0 0 0,-1 0 0 0 0,5 0 0 0 0,2 0 0 0 0,-1 0 0 0 0,3 0 0 0 0,1 0 0 0 0,3 0 0 0 0,-1 0 0 0 0,2 0 0 0 0,-1 0 0 0 0,-2 0 0 0 0,-4 0 0 0 0,-2 0 0 0 0,-3 0 0 0 0,-1 0 0 0 0,0 0 0 0 0,-1 0 0 0 0,-1 0 0 0 0,1 0 0 0 0,5 0 0 0 0,1 0 0 0 0,-5 4 0 0 0,-11 2 0 0 0,-13 0 0 0 0,-11-2 0 0 0,-9 0 0 0 0,-7-2 0 0 0,-2-1 0 0 0,-7-1 0 0 0,2 0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8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14912 9430 16383 0 0,'4'0'0'0'0,"7"0"0"0"0,5 0 0 0 0,5 0 0 0 0,7 0 0 0 0,4 0 0 0 0,1 0 0 0 0,0 0 0 0 0,-3 0 0 0 0,0 0 0 0 0,3 0 0 0 0,0 0 0 0 0,-1 0 0 0 0,-1 0 0 0 0,-1 0 0 0 0,-2 0 0 0 0,-1 0 0 0 0,0 0 0 0 0,-1 0 0 0 0,1 0 0 0 0,-6 0 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8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8668 9764 16383 0 0,'0'-5'0'0'0,"4"-1"0"0"0,7 0 0 0 0,0-3 0 0 0,4 0 0 0 0,4-3 0 0 0,2 0 0 0 0,7 3 0 0 0,4 2 0 0 0,0 3 0 0 0,0 2 0 0 0,-2 1 0 0 0,-1 1 0 0 0,4 0 0 0 0,0 1 0 0 0,0-1 0 0 0,-2 1 0 0 0,-2-1 0 0 0,-1 0 0 0 0,4 0 0 0 0,1 0 0 0 0,-1 0 0 0 0,-1 0 0 0 0,-2 0 0 0 0,-1 0 0 0 0,0 0 0 0 0,-2 0 0 0 0,1 0 0 0 0,-1 0 0 0 0,0 0 0 0 0,0 0 0 0 0,1 0 0 0 0,-1 0 0 0 0,0 0 0 0 0,1 0 0 0 0,-1 0 0 0 0,1 0 0 0 0,-1 0 0 0 0,1 0 0 0 0,-1 0 0 0 0,5 0 0 0 0,2 0 0 0 0,-1 0 0 0 0,-1 0 0 0 0,-1 0 0 0 0,-2 0 0 0 0,4 0 0 0 0,1 0 0 0 0,-1 0 0 0 0,-1 0 0 0 0,-2 0 0 0 0,0 0 0 0 0,-2 0 0 0 0,0 0 0 0 0,-1 0 0 0 0,0 0 0 0 0,1 0 0 0 0,-1 0 0 0 0,0 0 0 0 0,0 0 0 0 0,1 0 0 0 0,-1 0 0 0 0,1 0 0 0 0,-1 0 0 0 0,1 0 0 0 0,-6 5 0 0 0,0 1 0 0 0,0-1 0 0 0,5 0 0 0 0,3-2 0 0 0,1-1 0 0 0,0-1 0 0 0,0 0 0 0 0,-2-1 0 0 0,-5 4 0 0 0,3 2 0 0 0,1 4 0 0 0,1 5 0 0 0,-1 0 0 0 0,-4 1 0 0 0,-6-1 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8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12308 9684 16383 0 0,'5'0'0'0'0,"5"0"0"0"0,7 0 0 0 0,3 0 0 0 0,4 0 0 0 0,7 0 0 0 0,2 0 0 0 0,0 0 0 0 0,0 0 0 0 0,-3 0 0 0 0,0 0 0 0 0,-2 0 0 0 0,-1 0 0 0 0,-1 0 0 0 0,1 0 0 0 0,-1 0 0 0 0,0 0 0 0 0,0 0 0 0 0,0 0 0 0 0,1 0 0 0 0,-1 0 0 0 0,1 0 0 0 0,-1 0 0 0 0,0 0 0 0 0,1 0 0 0 0,-1 0 0 0 0,5 0 0 0 0,2 4 0 0 0,-6 7 0 0 0,-1 0 0 0 0,-2 0 0 0 0,4-3 0 0 0,-2 1 0 0 0,-6 9 0 0 0,-6 2 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8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10086 10404 16383 0 0,'4'0'0'0'0,"7"0"0"0"0,5 0 0 0 0,5 0 0 0 0,3 0 0 0 0,7 0 0 0 0,2 0 0 0 0,0 0 0 0 0,-1 0 0 0 0,-1 0 0 0 0,-2 0 0 0 0,-1 0 0 0 0,-1 0 0 0 0,0 0 0 0 0,-1 0 0 0 0,0 0 0 0 0,0 0 0 0 0,1 0 0 0 0,-1 0 0 0 0,0 0 0 0 0,1 0 0 0 0,-1 0 0 0 0,0 0 0 0 0,1 0 0 0 0,-1 0 0 0 0,1 0 0 0 0,-1 0 0 0 0,5 0 0 0 0,2 0 0 0 0,-1 0 0 0 0,4 0 0 0 0,4 0 0 0 0,0 0 0 0 0,-2 0 0 0 0,1 0 0 0 0,-1 0 0 0 0,-3 0 0 0 0,2 0 0 0 0,-1 0 0 0 0,2 0 0 0 0,-1 0 0 0 0,-1 0 0 0 0,1 0 0 0 0,-1 0 0 0 0,-2 0 0 0 0,2 0 0 0 0,0 0 0 0 0,-2 0 0 0 0,2-5 0 0 0,0-1 0 0 0,2-4 0 0 0,0-1 0 0 0,2 2 0 0 0,7 3 0 0 0,1 1 0 0 0,-3 3 0 0 0,-5 1 0 0 0,8 1 0 0 0,6 0 0 0 0,2-4 0 0 0,1-2 0 0 0,-1 1 0 0 0,-5 1 0 0 0,-6 1 0 0 0,-7 1 0 0 0,-6 1 0 0 0,2 0 0 0 0,-1 1 0 0 0,3 0 0 0 0,4 1 0 0 0,4-1 0 0 0,0 0 0 0 0,-3-4 0 0 0,-5-2 0 0 0,-4 0 0 0 0,-2 2 0 0 0,-2 0 0 0 0,-2 2 0 0 0,0 1 0 0 0,0 1 0 0 0,0 0 0 0 0,-1 0 0 0 0,1 0 0 0 0,1 0 0 0 0,-6 5 0 0 0,0 1 0 0 0,0 0 0 0 0,0-1 0 0 0,3-2 0 0 0,-4 3 0 0 0,-1 2 0 0 0,1-2 0 0 0,2 3 0 0 0,2 0 0 0 0,0-2 0 0 0,6-1 0 0 0,3-3 0 0 0,-1-1 0 0 0,-1-1 0 0 0,-1-1 0 0 0,-1 0 0 0 0,3-1 0 0 0,1 1 0 0 0,0 0 0 0 0,-3-1 0 0 0,-5 6 0 0 0,-2 1 0 0 0,-2-1 0 0 0,-3 4 0 0 0,-1 1 0 0 0,-3-3 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8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4646 9684 16383 0 0,'5'0'0'0'0,"5"0"0"0"0,6 0 0 0 0,5 0 0 0 0,3 0 0 0 0,2 0 0 0 0,1 0 0 0 0,1 0 0 0 0,0 0 0 0 0,-1 0 0 0 0,0 0 0 0 0,-4 4 0 0 0,-3 2 0 0 0,1 0 0 0 0,1-1 0 0 0,1-2 0 0 0,2-1 0 0 0,0-1 0 0 0,1-1 0 0 0,0 0 0 0 0,1 0 0 0 0,0 0 0 0 0,-1 0 0 0 0,1-1 0 0 0,0 1 0 0 0,-1 0 0 0 0,1 0 0 0 0,-1 5 0 0 0,5 5 0 0 0,2 2 0 0 0,-1-2 0 0 0,-1-2 0 0 0,-2-3 0 0 0,0-2 0 0 0,3-1 0 0 0,1-2 0 0 0,-5 5 0 0 0,-4 0 0 0 0,0 0 0 0 0,0 0 0 0 0,0-2 0 0 0,1 7 0 0 0,-5 8 0 0 0,0-1 0 0 0,1-2 0 0 0,-9-4 0 0 0,-9-4 0 0 0,-16-3 0 0 0,-4-2 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8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6382 10615 16383 0 0,'4'0'0'0'0,"7"0"0"0"0,5 0 0 0 0,5 0 0 0 0,3 0 0 0 0,2 0 0 0 0,1 0 0 0 0,1 0 0 0 0,-1 0 0 0 0,1 0 0 0 0,-1 0 0 0 0,0 0 0 0 0,-1 0 0 0 0,1 0 0 0 0,-1 0 0 0 0,1 0 0 0 0,-1 0 0 0 0,1 0 0 0 0,-1 0 0 0 0,5 0 0 0 0,2 0 0 0 0,-1 0 0 0 0,-1 0 0 0 0,-2 0 0 0 0,0 0 0 0 0,3 0 0 0 0,1 0 0 0 0,-1 0 0 0 0,-1 0 0 0 0,-2 0 0 0 0,0 0 0 0 0,-2 0 0 0 0,0 0 0 0 0,-1 0 0 0 0,0 0 0 0 0,5 0 0 0 0,1 0 0 0 0,0 0 0 0 0,-1 0 0 0 0,-1 0 0 0 0,-2 0 0 0 0,0 0 0 0 0,-1 0 0 0 0,-1 0 0 0 0,0 0 0 0 0,5 0 0 0 0,1 0 0 0 0,0 0 0 0 0,-1 0 0 0 0,-1 0 0 0 0,-2 0 0 0 0,4 0 0 0 0,1 0 0 0 0,-1 0 0 0 0,-1 0 0 0 0,-1 0 0 0 0,-2 0 0 0 0,4 0 0 0 0,0 0 0 0 0,1 0 0 0 0,-3 0 0 0 0,0 0 0 0 0,-2 0 0 0 0,-1 0 0 0 0,0 0 0 0 0,0 0 0 0 0,-1 0 0 0 0,-5 5 0 0 0,0 5 0 0 0,4 2 0 0 0,2-2 0 0 0,2-2 0 0 0,-9-3 0 0 0,-8-2 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8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7525 12430 16383 0 0,'4'0'0'0'0,"7"0"0"0"0,5 0 0 0 0,0-4 0 0 0,2-2 0 0 0,3 0 0 0 0,1 2 0 0 0,3-4 0 0 0,0-5 0 0 0,1 1 0 0 0,1 1 0 0 0,0 3 0 0 0,0 3 0 0 0,0 2 0 0 0,4 2 0 0 0,-3-4 0 0 0,-2-1 0 0 0,0 1 0 0 0,-1 1 0 0 0,0 1 0 0 0,1 2 0 0 0,4 0 0 0 0,2 0 0 0 0,0 1 0 0 0,-1 1 0 0 0,-1-1 0 0 0,-2 0 0 0 0,4 0 0 0 0,1 0 0 0 0,-1 1 0 0 0,-1-1 0 0 0,-1 0 0 0 0,-2 0 0 0 0,-1 0 0 0 0,0 0 0 0 0,0 0 0 0 0,-1 0 0 0 0,0 0 0 0 0,0 0 0 0 0,0 0 0 0 0,1 0 0 0 0,-1 0 0 0 0,1 0 0 0 0,3 0 0 0 0,3 0 0 0 0,-1 0 0 0 0,-1 0 0 0 0,3 0 0 0 0,1 0 0 0 0,3 0 0 0 0,-1 0 0 0 0,-1 0 0 0 0,-4 0 0 0 0,-1 0 0 0 0,-2 0 0 0 0,-2 0 0 0 0,0 0 0 0 0,-1 0 0 0 0,0 0 0 0 0,0 0 0 0 0,0 0 0 0 0,0 0 0 0 0,0 0 0 0 0,1 0 0 0 0,-1 0 0 0 0,0 0 0 0 0,1 0 0 0 0,4 0 0 0 0,1 0 0 0 0,0 0 0 0 0,0 0 0 0 0,-3 0 0 0 0,0 0 0 0 0,3 0 0 0 0,1-9 0 0 0,-1-3 0 0 0,-1 0 0 0 0,-2 3 0 0 0,-1 2 0 0 0,4 3 0 0 0,1 2 0 0 0,-5-3 0 0 0,-4-1 0 0 0,0 0 0 0 0,0 2 0 0 0,0 2 0 0 0,1 0 0 0 0,0 1 0 0 0,1 1 0 0 0,0 0 0 0 0,0 0 0 0 0,1 1 0 0 0,-1-1 0 0 0,-4 9 0 0 0,-1 3 0 0 0,-5 4 0 0 0,-4 4 0 0 0,-1-2 0 0 0,3-4 0 0 0,4-4 0 0 0,3-3 0 0 0,7-4 0 0 0,3-2 0 0 0,-4-1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7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4688 6774 16383 0 0,'0'-5'0'0'0,"5"-1"0"0"0,5 0 0 0 0,7 2 0 0 0,3 1 0 0 0,9 0 0 0 0,3 2 0 0 0,1 1 0 0 0,-1 0 0 0 0,-1 0 0 0 0,-2 0 0 0 0,0 1 0 0 0,-7-6 0 0 0,-1 0 0 0 0,0-1 0 0 0,1 1 0 0 0,0 2 0 0 0,3 1 0 0 0,0 1 0 0 0,1 1 0 0 0,0 0 0 0 0,1 0 0 0 0,-1 0 0 0 0,1 0 0 0 0,0 0 0 0 0,-1 1 0 0 0,1-1 0 0 0,4 0 0 0 0,1 0 0 0 0,1 0 0 0 0,-2 0 0 0 0,-2 0 0 0 0,0 0 0 0 0,3 0 0 0 0,-4 4 0 0 0,-2 2 0 0 0,0 0 0 0 0,-2-2 0 0 0,-3 4 0 0 0,-2 0 0 0 0,1-1 0 0 0,6-2 0 0 0,3-2 0 0 0,1-1 0 0 0,0-1 0 0 0,-1-1 0 0 0,0 0 0 0 0,-1 0 0 0 0,-1-1 0 0 0,0 1 0 0 0,-1 0 0 0 0,-4 4 0 0 0,-2 2 0 0 0,1 0 0 0 0,1-2 0 0 0,1 0 0 0 0,1-2 0 0 0,1-1 0 0 0,1 4 0 0 0,1 1 0 0 0,0-1 0 0 0,-1 0 0 0 0,1-2 0 0 0,4-2 0 0 0,2 5 0 0 0,-1 0 0 0 0,-5 4 0 0 0,-8 5 0 0 0,-11 0 0 0 0,-17-3 0 0 0,-10-3 0 0 0,-7-4 0 0 0,-4-2 0 0 0,0-1 0 0 0,-1-2 0 0 0,1-1 0 0 0,1 1 0 0 0,6-5 0 0 0,2-2 0 0 0,4-4 0 0 0,6 1 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8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12605 13325 16383 0 0,'4'0'0'0'0,"7"0"0"0"0,5 0 0 0 0,5 0 0 0 0,3 0 0 0 0,2 0 0 0 0,6 0 0 0 0,1 0 0 0 0,0 0 0 0 0,-1 0 0 0 0,-1 0 0 0 0,-2 0 0 0 0,3 0 0 0 0,1 0 0 0 0,-1 0 0 0 0,-1 0 0 0 0,-1 0 0 0 0,-2 0 0 0 0,-1 0 0 0 0,0 0 0 0 0,-1 0 0 0 0,0 0 0 0 0,0 0 0 0 0,1 0 0 0 0,-1 0 0 0 0,0 0 0 0 0,1 0 0 0 0,-1 0 0 0 0,1 0 0 0 0,-1 0 0 0 0,5 0 0 0 0,1 0 0 0 0,5 0 0 0 0,5 0 0 0 0,-1 0 0 0 0,-2 0 0 0 0,-4 0 0 0 0,2 0 0 0 0,-1 0 0 0 0,-3 0 0 0 0,-2 0 0 0 0,-1 0 0 0 0,-3 0 0 0 0,0 0 0 0 0,0 0 0 0 0,-1 0 0 0 0,0 0 0 0 0,0 0 0 0 0,0 0 0 0 0,0-5 0 0 0,1-1 0 0 0,3 0 0 0 0,3 2 0 0 0,3 1 0 0 0,2 1 0 0 0,-3 0 0 0 0,-2 2 0 0 0,-2 0 0 0 0,-2 0 0 0 0,-2 0 0 0 0,0 1 0 0 0,-1-1 0 0 0,0 0 0 0 0,0 0 0 0 0,5 0 0 0 0,1 0 0 0 0,0-4 0 0 0,-1-2 0 0 0,-1 0 0 0 0,-2 1 0 0 0,4 2 0 0 0,1 1 0 0 0,-1-3 0 0 0,-1-2 0 0 0,-1 1 0 0 0,-2 2 0 0 0,4 1 0 0 0,0 1 0 0 0,1 1 0 0 0,-3 1 0 0 0,0 0 0 0 0,-2 0 0 0 0,-1 1 0 0 0,0-1 0 0 0,0 0 0 0 0,-1 0 0 0 0,0 0 0 0 0,-4-4 0 0 0,-2-2 0 0 0,1 0 0 0 0,0 2 0 0 0,3 0 0 0 0,0 2 0 0 0,1 1 0 0 0,1 1 0 0 0,1 0 0 0 0,-1 0 0 0 0,1 0 0 0 0,4 0 0 0 0,2 1 0 0 0,-5 3 0 0 0,-3 7 0 0 0,-5 5 0 0 0,-2 0 0 0 0,0 2 0 0 0,-2-2 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8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27570 6689 16383 0 0,'0'-4'0'0'0,"4"-2"0"0"0,2-5 0 0 0,4 1 0 0 0,5 1 0 0 0,5 2 0 0 0,7 3 0 0 0,4 1 0 0 0,1 2 0 0 0,0 1 0 0 0,-1 0 0 0 0,-2 1 0 0 0,4-1 0 0 0,0 1 0 0 0,0-1 0 0 0,-2 0 0 0 0,-2 0 0 0 0,0 0 0 0 0,-2 0 0 0 0,-5 5 0 0 0,-1 1 0 0 0,-1-1 0 0 0,2 0 0 0 0,1-2 0 0 0,1-1 0 0 0,1-1 0 0 0,1 0 0 0 0,0-1 0 0 0,-3 4 0 0 0,-3 2 0 0 0,1-1 0 0 0,-3 4 0 0 0,-1 0 0 0 0,2-1 0 0 0,2 2 0 0 0,2 0 0 0 0,6-3 0 0 0,-2-1 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9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16796 6964 16383 0 0,'4'0'0'0'0,"7"0"0"0"0,5 0 0 0 0,5 0 0 0 0,3 0 0 0 0,2 0 0 0 0,1 0 0 0 0,1 0 0 0 0,-5 5 0 0 0,-2 1 0 0 0,1-1 0 0 0,0 0 0 0 0,1-2 0 0 0,2-1 0 0 0,0-1 0 0 0,1 4 0 0 0,1 1 0 0 0,-1 0 0 0 0,1-2 0 0 0,0-1 0 0 0,8-1 0 0 0,4-1 0 0 0,3-1 0 0 0,0 0 0 0 0,-3 0 0 0 0,0 0 0 0 0,-1-1 0 0 0,-3 1 0 0 0,-3 0 0 0 0,-2 0 0 0 0,-2 0 0 0 0,-1 0 0 0 0,4 0 0 0 0,1 0 0 0 0,-1 0 0 0 0,0 0 0 0 0,3 0 0 0 0,0 0 0 0 0,3 0 0 0 0,10 0 0 0 0,0 0 0 0 0,-2 0 0 0 0,-1 0 0 0 0,2-4 0 0 0,1-2 0 0 0,-2 0 0 0 0,-4 1 0 0 0,-1 2 0 0 0,-2 1 0 0 0,-3 1 0 0 0,-3 0 0 0 0,-3 1 0 0 0,-1 1 0 0 0,-2-1 0 0 0,1 0 0 0 0,-2 0 0 0 0,1 0 0 0 0,0 1 0 0 0,0-1 0 0 0,0 0 0 0 0,1 0 0 0 0,-1 0 0 0 0,1 0 0 0 0,-1 0 0 0 0,1 0 0 0 0,-1 0 0 0 0,1 0 0 0 0,-1 0 0 0 0,5 0 0 0 0,1 0 0 0 0,1 0 0 0 0,-2 0 0 0 0,3 0 0 0 0,0 0 0 0 0,4 0 0 0 0,0 0 0 0 0,2 0 0 0 0,-2 0 0 0 0,3 0 0 0 0,3 0 0 0 0,-2 0 0 0 0,-3 0 0 0 0,-4 0 0 0 0,-3 0 0 0 0,2 0 0 0 0,3 0 0 0 0,1 0 0 0 0,-6-5 0 0 0,0-1 0 0 0,0 0 0 0 0,-2 2 0 0 0,-1 1 0 0 0,-2 0 0 0 0,1 2 0 0 0,-2 1 0 0 0,1 0 0 0 0,-1 0 0 0 0,0 0 0 0 0,0 1 0 0 0,1-1 0 0 0,-1 0 0 0 0,0 0 0 0 0,1 0 0 0 0,-1 0 0 0 0,5 0 0 0 0,2 0 0 0 0,-1 0 0 0 0,-1 0 0 0 0,-1 0 0 0 0,-2 0 0 0 0,4 0 0 0 0,1 0 0 0 0,-1 0 0 0 0,-1 0 0 0 0,-2 0 0 0 0,0 0 0 0 0,-2 0 0 0 0,0 0 0 0 0,4 0 0 0 0,1 0 0 0 0,4 0 0 0 0,1 0 0 0 0,3 0 0 0 0,8 0 0 0 0,0 0 0 0 0,-3 0 0 0 0,0-4 0 0 0,-4-2 0 0 0,0 0 0 0 0,3 1 0 0 0,-2 2 0 0 0,-4-3 0 0 0,1-2 0 0 0,7 2 0 0 0,10 2 0 0 0,8 1 0 0 0,-2 1 0 0 0,2 1 0 0 0,-5 1 0 0 0,-4 0 0 0 0,-3 0 0 0 0,-5 1 0 0 0,-6-1 0 0 0,-1 0 0 0 0,1 0 0 0 0,4 0 0 0 0,-3 0 0 0 0,2 0 0 0 0,-3 0 0 0 0,1 0 0 0 0,2 0 0 0 0,-2 0 0 0 0,-3 5 0 0 0,0 1 0 0 0,8-1 0 0 0,-1 0 0 0 0,-2-2 0 0 0,-6-1 0 0 0,-3-1 0 0 0,-5 0 0 0 0,-1-1 0 0 0,-2 0 0 0 0,-1-1 0 0 0,-1 1 0 0 0,1 0 0 0 0,4 0 0 0 0,6 0 0 0 0,2 0 0 0 0,-1 0 0 0 0,-3 0 0 0 0,-2 0 0 0 0,-3 0 0 0 0,4 0 0 0 0,4 0 0 0 0,1 4 0 0 0,-1 2 0 0 0,-4 0 0 0 0,-1-2 0 0 0,1 0 0 0 0,1-2 0 0 0,-1-1 0 0 0,-7 4 0 0 0,2 1 0 0 0,0 4 0 0 0,5 0 0 0 0,1-1 0 0 0,-6 2 0 0 0,-2-1 0 0 0,-2-2 0 0 0,0-2 0 0 0,1-3 0 0 0,-1-1 0 0 0,2-1 0 0 0,-1-1 0 0 0,2-1 0 0 0,-1 1 0 0 0,0-1 0 0 0,1 1 0 0 0,0 0 0 0 0,-1 0 0 0 0,1-1 0 0 0,-1 1 0 0 0,1 0 0 0 0,-1 0 0 0 0,1 0 0 0 0,-1 0 0 0 0,0 0 0 0 0,1 0 0 0 0,-1 0 0 0 0,1 0 0 0 0,-5 5 0 0 0,-2 1 0 0 0,1 0 0 0 0,1-2 0 0 0,1 0 0 0 0,2-2 0 0 0,0-1 0 0 0,1-5 0 0 0,0-2 0 0 0,1 0 0 0 0,0 1 0 0 0,-1 1 0 0 0,1 2 0 0 0,0 1 0 0 0,-1 0 0 0 0,-4 6 0 0 0,-6 1 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9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23463 6974 16383 0 0,'5'0'0'0'0,"5"0"0"0"0,6 0 0 0 0,5 0 0 0 0,3 0 0 0 0,2 0 0 0 0,2 0 0 0 0,-1 0 0 0 0,1 0 0 0 0,-1 0 0 0 0,0 0 0 0 0,0 0 0 0 0,0 0 0 0 0,0 0 0 0 0,-1 0 0 0 0,0 0 0 0 0,1 0 0 0 0,-1 0 0 0 0,1 0 0 0 0,-1 0 0 0 0,-4 5 0 0 0,3 1 0 0 0,2 0 0 0 0,0 3 0 0 0,1 0 0 0 0,0-1 0 0 0,-1-3 0 0 0,5-1 0 0 0,1-2 0 0 0,-1-1 0 0 0,-1-1 0 0 0,-1 0 0 0 0,-2 0 0 0 0,0-1 0 0 0,-1 1 0 0 0,-1 0 0 0 0,0-1 0 0 0,0 1 0 0 0,1 0 0 0 0,-1 0 0 0 0,0 0 0 0 0,1 0 0 0 0,-1 0 0 0 0,0 0 0 0 0,1 0 0 0 0,-1 0 0 0 0,1 0 0 0 0,-1 0 0 0 0,1 0 0 0 0,-1 0 0 0 0,1 0 0 0 0,-1 0 0 0 0,1 0 0 0 0,-1 0 0 0 0,1 0 0 0 0,4 0 0 0 0,1 0 0 0 0,0 0 0 0 0,-1 0 0 0 0,3 0 0 0 0,5 0 0 0 0,1 0 0 0 0,1 0 0 0 0,0 0 0 0 0,-4 0 0 0 0,-3 0 0 0 0,1 0 0 0 0,0 0 0 0 0,-2 0 0 0 0,-2 0 0 0 0,-2 0 0 0 0,-1 0 0 0 0,3 0 0 0 0,2 0 0 0 0,-1 0 0 0 0,-2 0 0 0 0,4 0 0 0 0,5 0 0 0 0,0 0 0 0 0,-2 0 0 0 0,-3 0 0 0 0,-2 0 0 0 0,-3 0 0 0 0,-1 0 0 0 0,-2 0 0 0 0,1 0 0 0 0,-1 0 0 0 0,-1 0 0 0 0,6 0 0 0 0,1 0 0 0 0,5 0 0 0 0,-1 0 0 0 0,0 0 0 0 0,-3 0 0 0 0,-2 0 0 0 0,2 0 0 0 0,1 0 0 0 0,-2 0 0 0 0,-1 0 0 0 0,-2 0 0 0 0,-1 0 0 0 0,-1 0 0 0 0,0 0 0 0 0,-1 0 0 0 0,0 0 0 0 0,1 0 0 0 0,-1 0 0 0 0,0 0 0 0 0,0 0 0 0 0,1 0 0 0 0,4 0 0 0 0,1 0 0 0 0,5 0 0 0 0,0 0 0 0 0,-2 0 0 0 0,3 0 0 0 0,-1 0 0 0 0,-3 0 0 0 0,3 0 0 0 0,-1 0 0 0 0,-2 0 0 0 0,2 0 0 0 0,0 0 0 0 0,-2 0 0 0 0,-3 0 0 0 0,-1 0 0 0 0,-2 0 0 0 0,-1 0 0 0 0,0 0 0 0 0,3 0 0 0 0,7 0 0 0 0,1 0 0 0 0,-2 0 0 0 0,-2 0 0 0 0,2-4 0 0 0,0-2 0 0 0,-3 0 0 0 0,-1 2 0 0 0,-3 0 0 0 0,4 2 0 0 0,0 1 0 0 0,-1 1 0 0 0,-1 0 0 0 0,-2 0 0 0 0,-1 0 0 0 0,0 0 0 0 0,-2 1 0 0 0,1-1 0 0 0,-1 0 0 0 0,0 0 0 0 0,0 0 0 0 0,0 0 0 0 0,1 0 0 0 0,-1 0 0 0 0,1 0 0 0 0,-1 0 0 0 0,0 0 0 0 0,1 0 0 0 0,-1 0 0 0 0,1 0 0 0 0,4 0 0 0 0,1 0 0 0 0,0 0 0 0 0,-1 0 0 0 0,-1 0 0 0 0,-1 0 0 0 0,3 0 0 0 0,1 4 0 0 0,-6 2 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9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17748 7334 16383 0 0,'5'0'0'0'0,"5"0"0"0"0,6 0 0 0 0,5 0 0 0 0,3 0 0 0 0,2 0 0 0 0,2 0 0 0 0,-1 0 0 0 0,1 0 0 0 0,-1 0 0 0 0,0 0 0 0 0,0 0 0 0 0,0 0 0 0 0,4 0 0 0 0,1 0 0 0 0,1 0 0 0 0,-2 0 0 0 0,-2 0 0 0 0,0 0 0 0 0,3 0 0 0 0,1 0 0 0 0,-1 0 0 0 0,-1 0 0 0 0,-2 0 0 0 0,-1 0 0 0 0,4 0 0 0 0,1 0 0 0 0,-1 0 0 0 0,-1 5 0 0 0,-2 1 0 0 0,-5 4 0 0 0,-3 1 0 0 0,0-3 0 0 0,1-1 0 0 0,1-3 0 0 0,-3 3 0 0 0,-1 1 0 0 0,-3 2 0 0 0,-1 0 0 0 0,3-1 0 0 0,-3 2 0 0 0,2-2 0 0 0,-3 4 0 0 0,1-2 0 0 0,2-2 0 0 0,3-2 0 0 0,3-3 0 0 0,1-2 0 0 0,-2 3 0 0 0,-6 1 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9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19420 7356 16383 0 0,'5'0'0'0'0,"5"0"0"0"0,7 0 0 0 0,3 0 0 0 0,0 4 0 0 0,5 2 0 0 0,2 0 0 0 0,2-1 0 0 0,0-2 0 0 0,-1-1 0 0 0,5-1 0 0 0,5-1 0 0 0,5 0 0 0 0,0 0 0 0 0,-3 0 0 0 0,-3 0 0 0 0,0 0 0 0 0,3-1 0 0 0,4 1 0 0 0,4 0 0 0 0,-3 0 0 0 0,1 0 0 0 0,1 0 0 0 0,-7-4 0 0 0,-6-2 0 0 0,0 0 0 0 0,4 2 0 0 0,-1 0 0 0 0,-2 2 0 0 0,-2-3 0 0 0,-2-2 0 0 0,-3-3 0 0 0,9 0 0 0 0,6-4 0 0 0,0 2 0 0 0,-2 2 0 0 0,5 3 0 0 0,0 3 0 0 0,-4 2 0 0 0,-5-4 0 0 0,-4 0 0 0 0,-3 1 0 0 0,-6-3 0 0 0,-4-1 0 0 0,5 2 0 0 0,7-3 0 0 0,2 0 0 0 0,4 3 0 0 0,5 1 0 0 0,0 3 0 0 0,1 1 0 0 0,-2 1 0 0 0,-4 1 0 0 0,-3 1 0 0 0,0-10 0 0 0,0-3 0 0 0,-2 1 0 0 0,-3 2 0 0 0,-1 3 0 0 0,-1 2 0 0 0,3 2 0 0 0,2 1 0 0 0,-1 1 0 0 0,-2 0 0 0 0,0 1 0 0 0,-2-1 0 0 0,4 1 0 0 0,0-1 0 0 0,1 0 0 0 0,-3 0 0 0 0,0 0 0 0 0,3 0 0 0 0,0 0 0 0 0,-1 0 0 0 0,-1 0 0 0 0,-1 0 0 0 0,-2 0 0 0 0,-1 0 0 0 0,0 0 0 0 0,4 0 0 0 0,1 0 0 0 0,0 5 0 0 0,-6 5 0 0 0,-7 6 0 0 0,-2 1 0 0 0,0-4 0 0 0,-2 2 0 0 0,-5 1 0 0 0,-3 0 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9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19420 7207 16383 0 0,'5'0'0'0'0,"5"0"0"0"0,7 0 0 0 0,3 0 0 0 0,4 0 0 0 0,3 0 0 0 0,0 0 0 0 0,0 0 0 0 0,1 0 0 0 0,-1 5 0 0 0,0 1 0 0 0,0-1 0 0 0,-4 5 0 0 0,-3-1 0 0 0,5-1 0 0 0,3-3 0 0 0,1-1 0 0 0,0-2 0 0 0,4-1 0 0 0,1-1 0 0 0,-1 0 0 0 0,-1-1 0 0 0,-2 1 0 0 0,-1 0 0 0 0,-2-1 0 0 0,0 1 0 0 0,-1 0 0 0 0,0 0 0 0 0,5 0 0 0 0,1 0 0 0 0,0 0 0 0 0,4 0 0 0 0,4 0 0 0 0,0 0 0 0 0,-2 0 0 0 0,-4 0 0 0 0,-2 0 0 0 0,-2 0 0 0 0,-3 0 0 0 0,0 0 0 0 0,-1 0 0 0 0,0 0 0 0 0,0 0 0 0 0,0 0 0 0 0,0 0 0 0 0,0 0 0 0 0,9 0 0 0 0,4 0 0 0 0,-1 0 0 0 0,-3 0 0 0 0,-2 0 0 0 0,-2 0 0 0 0,-2 0 0 0 0,-2 0 0 0 0,-1 0 0 0 0,5 0 0 0 0,1 0 0 0 0,0 0 0 0 0,3 0 0 0 0,0 0 0 0 0,-1 0 0 0 0,-2 0 0 0 0,-2 0 0 0 0,-1 0 0 0 0,3 0 0 0 0,0 0 0 0 0,0 0 0 0 0,-1 0 0 0 0,-2 0 0 0 0,-1 0 0 0 0,4 0 0 0 0,1 0 0 0 0,-1 0 0 0 0,-1 0 0 0 0,-2 0 0 0 0,-1 0 0 0 0,0 0 0 0 0,-1 0 0 0 0,-1 0 0 0 0,0 0 0 0 0,0 0 0 0 0,1 0 0 0 0,-1 0 0 0 0,0 0 0 0 0,1 0 0 0 0,-1 0 0 0 0,0 0 0 0 0,1 0 0 0 0,-1 0 0 0 0,1 0 0 0 0,-5 5 0 0 0,-2 1 0 0 0,6-1 0 0 0,1 0 0 0 0,2 3 0 0 0,0 0 0 0 0,-5 3 0 0 0,-1 0 0 0 0,-2-2 0 0 0,6-3 0 0 0,3-1 0 0 0,-5-3 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9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18807 10510 16383 0 0,'4'0'0'0'0,"2"4"0"0"0,4 2 0 0 0,5 0 0 0 0,5-2 0 0 0,3 0 0 0 0,6-2 0 0 0,4-1 0 0 0,0 4 0 0 0,-1 1 0 0 0,-2 4 0 0 0,-1 0 0 0 0,4-1 0 0 0,0-3 0 0 0,0 3 0 0 0,-3-1 0 0 0,0-1 0 0 0,-2-2 0 0 0,4-2 0 0 0,1 3 0 0 0,-1 1 0 0 0,-1-2 0 0 0,-2 0 0 0 0,-1-3 0 0 0,0 0 0 0 0,-2-1 0 0 0,5-1 0 0 0,1 0 0 0 0,0 0 0 0 0,-1-1 0 0 0,8 1 0 0 0,1 0 0 0 0,-1 0 0 0 0,1 0 0 0 0,-1 0 0 0 0,6-5 0 0 0,5-1 0 0 0,2 1 0 0 0,2 0 0 0 0,0 2 0 0 0,1-4 0 0 0,-6 0 0 0 0,-5-3 0 0 0,-7-1 0 0 0,-5 2 0 0 0,-3 3 0 0 0,-2 2 0 0 0,4 1 0 0 0,0 3 0 0 0,0-1 0 0 0,-1 2 0 0 0,8-5 0 0 0,2-2 0 0 0,-2 1 0 0 0,3 0 0 0 0,-2-2 0 0 0,-3-1 0 0 0,-3 1 0 0 0,-3 2 0 0 0,-1 2 0 0 0,2 1 0 0 0,1 1 0 0 0,5 1 0 0 0,-1 0 0 0 0,-1 0 0 0 0,-2 1 0 0 0,-3-1 0 0 0,-1 0 0 0 0,7 1 0 0 0,3-1 0 0 0,-1 0 0 0 0,-3 0 0 0 0,-3 0 0 0 0,-1 0 0 0 0,6 0 0 0 0,2 0 0 0 0,-1 0 0 0 0,-3 0 0 0 0,-3 0 0 0 0,-1 0 0 0 0,-3 0 0 0 0,-1 0 0 0 0,-1 0 0 0 0,5 0 0 0 0,1 0 0 0 0,-1 0 0 0 0,4 0 0 0 0,1 0 0 0 0,-2 0 0 0 0,-2 0 0 0 0,-2 0 0 0 0,-1 0 0 0 0,2 0 0 0 0,2 0 0 0 0,-1 0 0 0 0,-1 0 0 0 0,-2 0 0 0 0,-1 0 0 0 0,-1 0 0 0 0,0 0 0 0 0,0 0 0 0 0,-1 0 0 0 0,0 0 0 0 0,0 0 0 0 0,0 0 0 0 0,1 0 0 0 0,-1 0 0 0 0,1 0 0 0 0,-1 0 0 0 0,1 0 0 0 0,-1 0 0 0 0,0 0 0 0 0,1 0 0 0 0,-1 0 0 0 0,1 0 0 0 0,-1 0 0 0 0,1 0 0 0 0,-1 0 0 0 0,1 0 0 0 0,-1 0 0 0 0,5 0 0 0 0,2 0 0 0 0,-1 0 0 0 0,-1 0 0 0 0,-2 0 0 0 0,0 0 0 0 0,8 0 0 0 0,1 0 0 0 0,0 0 0 0 0,-2 0 0 0 0,-4 0 0 0 0,3 0 0 0 0,0 0 0 0 0,-2 0 0 0 0,-2 0 0 0 0,2 0 0 0 0,1 0 0 0 0,3 0 0 0 0,1 0 0 0 0,-3 0 0 0 0,-3 0 0 0 0,-1 0 0 0 0,-2 0 0 0 0,-2 0 0 0 0,-1 0 0 0 0,1 0 0 0 0,-1 0 0 0 0,4 0 0 0 0,2 0 0 0 0,0 0 0 0 0,3 0 0 0 0,1 0 0 0 0,-2 0 0 0 0,-2 0 0 0 0,-1 0 0 0 0,-3 0 0 0 0,4 0 0 0 0,1 0 0 0 0,-6 4 0 0 0,-2 2 0 0 0,-2 0 0 0 0,1-2 0 0 0,0 0 0 0 0,1-2 0 0 0,0-1 0 0 0,1-1 0 0 0,0 0 0 0 0,0 0 0 0 0,1 0 0 0 0,-1-1 0 0 0,1 1 0 0 0,-1 0 0 0 0,1 0 0 0 0,0 0 0 0 0,-1 0 0 0 0,-4 4 0 0 0,-2 2 0 0 0,1 0 0 0 0,1-1 0 0 0,1-2 0 0 0,2-1 0 0 0,-4 4 0 0 0,-1 0 0 0 0,0 0 0 0 0,-2 3 0 0 0,-1 0 0 0 0,2-2 0 0 0,2-1 0 0 0,-2 6 0 0 0,-5 2 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9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19696 12626 16383 0 0,'4'0'0'0'0,"7"0"0"0"0,5 0 0 0 0,5 0 0 0 0,3 0 0 0 0,2 0 0 0 0,5 0 0 0 0,3 0 0 0 0,-1 0 0 0 0,-1 0 0 0 0,-1 0 0 0 0,-2 0 0 0 0,3 0 0 0 0,1 0 0 0 0,-1 0 0 0 0,-1 0 0 0 0,-2 0 0 0 0,0 0 0 0 0,2 0 0 0 0,2 0 0 0 0,-1 0 0 0 0,-1 0 0 0 0,-2 0 0 0 0,0 0 0 0 0,-2 0 0 0 0,0 0 0 0 0,-1 0 0 0 0,0 0 0 0 0,1 0 0 0 0,-1 0 0 0 0,0 0 0 0 0,-4 4 0 0 0,-2 2 0 0 0,-4 5 0 0 0,0-1 0 0 0,2-1 0 0 0,2-2 0 0 0,2-3 0 0 0,2-1 0 0 0,1-2 0 0 0,-3-1 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9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25792 12711 16383 0 0,'4'0'0'0'0,"7"0"0"0"0,5 0 0 0 0,5 0 0 0 0,3 0 0 0 0,2 0 0 0 0,1 0 0 0 0,0 0 0 0 0,1 0 0 0 0,4 0 0 0 0,1 0 0 0 0,0 0 0 0 0,-2 0 0 0 0,-1 0 0 0 0,-2 0 0 0 0,0 0 0 0 0,-1 0 0 0 0,-1 0 0 0 0,0 0 0 0 0,1 0 0 0 0,-1 0 0 0 0,0 0 0 0 0,0 0 0 0 0,1 0 0 0 0,-1 0 0 0 0,1-5 0 0 0,-1-1 0 0 0,0 1 0 0 0,1 0 0 0 0,-1 2 0 0 0,5 1 0 0 0,-3-4 0 0 0,-1 0 0 0 0,-2 0 0 0 0,0 2 0 0 0,0 1 0 0 0,1 1 0 0 0,4 1 0 0 0,2 1 0 0 0,0 0 0 0 0,-1-5 0 0 0,-1 0 0 0 0,-2-1 0 0 0,4 2 0 0 0,1 1 0 0 0,0 1 0 0 0,-3 1 0 0 0,0 0 0 0 0,-2 1 0 0 0,-1 1 0 0 0,0-1 0 0 0,0 0 0 0 0,-1 0 0 0 0,0 0 0 0 0,0 0 0 0 0,0 0 0 0 0,1 0 0 0 0,-1 0 0 0 0,1 0 0 0 0,-1-4 0 0 0,1-2 0 0 0,-1 0 0 0 0,0 2 0 0 0,1 0 0 0 0,4 2 0 0 0,1 1 0 0 0,0 1 0 0 0,0 0 0 0 0,-3 0 0 0 0,0 0 0 0 0,3 1 0 0 0,1-1 0 0 0,-1 0 0 0 0,-1 0 0 0 0,-2 0 0 0 0,-1 0 0 0 0,4 0 0 0 0,1 0 0 0 0,-1 0 0 0 0,-1 0 0 0 0,-6 0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7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8985 7101 16383 0 0,'5'0'0'0'0,"5"0"0"0"0,6 0 0 0 0,5 0 0 0 0,3 0 0 0 0,2 0 0 0 0,2 0 0 0 0,-1 0 0 0 0,1 0 0 0 0,-1 0 0 0 0,0 0 0 0 0,0 0 0 0 0,0 5 0 0 0,0 1 0 0 0,-1 0 0 0 0,0-2 0 0 0,1-1 0 0 0,-1 0 0 0 0,1-2 0 0 0,4-1 0 0 0,1 0 0 0 0,0 0 0 0 0,-1 0 0 0 0,-1-1 0 0 0,-2 1 0 0 0,4 0 0 0 0,1 0 0 0 0,0 0 0 0 0,-3 0 0 0 0,0 0 0 0 0,-2 0 0 0 0,8 0 0 0 0,3 0 0 0 0,3 0 0 0 0,0 0 0 0 0,-4 0 0 0 0,2 0 0 0 0,2 0 0 0 0,-1 0 0 0 0,-3 0 0 0 0,-4 0 0 0 0,-3 0 0 0 0,-2 0 0 0 0,-2 0 0 0 0,4 0 0 0 0,1 0 0 0 0,0 0 0 0 0,-2 0 0 0 0,8 0 0 0 0,2 0 0 0 0,-1 0 0 0 0,-3 0 0 0 0,-3 0 0 0 0,-3 0 0 0 0,3 0 0 0 0,0 0 0 0 0,-1 0 0 0 0,-1 0 0 0 0,-2 0 0 0 0,-1 0 0 0 0,4 0 0 0 0,0 0 0 0 0,0 0 0 0 0,-1 0 0 0 0,-2 0 0 0 0,0 0 0 0 0,2 0 0 0 0,2 0 0 0 0,-1 0 0 0 0,-1 0 0 0 0,-1 0 0 0 0,-2 0 0 0 0,-1 0 0 0 0,0 0 0 0 0,-1 0 0 0 0,1 0 0 0 0,-1 0 0 0 0,0 0 0 0 0,0 4 0 0 0,10 2 0 0 0,2 0 0 0 0,0-1 0 0 0,-3-2 0 0 0,-2-1 0 0 0,-2-1 0 0 0,-2-1 0 0 0,-2 0 0 0 0,-1 0 0 0 0,0 0 0 0 0,0 0 0 0 0,0 0 0 0 0,0-1 0 0 0,1 1 0 0 0,-1 0 0 0 0,0 0 0 0 0,1 0 0 0 0,-1 0 0 0 0,1 0 0 0 0,-1 0 0 0 0,1 0 0 0 0,4 0 0 0 0,1 0 0 0 0,0 0 0 0 0,-1 0 0 0 0,-1 0 0 0 0,-2 0 0 0 0,4 0 0 0 0,1 0 0 0 0,0 0 0 0 0,-3 0 0 0 0,0 0 0 0 0,-2 0 0 0 0,4 0 0 0 0,1 0 0 0 0,-1 0 0 0 0,-1 0 0 0 0,-2 0 0 0 0,-1 0 0 0 0,0 0 0 0 0,-6 5 0 0 0,-6 1 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9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18637 13028 16383 0 0,'5'0'0'0'0,"5"0"0"0"0,6 0 0 0 0,5 0 0 0 0,3 0 0 0 0,2 0 0 0 0,2 0 0 0 0,-1 0 0 0 0,1 0 0 0 0,-1 0 0 0 0,0 0 0 0 0,0 0 0 0 0,4 0 0 0 0,2 0 0 0 0,-1 0 0 0 0,-1 0 0 0 0,-1 0 0 0 0,-2 0 0 0 0,4 0 0 0 0,1 0 0 0 0,-1 0 0 0 0,-1 0 0 0 0,-1 0 0 0 0,-2 0 0 0 0,-1 0 0 0 0,0 0 0 0 0,-1 0 0 0 0,1 0 0 0 0,-1 0 0 0 0,0 0 0 0 0,0 0 0 0 0,1 0 0 0 0,-1 0 0 0 0,0 0 0 0 0,1 0 0 0 0,-1 0 0 0 0,1 0 0 0 0,-1 0 0 0 0,1 0 0 0 0,-1 0 0 0 0,1 0 0 0 0,-1 0 0 0 0,1 0 0 0 0,-1 0 0 0 0,0 0 0 0 0,1 0 0 0 0,4 0 0 0 0,1 0 0 0 0,0 0 0 0 0,0 0 0 0 0,-3 0 0 0 0,0 0 0 0 0,3 0 0 0 0,1 0 0 0 0,-1 0 0 0 0,-1 0 0 0 0,-2 0 0 0 0,-1 0 0 0 0,0 0 0 0 0,-2 0 0 0 0,1 0 0 0 0,-1 0 0 0 0,0 0 0 0 0,0 0 0 0 0,1 0 0 0 0,-1 0 0 0 0,0 0 0 0 0,1 0 0 0 0,-1 0 0 0 0,1 0 0 0 0,-1 0 0 0 0,1 0 0 0 0,-1 0 0 0 0,1 0 0 0 0,-1 0 0 0 0,1 0 0 0 0,-1 0 0 0 0,0 0 0 0 0,1 0 0 0 0,-1 0 0 0 0,5 0 0 0 0,2 0 0 0 0,-1 0 0 0 0,-5 5 0 0 0,-4 1 0 0 0,0-1 0 0 0,0 4 0 0 0,-4 1 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9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21198 13087 16383 0 0,'5'0'0'0'0,"5"0"0"0"0,7 0 0 0 0,3 0 0 0 0,4 0 0 0 0,3 0 0 0 0,0 0 0 0 0,0 0 0 0 0,1 0 0 0 0,-1 0 0 0 0,0 0 0 0 0,-4-5 0 0 0,-2-1 0 0 0,-1 0 0 0 0,2 2 0 0 0,2 0 0 0 0,0 2 0 0 0,1 1 0 0 0,1 1 0 0 0,-4-5 0 0 0,-1 0 0 0 0,4-1 0 0 0,3 2 0 0 0,1 1 0 0 0,1 1 0 0 0,-2 1 0 0 0,0 0 0 0 0,5 1 0 0 0,0 1 0 0 0,-5-6 0 0 0,-3 0 0 0 0,-1-1 0 0 0,-1 2 0 0 0,2 1 0 0 0,-1 1 0 0 0,6 0 0 0 0,6 2 0 0 0,2 0 0 0 0,-1 0 0 0 0,-3 0 0 0 0,7 1 0 0 0,1-1 0 0 0,-3 0 0 0 0,-3 0 0 0 0,-3 0 0 0 0,-3 0 0 0 0,-1 0 0 0 0,-3 0 0 0 0,1 0 0 0 0,-2 0 0 0 0,1 0 0 0 0,0 0 0 0 0,0 0 0 0 0,0 0 0 0 0,1 0 0 0 0,-1 0 0 0 0,0 0 0 0 0,1 0 0 0 0,-1 0 0 0 0,1 0 0 0 0,4 0 0 0 0,1 0 0 0 0,0 0 0 0 0,0 0 0 0 0,-3 0 0 0 0,0 0 0 0 0,3 0 0 0 0,1 0 0 0 0,-1 0 0 0 0,-1 0 0 0 0,-6 5 0 0 0,-8 5 0 0 0,-10 2 0 0 0,-7 3 0 0 0,-8-2 0 0 0,-11-2 0 0 0,-8-3 0 0 0,-3-3 0 0 0,-1-3 0 0 0,0-1 0 0 0,1-1 0 0 0,-3 0 0 0 0,-1-1 0 0 0,1 1 0 0 0,2-1 0 0 0,5 1 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90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20055 14108 16383 0 0,'5'0'0'0'0,"5"0"0"0"0,7 0 0 0 0,3 0 0 0 0,4 0 0 0 0,3 0 0 0 0,0 0 0 0 0,0 0 0 0 0,1 0 0 0 0,-1 0 0 0 0,0 0 0 0 0,0 0 0 0 0,0 0 0 0 0,0 0 0 0 0,-1 0 0 0 0,1 0 0 0 0,-1 0 0 0 0,0 0 0 0 0,1 0 0 0 0,-1 0 0 0 0,5 0 0 0 0,2 0 0 0 0,-1 0 0 0 0,-1 0 0 0 0,-1 0 0 0 0,-2 0 0 0 0,4 0 0 0 0,1 0 0 0 0,-1 0 0 0 0,-1 0 0 0 0,-2 0 0 0 0,0 0 0 0 0,-2 0 0 0 0,0 0 0 0 0,-1 0 0 0 0,0 0 0 0 0,1 0 0 0 0,-1 0 0 0 0,0 0 0 0 0,0 0 0 0 0,1 0 0 0 0,-1 0 0 0 0,1 0 0 0 0,-1 0 0 0 0,1 0 0 0 0,-1 0 0 0 0,0 0 0 0 0,1 0 0 0 0,-1 0 0 0 0,1 0 0 0 0,-1 0 0 0 0,1 0 0 0 0,-1 0 0 0 0,1 0 0 0 0,4 0 0 0 0,1 0 0 0 0,0 0 0 0 0,-1 0 0 0 0,-1 0 0 0 0,-1 0 0 0 0,3 0 0 0 0,0 0 0 0 0,1 0 0 0 0,-2 0 0 0 0,-2 0 0 0 0,-1 0 0 0 0,0 0 0 0 0,-2 0 0 0 0,1 0 0 0 0,-1 0 0 0 0,0 0 0 0 0,0 0 0 0 0,1 0 0 0 0,-1 0 0 0 0,0 0 0 0 0,1 0 0 0 0,-1 0 0 0 0,1 0 0 0 0,-1 0 0 0 0,1 0 0 0 0,-1 0 0 0 0,0 0 0 0 0,1 0 0 0 0,-1 0 0 0 0,1 0 0 0 0,-1 0 0 0 0,1 0 0 0 0,-1 0 0 0 0,5 0 0 0 0,2 0 0 0 0,-1 0 0 0 0,-1 0 0 0 0,-1 0 0 0 0,-2 0 0 0 0,4 0 0 0 0,1 0 0 0 0,-1 0 0 0 0,-1 0 0 0 0,-2 0 0 0 0,0 0 0 0 0,-2 0 0 0 0,0 0 0 0 0,-1 0 0 0 0,0 0 0 0 0,1 0 0 0 0,-1 0 0 0 0,0 0 0 0 0,0 0 0 0 0,1 0 0 0 0,-1 0 0 0 0,1 0 0 0 0,-1 0 0 0 0,1 0 0 0 0,-1 0 0 0 0,0 0 0 0 0,-4 0 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90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24268 14119 16383 0 0,'4'0'0'0'0,"7"0"0"0"0,5 0 0 0 0,5 0 0 0 0,3 0 0 0 0,6 0 0 0 0,3-5 0 0 0,-4-5 0 0 0,-3-2 0 0 0,-1 2 0 0 0,0 2 0 0 0,0 2 0 0 0,0 3 0 0 0,0 2 0 0 0,1 0 0 0 0,0 2 0 0 0,1-1 0 0 0,-1 1 0 0 0,1-1 0 0 0,-1 0 0 0 0,1 1 0 0 0,-1-1 0 0 0,1 0 0 0 0,-1 0 0 0 0,1 0 0 0 0,-1 0 0 0 0,1 0 0 0 0,4 0 0 0 0,1 0 0 0 0,-4 4 0 0 0,-3 2 0 0 0,-1 4 0 0 0,0 1 0 0 0,-5 2 0 0 0,0 0 0 0 0,-4-3 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90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27718 14108 16383 0 0,'4'0'0'0'0,"7"0"0"0"0,5 0 0 0 0,5 0 0 0 0,3 0 0 0 0,6 0 0 0 0,4 0 0 0 0,-1 0 0 0 0,-1 0 0 0 0,-1 0 0 0 0,-2 0 0 0 0,3 0 0 0 0,2 0 0 0 0,-2 0 0 0 0,-1 0 0 0 0,-2 0 0 0 0,-1 0 0 0 0,0 0 0 0 0,-2 0 0 0 0,1 0 0 0 0,-6 0 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18:01:30.28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11758 9328 16383 0 0,'0'-6'0'0'0,"0"-6"0"0"0,0-7 0 0 0,5 1 0 0 0,7-3 0 0 0,7 2 0 0 0,0 0 0 0 0,2 3 0 0 0,-3-2 0 0 0,2 3 0 0 0,1 4 0 0 0,4 4 0 0 0,-4-3 0 0 0,1 1 0 0 0,1 2 0 0 0,3 2 0 0 0,1 2 0 0 0,2 2 0 0 0,6 0 0 0 0,-3 6 0 0 0,-1 2 0 0 0,-1 0 0 0 0,-1-1 0 0 0,-5 4 0 0 0,-1 4 0 0 0,1 1 0 0 0,-5 3 0 0 0,6-2 0 0 0,4-3 0 0 0,2 0 0 0 0,0 0 0 0 0,2-4 0 0 0,-1-3 0 0 0,-1 3 0 0 0,1 0 0 0 0,-1-2 0 0 0,0-2 0 0 0,0-2 0 0 0,-1-1 0 0 0,1-1 0 0 0,0-1 0 0 0,-1-1 0 0 0,1 1 0 0 0,0 0 0 0 0,-1-1 0 0 0,1 1 0 0 0,0 0 0 0 0,-1 0 0 0 0,6 0 0 0 0,2 0 0 0 0,-1 0 0 0 0,-1 0 0 0 0,-1 0 0 0 0,-2 0 0 0 0,4 0 0 0 0,1 0 0 0 0,-1 0 0 0 0,-1 0 0 0 0,-2 0 0 0 0,-1 0 0 0 0,4 0 0 0 0,-5 5 0 0 0,-1 2 0 0 0,-2 0 0 0 0,0-2 0 0 0,0-1 0 0 0,0-2 0 0 0,1-1 0 0 0,0 0 0 0 0,0-1 0 0 0,1 0 0 0 0,0-1 0 0 0,-1 1 0 0 0,1 0 0 0 0,0 0 0 0 0,-1 0 0 0 0,1 0 0 0 0,0-1 0 0 0,-6 1 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2T18:01:30.28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14806 9260 16383 0 0,'5'0'0'0'0,"2"6"0"0"0,5 1 0 0 0,0 4 0 0 0,4 2 0 0 0,4-3 0 0 0,4-2 0 0 0,3-3 0 0 0,2-2 0 0 0,1-2 0 0 0,1-1 0 0 0,1 0 0 0 0,-1-1 0 0 0,1 1 0 0 0,-1-1 0 0 0,5 1 0 0 0,2 0 0 0 0,-1 0 0 0 0,-1 0 0 0 0,-1 0 0 0 0,-2 0 0 0 0,4 0 0 0 0,1 0 0 0 0,-1 0 0 0 0,-1 0 0 0 0,-2 0 0 0 0,-1 0 0 0 0,4 0 0 0 0,1 0 0 0 0,-1 0 0 0 0,-1 5 0 0 0,-2 2 0 0 0,-1 0 0 0 0,-2-2 0 0 0,0-1 0 0 0,-5-2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7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5175 7361 16383 0 0,'0'-5'0'0'0,"5"-1"0"0"0,5 1 0 0 0,6 0 0 0 0,5 2 0 0 0,3 1 0 0 0,2 1 0 0 0,2 0 0 0 0,-1 1 0 0 0,1 1 0 0 0,-1-1 0 0 0,0 0 0 0 0,0 0 0 0 0,0 0 0 0 0,-5 5 0 0 0,-1 1 0 0 0,-1 0 0 0 0,2-2 0 0 0,1 0 0 0 0,2-2 0 0 0,0-1 0 0 0,5 4 0 0 0,3 5 0 0 0,-1 6 0 0 0,0 0 0 0 0,-7-3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7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7504 7493 16383 0 0,'4'0'0'0'0,"7"0"0"0"0,5 0 0 0 0,5 0 0 0 0,3 0 0 0 0,-3-4 0 0 0,0-2 0 0 0,6 0 0 0 0,2 1 0 0 0,1 2 0 0 0,-1 1 0 0 0,0 1 0 0 0,0 1 0 0 0,3 0 0 0 0,1 0 0 0 0,-1 0 0 0 0,-1 0 0 0 0,-5-4 0 0 0,-4-2 0 0 0,0 1 0 0 0,4 0 0 0 0,3 2 0 0 0,1 1 0 0 0,0 1 0 0 0,-5 0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7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8520 7424 16383 0 0,'4'0'0'0'0,"7"0"0"0"0,5 0 0 0 0,5 0 0 0 0,7 0 0 0 0,4 0 0 0 0,1 0 0 0 0,-1 0 0 0 0,-1 0 0 0 0,-1 0 0 0 0,-2 0 0 0 0,-1 0 0 0 0,0 0 0 0 0,-1 0 0 0 0,0 0 0 0 0,1 0 0 0 0,-6 5 0 0 0,0 1 0 0 0,-1 0 0 0 0,2-2 0 0 0,1-1 0 0 0,2 0 0 0 0,0-2 0 0 0,1-1 0 0 0,1 0 0 0 0,-1 0 0 0 0,5 0 0 0 0,2-1 0 0 0,-1 1 0 0 0,4 0 0 0 0,4 0 0 0 0,1 0 0 0 0,-3 0 0 0 0,-4 0 0 0 0,-2 0 0 0 0,-3 0 0 0 0,-1 0 0 0 0,8 0 0 0 0,2 0 0 0 0,-1 0 0 0 0,3 0 0 0 0,3 0 0 0 0,3 0 0 0 0,-1 0 0 0 0,-5 0 0 0 0,-3-5 0 0 0,-5-1 0 0 0,-2 1 0 0 0,2 0 0 0 0,0 2 0 0 0,-1 1 0 0 0,4 1 0 0 0,0-4 0 0 0,-1-1 0 0 0,-3 0 0 0 0,-1 2 0 0 0,-1 1 0 0 0,-2 1 0 0 0,0 1 0 0 0,-1 1 0 0 0,0 0 0 0 0,0 0 0 0 0,0 0 0 0 0,0 1 0 0 0,1-1 0 0 0,-1 0 0 0 0,0 0 0 0 0,1 0 0 0 0,4 0 0 0 0,1 0 0 0 0,1 0 0 0 0,-7 0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7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12181 7493 16383 0 0,'5'0'0'0'0,"5"0"0"0"0,7 0 0 0 0,3 0 0 0 0,4 0 0 0 0,7 0 0 0 0,2 0 0 0 0,0 0 0 0 0,0 0 0 0 0,-3 0 0 0 0,0 0 0 0 0,2 0 0 0 0,1 0 0 0 0,-1 0 0 0 0,-1 0 0 0 0,-1 0 0 0 0,-2 0 0 0 0,-1 0 0 0 0,0 0 0 0 0,-1 0 0 0 0,1 0 0 0 0,-1 0 0 0 0,0 0 0 0 0,0 0 0 0 0,1 0 0 0 0,-6-4 0 0 0,0-2 0 0 0,0 0 0 0 0,-4-3 0 0 0,0 0 0 0 0,2 1 0 0 0,2 2 0 0 0,1 3 0 0 0,3 1 0 0 0,0 1 0 0 0,2 1 0 0 0,-1 0 0 0 0,1 0 0 0 0,0 1 0 0 0,0-1 0 0 0,-5 0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7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5514 8329 16383 0 0,'4'0'0'0'0,"7"0"0"0"0,5 0 0 0 0,5 0 0 0 0,7 0 0 0 0,4 0 0 0 0,1 0 0 0 0,0 0 0 0 0,-7 5 0 0 0,-3 1 0 0 0,0-1 0 0 0,0 0 0 0 0,-4 3 0 0 0,-1 0 0 0 0,1-2 0 0 0,3-1 0 0 0,-4 3 0 0 0,0 0 0 0 0,2-1 0 0 0,2-3 0 0 0,1-1 0 0 0,2-1 0 0 0,1-1 0 0 0,0 4 0 0 0,1 0 0 0 0,0 1 0 0 0,-5 2 0 0 0,-1 1 0 0 0,0-1 0 0 0,5-3 0 0 0,3-1 0 0 0,1-2 0 0 0,-4 3 0 0 0,-3 2 0 0 0,0-2 0 0 0,0-1 0 0 0,5-1 0 0 0,3-1 0 0 0,0-1 0 0 0,0-1 0 0 0,-2 0 0 0 0,0 0 0 0 0,3-1 0 0 0,1 1 0 0 0,-1 0 0 0 0,-5 9 0 0 0,-4 3 0 0 0,0-1 0 0 0,0-2 0 0 0,0-2 0 0 0,2-3 0 0 0,0-2 0 0 0,0-1 0 0 0,2-1 0 0 0,-1 0 0 0 0,1-1 0 0 0,-1 1 0 0 0,1-1 0 0 0,0 1 0 0 0,-1 0 0 0 0,1 0 0 0 0,-1 0 0 0 0,1 0 0 0 0,-1 0 0 0 0,5 0 0 0 0,1 0 0 0 0,1 0 0 0 0,-7-5 0 0 0,-7-5 0 0 0,-6-6 0 0 0,-7-5 0 0 0,-3 1 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0T18:46:47.87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8604 8382 16383 0 0,'5'-4'0'0'0,"1"-7"0"0"0,4 0 0 0 0,5 0 0 0 0,4 4 0 0 0,4 1 0 0 0,7 3 0 0 0,2 2 0 0 0,1 0 0 0 0,-1 1 0 0 0,-1 1 0 0 0,-2-1 0 0 0,4 1 0 0 0,0-1 0 0 0,-1 0 0 0 0,-1 1 0 0 0,-1-1 0 0 0,-2 0 0 0 0,-1 0 0 0 0,0 0 0 0 0,-1 0 0 0 0,0 0 0 0 0,1 0 0 0 0,-1 0 0 0 0,0 0 0 0 0,0 0 0 0 0,1 0 0 0 0,-1 0 0 0 0,1 0 0 0 0,-1 0 0 0 0,1 0 0 0 0,-1 0 0 0 0,-4 4 0 0 0,-2 2 0 0 0,6 4 0 0 0,2 1 0 0 0,0-2 0 0 0,1-3 0 0 0,0-1 0 0 0,-5 2 0 0 0,-3 0 0 0 0,5-1 0 0 0,2-2 0 0 0,1-1 0 0 0,0 3 0 0 0,-5 5 0 0 0,-2 1 0 0 0,4-2 0 0 0,-2 2 0 0 0,-1-1 0 0 0,1-2 0 0 0,-5-3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5FA4229-3CCD-AC47-A13B-3A72FF7A4EA7}" type="datetimeFigureOut">
              <a:rPr lang="en-US" smtClean="0"/>
              <a:t>12/2/2024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836AB54-17F1-D04A-9FF3-EF5557DF805F}" type="slidenum">
              <a:rPr lang="en-US" smtClean="0"/>
              <a:t>‹#›</a:t>
            </a:fld>
            <a:endParaRPr lang="en-US"/>
          </a:p>
        </p:txBody>
      </p:sp>
    </p:spTree>
    <p:extLst>
      <p:ext uri="{BB962C8B-B14F-4D97-AF65-F5344CB8AC3E}">
        <p14:creationId xmlns:p14="http://schemas.microsoft.com/office/powerpoint/2010/main" val="3825042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36AB54-17F1-D04A-9FF3-EF5557DF805F}" type="slidenum">
              <a:rPr lang="en-US" smtClean="0"/>
              <a:t>3</a:t>
            </a:fld>
            <a:endParaRPr lang="en-US" dirty="0"/>
          </a:p>
        </p:txBody>
      </p:sp>
    </p:spTree>
    <p:extLst>
      <p:ext uri="{BB962C8B-B14F-4D97-AF65-F5344CB8AC3E}">
        <p14:creationId xmlns:p14="http://schemas.microsoft.com/office/powerpoint/2010/main" val="588580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36AB54-17F1-D04A-9FF3-EF5557DF805F}" type="slidenum">
              <a:rPr lang="en-US" smtClean="0"/>
              <a:t>14</a:t>
            </a:fld>
            <a:endParaRPr lang="en-US"/>
          </a:p>
        </p:txBody>
      </p:sp>
    </p:spTree>
    <p:extLst>
      <p:ext uri="{BB962C8B-B14F-4D97-AF65-F5344CB8AC3E}">
        <p14:creationId xmlns:p14="http://schemas.microsoft.com/office/powerpoint/2010/main" val="1834650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36AB54-17F1-D04A-9FF3-EF5557DF805F}" type="slidenum">
              <a:rPr lang="en-US" smtClean="0"/>
              <a:t>15</a:t>
            </a:fld>
            <a:endParaRPr lang="en-US"/>
          </a:p>
        </p:txBody>
      </p:sp>
    </p:spTree>
    <p:extLst>
      <p:ext uri="{BB962C8B-B14F-4D97-AF65-F5344CB8AC3E}">
        <p14:creationId xmlns:p14="http://schemas.microsoft.com/office/powerpoint/2010/main" val="1561872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36AB54-17F1-D04A-9FF3-EF5557DF805F}" type="slidenum">
              <a:rPr lang="en-US" smtClean="0"/>
              <a:t>16</a:t>
            </a:fld>
            <a:endParaRPr lang="en-US"/>
          </a:p>
        </p:txBody>
      </p:sp>
    </p:spTree>
    <p:extLst>
      <p:ext uri="{BB962C8B-B14F-4D97-AF65-F5344CB8AC3E}">
        <p14:creationId xmlns:p14="http://schemas.microsoft.com/office/powerpoint/2010/main" val="3587973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36AB54-17F1-D04A-9FF3-EF5557DF805F}" type="slidenum">
              <a:rPr lang="en-US" smtClean="0"/>
              <a:t>17</a:t>
            </a:fld>
            <a:endParaRPr lang="en-US" dirty="0"/>
          </a:p>
        </p:txBody>
      </p:sp>
    </p:spTree>
    <p:extLst>
      <p:ext uri="{BB962C8B-B14F-4D97-AF65-F5344CB8AC3E}">
        <p14:creationId xmlns:p14="http://schemas.microsoft.com/office/powerpoint/2010/main" val="3408876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36AB54-17F1-D04A-9FF3-EF5557DF805F}" type="slidenum">
              <a:rPr lang="en-US" smtClean="0"/>
              <a:t>18</a:t>
            </a:fld>
            <a:endParaRPr lang="en-US" dirty="0"/>
          </a:p>
        </p:txBody>
      </p:sp>
    </p:spTree>
    <p:extLst>
      <p:ext uri="{BB962C8B-B14F-4D97-AF65-F5344CB8AC3E}">
        <p14:creationId xmlns:p14="http://schemas.microsoft.com/office/powerpoint/2010/main" val="462704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36AB54-17F1-D04A-9FF3-EF5557DF805F}" type="slidenum">
              <a:rPr lang="en-US" smtClean="0"/>
              <a:t>20</a:t>
            </a:fld>
            <a:endParaRPr lang="en-US" dirty="0"/>
          </a:p>
        </p:txBody>
      </p:sp>
    </p:spTree>
    <p:extLst>
      <p:ext uri="{BB962C8B-B14F-4D97-AF65-F5344CB8AC3E}">
        <p14:creationId xmlns:p14="http://schemas.microsoft.com/office/powerpoint/2010/main" val="2252103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36AB54-17F1-D04A-9FF3-EF5557DF805F}" type="slidenum">
              <a:rPr lang="en-US" smtClean="0"/>
              <a:t>21</a:t>
            </a:fld>
            <a:endParaRPr lang="en-US" dirty="0"/>
          </a:p>
        </p:txBody>
      </p:sp>
    </p:spTree>
    <p:extLst>
      <p:ext uri="{BB962C8B-B14F-4D97-AF65-F5344CB8AC3E}">
        <p14:creationId xmlns:p14="http://schemas.microsoft.com/office/powerpoint/2010/main" val="1543314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36AB54-17F1-D04A-9FF3-EF5557DF805F}" type="slidenum">
              <a:rPr lang="en-US" smtClean="0"/>
              <a:t>22</a:t>
            </a:fld>
            <a:endParaRPr lang="en-US" dirty="0"/>
          </a:p>
        </p:txBody>
      </p:sp>
    </p:spTree>
    <p:extLst>
      <p:ext uri="{BB962C8B-B14F-4D97-AF65-F5344CB8AC3E}">
        <p14:creationId xmlns:p14="http://schemas.microsoft.com/office/powerpoint/2010/main" val="457757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36AB54-17F1-D04A-9FF3-EF5557DF805F}" type="slidenum">
              <a:rPr lang="en-US" smtClean="0"/>
              <a:t>25</a:t>
            </a:fld>
            <a:endParaRPr lang="en-US" dirty="0"/>
          </a:p>
        </p:txBody>
      </p:sp>
    </p:spTree>
    <p:extLst>
      <p:ext uri="{BB962C8B-B14F-4D97-AF65-F5344CB8AC3E}">
        <p14:creationId xmlns:p14="http://schemas.microsoft.com/office/powerpoint/2010/main" val="2826654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36AB54-17F1-D04A-9FF3-EF5557DF805F}" type="slidenum">
              <a:rPr lang="en-US" smtClean="0"/>
              <a:t>26</a:t>
            </a:fld>
            <a:endParaRPr lang="en-US" dirty="0"/>
          </a:p>
        </p:txBody>
      </p:sp>
    </p:spTree>
    <p:extLst>
      <p:ext uri="{BB962C8B-B14F-4D97-AF65-F5344CB8AC3E}">
        <p14:creationId xmlns:p14="http://schemas.microsoft.com/office/powerpoint/2010/main" val="3577839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36AB54-17F1-D04A-9FF3-EF5557DF805F}" type="slidenum">
              <a:rPr lang="en-US" smtClean="0"/>
              <a:t>4</a:t>
            </a:fld>
            <a:endParaRPr lang="en-US" dirty="0"/>
          </a:p>
        </p:txBody>
      </p:sp>
    </p:spTree>
    <p:extLst>
      <p:ext uri="{BB962C8B-B14F-4D97-AF65-F5344CB8AC3E}">
        <p14:creationId xmlns:p14="http://schemas.microsoft.com/office/powerpoint/2010/main" val="1862520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36AB54-17F1-D04A-9FF3-EF5557DF805F}" type="slidenum">
              <a:rPr lang="en-US" smtClean="0"/>
              <a:t>30</a:t>
            </a:fld>
            <a:endParaRPr lang="en-US"/>
          </a:p>
        </p:txBody>
      </p:sp>
    </p:spTree>
    <p:extLst>
      <p:ext uri="{BB962C8B-B14F-4D97-AF65-F5344CB8AC3E}">
        <p14:creationId xmlns:p14="http://schemas.microsoft.com/office/powerpoint/2010/main" val="3624938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36AB54-17F1-D04A-9FF3-EF5557DF805F}" type="slidenum">
              <a:rPr lang="en-US" smtClean="0"/>
              <a:t>32</a:t>
            </a:fld>
            <a:endParaRPr lang="en-US"/>
          </a:p>
        </p:txBody>
      </p:sp>
    </p:spTree>
    <p:extLst>
      <p:ext uri="{BB962C8B-B14F-4D97-AF65-F5344CB8AC3E}">
        <p14:creationId xmlns:p14="http://schemas.microsoft.com/office/powerpoint/2010/main" val="717565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of  truancy cases filed to date</a:t>
            </a:r>
          </a:p>
        </p:txBody>
      </p:sp>
      <p:sp>
        <p:nvSpPr>
          <p:cNvPr id="4" name="Slide Number Placeholder 3"/>
          <p:cNvSpPr>
            <a:spLocks noGrp="1"/>
          </p:cNvSpPr>
          <p:nvPr>
            <p:ph type="sldNum" sz="quarter" idx="5"/>
          </p:nvPr>
        </p:nvSpPr>
        <p:spPr/>
        <p:txBody>
          <a:bodyPr/>
          <a:lstStyle/>
          <a:p>
            <a:fld id="{0836AB54-17F1-D04A-9FF3-EF5557DF805F}" type="slidenum">
              <a:rPr lang="en-US" smtClean="0"/>
              <a:t>33</a:t>
            </a:fld>
            <a:endParaRPr lang="en-US"/>
          </a:p>
        </p:txBody>
      </p:sp>
    </p:spTree>
    <p:extLst>
      <p:ext uri="{BB962C8B-B14F-4D97-AF65-F5344CB8AC3E}">
        <p14:creationId xmlns:p14="http://schemas.microsoft.com/office/powerpoint/2010/main" val="1510931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36AB54-17F1-D04A-9FF3-EF5557DF805F}" type="slidenum">
              <a:rPr lang="en-US" smtClean="0"/>
              <a:t>36</a:t>
            </a:fld>
            <a:endParaRPr lang="en-US"/>
          </a:p>
        </p:txBody>
      </p:sp>
    </p:spTree>
    <p:extLst>
      <p:ext uri="{BB962C8B-B14F-4D97-AF65-F5344CB8AC3E}">
        <p14:creationId xmlns:p14="http://schemas.microsoft.com/office/powerpoint/2010/main" val="3567679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36AB54-17F1-D04A-9FF3-EF5557DF805F}" type="slidenum">
              <a:rPr lang="en-US" smtClean="0"/>
              <a:t>37</a:t>
            </a:fld>
            <a:endParaRPr lang="en-US"/>
          </a:p>
        </p:txBody>
      </p:sp>
    </p:spTree>
    <p:extLst>
      <p:ext uri="{BB962C8B-B14F-4D97-AF65-F5344CB8AC3E}">
        <p14:creationId xmlns:p14="http://schemas.microsoft.com/office/powerpoint/2010/main" val="2686025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b="1"/>
          </a:p>
          <a:p>
            <a:pPr marL="349964" indent="-349964" algn="just">
              <a:buFont typeface="Wingdings,Sans-Serif"/>
              <a:buChar char="Ø"/>
            </a:pPr>
            <a:r>
              <a:rPr lang="en-US" b="1"/>
              <a:t>Analyze the Truancy Pilot Program</a:t>
            </a:r>
            <a:endParaRPr lang="en-US"/>
          </a:p>
          <a:p>
            <a:pPr marL="816582" lvl="1" indent="-349964" algn="just">
              <a:buFont typeface="Wingdings,Sans-Serif"/>
              <a:buChar char="Ø"/>
            </a:pPr>
            <a:r>
              <a:rPr lang="en-US" b="1"/>
              <a:t>Lessons Learned: </a:t>
            </a:r>
            <a:endParaRPr lang="en-US"/>
          </a:p>
          <a:p>
            <a:pPr marL="1283200" lvl="2" indent="-349964" algn="just">
              <a:buFont typeface="Wingdings,Sans-Serif"/>
              <a:buChar char="Ø"/>
            </a:pPr>
            <a:r>
              <a:rPr lang="en-US" b="1"/>
              <a:t>What worked? </a:t>
            </a:r>
            <a:endParaRPr lang="en-US"/>
          </a:p>
          <a:p>
            <a:pPr marL="1283200" lvl="2" indent="-349964" algn="just">
              <a:buFont typeface="Wingdings,Sans-Serif"/>
              <a:buChar char="Ø"/>
            </a:pPr>
            <a:r>
              <a:rPr lang="en-US" b="1"/>
              <a:t>What should we do differently?</a:t>
            </a:r>
            <a:endParaRPr lang="en-US"/>
          </a:p>
          <a:p>
            <a:pPr marL="1283200" lvl="2" indent="-349964" algn="just">
              <a:buFont typeface="Wingdings,Sans-Serif"/>
              <a:buChar char="Ø"/>
            </a:pPr>
            <a:endParaRPr lang="en-US"/>
          </a:p>
          <a:p>
            <a:pPr marL="816582" lvl="1" indent="-349964" algn="just">
              <a:buFont typeface="Wingdings,Sans-Serif"/>
              <a:buChar char="Ø"/>
            </a:pPr>
            <a:r>
              <a:rPr lang="en-US" b="1"/>
              <a:t>Identify the Reduction in Truancy by Total # and %</a:t>
            </a:r>
            <a:endParaRPr lang="en-US"/>
          </a:p>
          <a:p>
            <a:endParaRPr lang="en-US" b="1">
              <a:cs typeface="Calibri"/>
            </a:endParaRPr>
          </a:p>
          <a:p>
            <a:r>
              <a:rPr lang="en-US" b="1"/>
              <a:t>Work with the Stakeholders to Simplify the Formula to Calculate School Days Missed.</a:t>
            </a:r>
            <a:endParaRPr lang="en-US">
              <a:cs typeface="Calibri"/>
            </a:endParaRPr>
          </a:p>
          <a:p>
            <a:pPr marL="816582" lvl="1" indent="-349964" algn="just">
              <a:buFont typeface="Wingdings,Sans-Serif"/>
              <a:buChar char="Ø"/>
            </a:pPr>
            <a:r>
              <a:rPr lang="en-US" b="1"/>
              <a:t>Maybe Count Missed Days of School like we do Missed Days of Work. </a:t>
            </a:r>
            <a:endParaRPr lang="en-US"/>
          </a:p>
          <a:p>
            <a:pPr marL="816582" lvl="1" indent="-349964" algn="just">
              <a:buFont typeface="Wingdings,Sans-Serif"/>
              <a:buChar char="Ø"/>
            </a:pPr>
            <a:endParaRPr lang="en-US"/>
          </a:p>
          <a:p>
            <a:pPr marL="1283200" lvl="2" indent="-349964" algn="just">
              <a:buFont typeface="Wingdings,Sans-Serif"/>
              <a:buChar char="Ø"/>
            </a:pPr>
            <a:r>
              <a:rPr lang="en-US" b="1"/>
              <a:t>At work, if a person misses 3 days there is corrective action. Maybe with students, 5 days or 7 days of school missed is the 1st Trigger.</a:t>
            </a:r>
            <a:endParaRPr lang="en-US"/>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0836AB54-17F1-D04A-9FF3-EF5557DF805F}" type="slidenum">
              <a:rPr lang="en-US" smtClean="0"/>
              <a:t>38</a:t>
            </a:fld>
            <a:endParaRPr lang="en-US"/>
          </a:p>
        </p:txBody>
      </p:sp>
    </p:spTree>
    <p:extLst>
      <p:ext uri="{BB962C8B-B14F-4D97-AF65-F5344CB8AC3E}">
        <p14:creationId xmlns:p14="http://schemas.microsoft.com/office/powerpoint/2010/main" val="2889194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36AB54-17F1-D04A-9FF3-EF5557DF805F}" type="slidenum">
              <a:rPr lang="en-US" smtClean="0"/>
              <a:t>39</a:t>
            </a:fld>
            <a:endParaRPr lang="en-US"/>
          </a:p>
        </p:txBody>
      </p:sp>
    </p:spTree>
    <p:extLst>
      <p:ext uri="{BB962C8B-B14F-4D97-AF65-F5344CB8AC3E}">
        <p14:creationId xmlns:p14="http://schemas.microsoft.com/office/powerpoint/2010/main" val="2920230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36AB54-17F1-D04A-9FF3-EF5557DF805F}" type="slidenum">
              <a:rPr lang="en-US" smtClean="0"/>
              <a:t>40</a:t>
            </a:fld>
            <a:endParaRPr lang="en-US"/>
          </a:p>
        </p:txBody>
      </p:sp>
    </p:spTree>
    <p:extLst>
      <p:ext uri="{BB962C8B-B14F-4D97-AF65-F5344CB8AC3E}">
        <p14:creationId xmlns:p14="http://schemas.microsoft.com/office/powerpoint/2010/main" val="954836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36AB54-17F1-D04A-9FF3-EF5557DF805F}" type="slidenum">
              <a:rPr lang="en-US" smtClean="0"/>
              <a:t>41</a:t>
            </a:fld>
            <a:endParaRPr lang="en-US"/>
          </a:p>
        </p:txBody>
      </p:sp>
    </p:spTree>
    <p:extLst>
      <p:ext uri="{BB962C8B-B14F-4D97-AF65-F5344CB8AC3E}">
        <p14:creationId xmlns:p14="http://schemas.microsoft.com/office/powerpoint/2010/main" val="1827583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36AB54-17F1-D04A-9FF3-EF5557DF805F}" type="slidenum">
              <a:rPr lang="en-US" smtClean="0"/>
              <a:t>42</a:t>
            </a:fld>
            <a:endParaRPr lang="en-US"/>
          </a:p>
        </p:txBody>
      </p:sp>
    </p:spTree>
    <p:extLst>
      <p:ext uri="{BB962C8B-B14F-4D97-AF65-F5344CB8AC3E}">
        <p14:creationId xmlns:p14="http://schemas.microsoft.com/office/powerpoint/2010/main" val="3203844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36AB54-17F1-D04A-9FF3-EF5557DF805F}" type="slidenum">
              <a:rPr lang="en-US" smtClean="0"/>
              <a:t>5</a:t>
            </a:fld>
            <a:endParaRPr lang="en-US" dirty="0"/>
          </a:p>
        </p:txBody>
      </p:sp>
    </p:spTree>
    <p:extLst>
      <p:ext uri="{BB962C8B-B14F-4D97-AF65-F5344CB8AC3E}">
        <p14:creationId xmlns:p14="http://schemas.microsoft.com/office/powerpoint/2010/main" val="367190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964" indent="-349964" algn="just">
              <a:buFont typeface="Wingdings,Sans-Serif"/>
              <a:buChar char="Ø"/>
            </a:pPr>
            <a:r>
              <a:rPr lang="en-US" b="1" dirty="0"/>
              <a:t>Truancy </a:t>
            </a:r>
            <a:r>
              <a:rPr lang="en-US" b="1" i="1" dirty="0"/>
              <a:t>can be</a:t>
            </a:r>
            <a:r>
              <a:rPr lang="en-US" b="1" dirty="0"/>
              <a:t> a Gateway to Crime </a:t>
            </a:r>
            <a:r>
              <a:rPr lang="en-US" b="1" i="1" dirty="0"/>
              <a:t>(Examples)</a:t>
            </a:r>
            <a:endParaRPr lang="en-US" dirty="0"/>
          </a:p>
          <a:p>
            <a:pPr marL="349964" indent="-349964" algn="just">
              <a:buFont typeface="Wingdings,Sans-Serif"/>
              <a:buChar char="Ø"/>
            </a:pPr>
            <a:endParaRPr lang="en-US" b="1" i="1" dirty="0">
              <a:cs typeface="Calibri"/>
            </a:endParaRPr>
          </a:p>
          <a:p>
            <a:pPr marL="349964" indent="-349964" algn="just">
              <a:buFont typeface="Wingdings,Sans-Serif"/>
              <a:buChar char="Ø"/>
            </a:pPr>
            <a:r>
              <a:rPr lang="en-US" b="1" i="1" dirty="0">
                <a:cs typeface="Calibri"/>
              </a:rPr>
              <a:t>Fiery Crash </a:t>
            </a:r>
          </a:p>
          <a:p>
            <a:endParaRPr lang="en-US" dirty="0"/>
          </a:p>
          <a:p>
            <a:r>
              <a:rPr lang="en-US" dirty="0"/>
              <a:t>J.T.-       </a:t>
            </a:r>
          </a:p>
          <a:p>
            <a:r>
              <a:rPr lang="en-US" dirty="0"/>
              <a:t>On Wednesday, August 10, 2022, at approximately </a:t>
            </a:r>
            <a:r>
              <a:rPr lang="en-US" b="1" dirty="0"/>
              <a:t>0436 hours</a:t>
            </a:r>
            <a:r>
              <a:rPr lang="en-US" dirty="0"/>
              <a:t>, patrol officers responded to the US Fuel in Clinton, Maryland for a stabbing. Public Safety Communications requested an ambulance, advising that the caller informed he was stabbed in the ribs and was now bleeding.  Once on scene, officers located the caller and transported him to the hospital and the victim succumbed to his injuries.  Video surveillance at the location captured the incident and the Respondent, JT was identified and located after a canvas of the area.  During the respondent’s court case, his school records were requested.  What did we learn?  He was supposed to be enrolled in home school and his home school compliance papers were not up to date.  </a:t>
            </a:r>
            <a:endParaRPr lang="en-US" dirty="0">
              <a:cs typeface="Calibri" panose="020F0502020204030204"/>
            </a:endParaRPr>
          </a:p>
          <a:p>
            <a:endParaRPr lang="en-US" dirty="0">
              <a:cs typeface="Calibri" panose="020F0502020204030204"/>
            </a:endParaRPr>
          </a:p>
          <a:p>
            <a:r>
              <a:rPr lang="en-US" dirty="0">
                <a:cs typeface="Calibri" panose="020F0502020204030204"/>
              </a:rPr>
              <a:t>-</a:t>
            </a:r>
            <a:endParaRPr lang="en-US" dirty="0"/>
          </a:p>
          <a:p>
            <a:endParaRPr lang="en-US" dirty="0"/>
          </a:p>
          <a:p>
            <a:r>
              <a:rPr lang="en-US" dirty="0"/>
              <a:t>K.H.  </a:t>
            </a:r>
          </a:p>
          <a:p>
            <a:r>
              <a:rPr lang="en-US" dirty="0"/>
              <a:t>On May 1st, 2023 at approximately 1655 hours Division IV patrol along with investigators responded to Neptune Avenue and Leverett Street, Oxon Hill, Prince George’s County, Maryland 20745 for the report of an assault.  Once on scene, Investigators spoke to the victims.  The victims advised that while riding a Prince George’s County Public School Bus, the school bus came to a stop at Iverson Street and Sutler Drive, when three suspects entered the bus and assaulted the victims. During the course of the investigation, all three suspects were identified.  One of the suspects, K.H., had not been enrolled in school since 2019.  </a:t>
            </a:r>
            <a:endParaRPr lang="en-US" dirty="0">
              <a:cs typeface="Calibri" panose="020F0502020204030204"/>
            </a:endParaRPr>
          </a:p>
          <a:p>
            <a:endParaRPr lang="en-US" dirty="0">
              <a:cs typeface="Calibri" panose="020F0502020204030204"/>
            </a:endParaRPr>
          </a:p>
          <a:p>
            <a:r>
              <a:rPr lang="en-US" dirty="0">
                <a:cs typeface="Calibri" panose="020F0502020204030204"/>
              </a:rPr>
              <a:t>-</a:t>
            </a:r>
          </a:p>
          <a:p>
            <a:endParaRPr lang="en-US" dirty="0">
              <a:cs typeface="Calibri" panose="020F0502020204030204"/>
            </a:endParaRPr>
          </a:p>
          <a:p>
            <a:r>
              <a:rPr lang="en-US" dirty="0" err="1"/>
              <a:t>Schrom</a:t>
            </a:r>
            <a:r>
              <a:rPr lang="en-US" dirty="0"/>
              <a:t> Hills.</a:t>
            </a:r>
            <a:endParaRPr lang="en-US" dirty="0">
              <a:cs typeface="Calibri" panose="020F0502020204030204"/>
            </a:endParaRPr>
          </a:p>
          <a:p>
            <a:r>
              <a:rPr lang="en-US" dirty="0"/>
              <a:t> </a:t>
            </a:r>
            <a:endParaRPr lang="en-US" dirty="0">
              <a:cs typeface="Calibri" panose="020F0502020204030204"/>
            </a:endParaRPr>
          </a:p>
          <a:p>
            <a:r>
              <a:rPr lang="en-US" dirty="0"/>
              <a:t>This is the senior skip day shooting involving where two Bowie High School students shot five other students at a impromptu skip day event at </a:t>
            </a:r>
            <a:r>
              <a:rPr lang="en-US" dirty="0" err="1"/>
              <a:t>Schrom</a:t>
            </a:r>
            <a:r>
              <a:rPr lang="en-US" dirty="0"/>
              <a:t> Hills Park.  </a:t>
            </a:r>
            <a:endParaRPr lang="en-US" dirty="0">
              <a:cs typeface="Calibri" panose="020F0502020204030204"/>
            </a:endParaRPr>
          </a:p>
          <a:p>
            <a:r>
              <a:rPr lang="en-US" dirty="0"/>
              <a:t> </a:t>
            </a:r>
            <a:endParaRPr lang="en-US" dirty="0">
              <a:cs typeface="Calibri"/>
            </a:endParaRPr>
          </a:p>
          <a:p>
            <a:r>
              <a:rPr lang="en-US" dirty="0"/>
              <a:t>On April 19, 2024, the defendants were at the park with hundreds of other students from all over the county. For reasons that are still not clear, they pulled firearms and began firing into the crowd of students that were packed in between two buildings located at the entrance to the park. Police were in the parking lot preparing to break up the unsanctioned event when the shooting happened. Five juvenile victims were struck by gunfire and had to be taken to the hospital. Even though the police were present, the shooters were not identified on scene. After the incident, two separate witnesses were identified and gave statements identifying the shooters as the two defendants.  </a:t>
            </a:r>
            <a:endParaRPr lang="en-US" dirty="0">
              <a:cs typeface="Calibri" panose="020F0502020204030204"/>
            </a:endParaRPr>
          </a:p>
          <a:p>
            <a:r>
              <a:rPr lang="en-US" dirty="0"/>
              <a:t> </a:t>
            </a:r>
            <a:endParaRPr lang="en-US" dirty="0">
              <a:cs typeface="Calibri"/>
            </a:endParaRPr>
          </a:p>
          <a:p>
            <a:r>
              <a:rPr lang="en-US" dirty="0"/>
              <a:t>Please keep in mind that juveniles charged as adults records are confidential and may not be released unless and until a motion to transfer the case to juvenile is denied. So, while I can share this information internally, it should not be disclosed outside of this office and to certain law enforcement agencies. The defendants are Tristian Jackson, DOB 3/11/2008, and Didier </a:t>
            </a:r>
            <a:r>
              <a:rPr lang="en-US" dirty="0" err="1"/>
              <a:t>Bifot</a:t>
            </a:r>
            <a:r>
              <a:rPr lang="en-US" dirty="0"/>
              <a:t>, DOB 8/22/2009. Their cases are being submitted for indictment tomorrow. The attorney for Jackson is adamant that he was there but had nothing to do with the shooting. Probably one of the more interesting things about the case is that Didier </a:t>
            </a:r>
            <a:r>
              <a:rPr lang="en-US" dirty="0" err="1"/>
              <a:t>Bifot</a:t>
            </a:r>
            <a:r>
              <a:rPr lang="en-US" dirty="0"/>
              <a:t>, on the morning they served the arrest warrant told the police who woke him out of his bed that he wasn’t feeling well and was in a car accident the previous night. He ended up spending 3-4 weeks in Children’s National Hospital with very serious injuries. Him being arrested may have saved his life based on the extent of his injuries. </a:t>
            </a:r>
            <a:endParaRPr lang="en-US" dirty="0">
              <a:cs typeface="Calibri"/>
            </a:endParaRPr>
          </a:p>
          <a:p>
            <a:r>
              <a:rPr lang="en-US" dirty="0"/>
              <a:t> </a:t>
            </a:r>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836AB54-17F1-D04A-9FF3-EF5557DF805F}" type="slidenum">
              <a:rPr lang="en-US" smtClean="0"/>
              <a:t>7</a:t>
            </a:fld>
            <a:endParaRPr lang="en-US"/>
          </a:p>
        </p:txBody>
      </p:sp>
    </p:spTree>
    <p:extLst>
      <p:ext uri="{BB962C8B-B14F-4D97-AF65-F5344CB8AC3E}">
        <p14:creationId xmlns:p14="http://schemas.microsoft.com/office/powerpoint/2010/main" val="2180824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964" indent="-349964" algn="just">
              <a:buFont typeface="Wingdings,Sans-Serif"/>
              <a:buChar char="Ø"/>
            </a:pPr>
            <a:r>
              <a:rPr lang="en-US" b="1"/>
              <a:t>Truancy </a:t>
            </a:r>
            <a:r>
              <a:rPr lang="en-US" b="1" i="1"/>
              <a:t>can be</a:t>
            </a:r>
            <a:r>
              <a:rPr lang="en-US" b="1"/>
              <a:t> a Gateway to Crime </a:t>
            </a:r>
            <a:r>
              <a:rPr lang="en-US" b="1" i="1"/>
              <a:t>(Examples)</a:t>
            </a:r>
            <a:endParaRPr lang="en-US"/>
          </a:p>
          <a:p>
            <a:pPr marL="349964" indent="-349964" algn="just">
              <a:buFont typeface="Wingdings,Sans-Serif"/>
              <a:buChar char="Ø"/>
            </a:pPr>
            <a:endParaRPr lang="en-US" b="1" i="1">
              <a:cs typeface="Calibri"/>
            </a:endParaRPr>
          </a:p>
          <a:p>
            <a:pPr marL="349964" indent="-349964" algn="just">
              <a:buFont typeface="Wingdings,Sans-Serif"/>
              <a:buChar char="Ø"/>
            </a:pPr>
            <a:r>
              <a:rPr lang="en-US" b="1" i="1">
                <a:cs typeface="Calibri"/>
              </a:rPr>
              <a:t>Fiery Crash </a:t>
            </a:r>
          </a:p>
          <a:p>
            <a:endParaRPr lang="en-US"/>
          </a:p>
          <a:p>
            <a:r>
              <a:rPr lang="en-US"/>
              <a:t>J.T.-       </a:t>
            </a:r>
          </a:p>
          <a:p>
            <a:r>
              <a:rPr lang="en-US"/>
              <a:t>On Wednesday, August 10, 2022, at approximately </a:t>
            </a:r>
            <a:r>
              <a:rPr lang="en-US" b="1"/>
              <a:t>0436 hours</a:t>
            </a:r>
            <a:r>
              <a:rPr lang="en-US"/>
              <a:t>, patrol officers responded to the US Fuel in Clinton, Maryland for a stabbing. Public Safety Communications requested an ambulance, advising that the caller informed he was stabbed in the ribs and was now bleeding.  Once on scene, officers located the caller and transported him to the hospital and the victim succumbed to his injuries.  Video surveillance at the location captured the incident and the Respondent, JT was identified and located after a canvas of the area.  During the respondent’s court case, his school records were requested.  What did we learn?  He was supposed to be enrolled in home school and his home school compliance papers were not up to date.  </a:t>
            </a:r>
            <a:endParaRPr lang="en-US">
              <a:cs typeface="Calibri" panose="020F0502020204030204"/>
            </a:endParaRPr>
          </a:p>
          <a:p>
            <a:endParaRPr lang="en-US">
              <a:cs typeface="Calibri" panose="020F0502020204030204"/>
            </a:endParaRPr>
          </a:p>
          <a:p>
            <a:r>
              <a:rPr lang="en-US">
                <a:cs typeface="Calibri" panose="020F0502020204030204"/>
              </a:rPr>
              <a:t>-</a:t>
            </a:r>
            <a:endParaRPr lang="en-US"/>
          </a:p>
          <a:p>
            <a:endParaRPr lang="en-US"/>
          </a:p>
          <a:p>
            <a:r>
              <a:rPr lang="en-US"/>
              <a:t>K.H.  </a:t>
            </a:r>
          </a:p>
          <a:p>
            <a:r>
              <a:rPr lang="en-US"/>
              <a:t>On May 1st, 2023 at approximately 1655 hours Division IV patrol along with investigators responded to Neptune Avenue and Leverett Street, Oxon Hill, Prince George’s County, Maryland 20745 for the report of an assault.  Once on scene, Investigators spoke to the victims.  The victims advised that while riding a Prince George’s County Public School Bus, the school bus came to a stop at Iverson Street and Sutler Drive, when three suspects entered the bus and assaulted the victims. During the course of the investigation, all three suspects were identified.  One of the suspects, K.H., had not been enrolled in school since 2019.  </a:t>
            </a:r>
            <a:endParaRPr lang="en-US">
              <a:cs typeface="Calibri" panose="020F0502020204030204"/>
            </a:endParaRPr>
          </a:p>
          <a:p>
            <a:endParaRPr lang="en-US">
              <a:cs typeface="Calibri" panose="020F0502020204030204"/>
            </a:endParaRPr>
          </a:p>
          <a:p>
            <a:r>
              <a:rPr lang="en-US">
                <a:cs typeface="Calibri" panose="020F0502020204030204"/>
              </a:rPr>
              <a:t>-</a:t>
            </a:r>
          </a:p>
          <a:p>
            <a:endParaRPr lang="en-US">
              <a:cs typeface="Calibri" panose="020F0502020204030204"/>
            </a:endParaRPr>
          </a:p>
          <a:p>
            <a:r>
              <a:rPr lang="en-US"/>
              <a:t>Schrom Hills.</a:t>
            </a:r>
            <a:endParaRPr lang="en-US">
              <a:cs typeface="Calibri" panose="020F0502020204030204"/>
            </a:endParaRPr>
          </a:p>
          <a:p>
            <a:r>
              <a:rPr lang="en-US"/>
              <a:t> </a:t>
            </a:r>
            <a:endParaRPr lang="en-US">
              <a:cs typeface="Calibri" panose="020F0502020204030204"/>
            </a:endParaRPr>
          </a:p>
          <a:p>
            <a:r>
              <a:rPr lang="en-US"/>
              <a:t>This is the senior skip day shooting involving where two Bowie High School students shot five other students at a impromptu skip day event at Schrom Hills Park.  </a:t>
            </a:r>
            <a:endParaRPr lang="en-US">
              <a:cs typeface="Calibri" panose="020F0502020204030204"/>
            </a:endParaRPr>
          </a:p>
          <a:p>
            <a:r>
              <a:rPr lang="en-US"/>
              <a:t> </a:t>
            </a:r>
            <a:endParaRPr lang="en-US">
              <a:cs typeface="Calibri"/>
            </a:endParaRPr>
          </a:p>
          <a:p>
            <a:r>
              <a:rPr lang="en-US"/>
              <a:t>On April 19, 2024, the defendants were at the park with hundreds of other students from all over the county. For reasons that are still not clear, they pulled firearms and began firing into the crowd of students that were packed in between two buildings located at the entrance to the park. Police were in the parking lot preparing to break up the unsanctioned event when the shooting happened. Five juvenile victims were struck by gunfire and had to be taken to the hospital. Even though the police were present, the shooters were not identified on scene. After the incident, two separate witnesses were identified and gave statements identifying the shooters as the two defendants.  </a:t>
            </a:r>
            <a:endParaRPr lang="en-US">
              <a:cs typeface="Calibri" panose="020F0502020204030204"/>
            </a:endParaRPr>
          </a:p>
          <a:p>
            <a:r>
              <a:rPr lang="en-US"/>
              <a:t> </a:t>
            </a:r>
            <a:endParaRPr lang="en-US">
              <a:cs typeface="Calibri"/>
            </a:endParaRPr>
          </a:p>
          <a:p>
            <a:r>
              <a:rPr lang="en-US"/>
              <a:t>Please keep in mind that juveniles charged as adults records are confidential and may not be released unless and until a motion to transfer the case to juvenile is denied. So, while I can share this information internally, it should not be disclosed outside of this office and to certain law enforcement agencies. The defendants are Tristian Jackson, DOB 3/11/2008, and Didier </a:t>
            </a:r>
            <a:r>
              <a:rPr lang="en-US" err="1"/>
              <a:t>Bifot</a:t>
            </a:r>
            <a:r>
              <a:rPr lang="en-US"/>
              <a:t>, DOB 8/22/2009. Their cases are being submitted for indictment tomorrow. The attorney for Jackson is adamant that he was there but had nothing to do with the shooting. Probably one of the more interesting things about the case is that Didier </a:t>
            </a:r>
            <a:r>
              <a:rPr lang="en-US" err="1"/>
              <a:t>Bifot</a:t>
            </a:r>
            <a:r>
              <a:rPr lang="en-US"/>
              <a:t>, on the morning they served the arrest warrant told the police who woke him out of his bed that he wasn’t feeling well and was in a car accident the previous night. He ended up spending 3-4 weeks in Children’s National Hospital with very serious injuries. Him being arrested may have saved his life based on the extent of his injuries. </a:t>
            </a:r>
            <a:endParaRPr lang="en-US">
              <a:cs typeface="Calibri"/>
            </a:endParaRPr>
          </a:p>
          <a:p>
            <a:r>
              <a:rPr lang="en-US"/>
              <a:t> </a:t>
            </a:r>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0836AB54-17F1-D04A-9FF3-EF5557DF805F}" type="slidenum">
              <a:rPr lang="en-US" smtClean="0"/>
              <a:t>8</a:t>
            </a:fld>
            <a:endParaRPr lang="en-US"/>
          </a:p>
        </p:txBody>
      </p:sp>
    </p:spTree>
    <p:extLst>
      <p:ext uri="{BB962C8B-B14F-4D97-AF65-F5344CB8AC3E}">
        <p14:creationId xmlns:p14="http://schemas.microsoft.com/office/powerpoint/2010/main" val="2643894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964" indent="-349964" algn="just">
              <a:buFont typeface="Wingdings,Sans-Serif"/>
              <a:buChar char="Ø"/>
            </a:pPr>
            <a:r>
              <a:rPr lang="en-US" b="1"/>
              <a:t>Truancy </a:t>
            </a:r>
            <a:r>
              <a:rPr lang="en-US" b="1" i="1"/>
              <a:t>can be</a:t>
            </a:r>
            <a:r>
              <a:rPr lang="en-US" b="1"/>
              <a:t> a Gateway to Crime </a:t>
            </a:r>
            <a:r>
              <a:rPr lang="en-US" b="1" i="1"/>
              <a:t>(Examples)</a:t>
            </a:r>
            <a:endParaRPr lang="en-US"/>
          </a:p>
          <a:p>
            <a:pPr marL="349964" indent="-349964" algn="just">
              <a:buFont typeface="Wingdings,Sans-Serif"/>
              <a:buChar char="Ø"/>
            </a:pPr>
            <a:endParaRPr lang="en-US" b="1" i="1">
              <a:cs typeface="Calibri"/>
            </a:endParaRPr>
          </a:p>
          <a:p>
            <a:pPr marL="349964" indent="-349964" algn="just">
              <a:buFont typeface="Wingdings,Sans-Serif"/>
              <a:buChar char="Ø"/>
            </a:pPr>
            <a:r>
              <a:rPr lang="en-US" b="1" i="1">
                <a:cs typeface="Calibri"/>
              </a:rPr>
              <a:t>Fiery Crash </a:t>
            </a:r>
          </a:p>
          <a:p>
            <a:endParaRPr lang="en-US"/>
          </a:p>
          <a:p>
            <a:r>
              <a:rPr lang="en-US"/>
              <a:t>J.T.-       </a:t>
            </a:r>
          </a:p>
          <a:p>
            <a:r>
              <a:rPr lang="en-US"/>
              <a:t>On Wednesday, August 10, 2022, at approximately </a:t>
            </a:r>
            <a:r>
              <a:rPr lang="en-US" b="1"/>
              <a:t>0436 hours</a:t>
            </a:r>
            <a:r>
              <a:rPr lang="en-US"/>
              <a:t>, patrol officers responded to the US Fuel in Clinton, Maryland for a stabbing. Public Safety Communications requested an ambulance, advising that the caller informed he was stabbed in the ribs and was now bleeding.  Once on scene, officers located the caller and transported him to the hospital and the victim succumbed to his injuries.  Video surveillance at the location captured the incident and the Respondent, JT was identified and located after a canvas of the area.  During the respondent’s court case, his school records were requested.  What did we learn?  He was supposed to be enrolled in home school and his home school compliance papers were not up to date.  </a:t>
            </a:r>
            <a:endParaRPr lang="en-US">
              <a:cs typeface="Calibri" panose="020F0502020204030204"/>
            </a:endParaRPr>
          </a:p>
          <a:p>
            <a:endParaRPr lang="en-US">
              <a:cs typeface="Calibri" panose="020F0502020204030204"/>
            </a:endParaRPr>
          </a:p>
          <a:p>
            <a:r>
              <a:rPr lang="en-US">
                <a:cs typeface="Calibri" panose="020F0502020204030204"/>
              </a:rPr>
              <a:t>-</a:t>
            </a:r>
            <a:endParaRPr lang="en-US"/>
          </a:p>
          <a:p>
            <a:endParaRPr lang="en-US"/>
          </a:p>
          <a:p>
            <a:r>
              <a:rPr lang="en-US"/>
              <a:t>K.H.  </a:t>
            </a:r>
          </a:p>
          <a:p>
            <a:r>
              <a:rPr lang="en-US"/>
              <a:t>On May 1st, 2023 at approximately 1655 hours Division IV patrol along with investigators responded to Neptune Avenue and Leverett Street, Oxon Hill, Prince George’s County, Maryland 20745 for the report of an assault.  Once on scene, Investigators spoke to the victims.  The victims advised that while riding a Prince George’s County Public School Bus, the school bus came to a stop at Iverson Street and Sutler Drive, when three suspects entered the bus and assaulted the victims. During the course of the investigation, all three suspects were identified.  One of the suspects, K.H., had not been enrolled in school since 2019.  </a:t>
            </a:r>
            <a:endParaRPr lang="en-US">
              <a:cs typeface="Calibri" panose="020F0502020204030204"/>
            </a:endParaRPr>
          </a:p>
          <a:p>
            <a:endParaRPr lang="en-US">
              <a:cs typeface="Calibri" panose="020F0502020204030204"/>
            </a:endParaRPr>
          </a:p>
          <a:p>
            <a:r>
              <a:rPr lang="en-US">
                <a:cs typeface="Calibri" panose="020F0502020204030204"/>
              </a:rPr>
              <a:t>-</a:t>
            </a:r>
          </a:p>
          <a:p>
            <a:endParaRPr lang="en-US">
              <a:cs typeface="Calibri" panose="020F0502020204030204"/>
            </a:endParaRPr>
          </a:p>
          <a:p>
            <a:r>
              <a:rPr lang="en-US"/>
              <a:t>Schrom Hills.</a:t>
            </a:r>
            <a:endParaRPr lang="en-US">
              <a:cs typeface="Calibri" panose="020F0502020204030204"/>
            </a:endParaRPr>
          </a:p>
          <a:p>
            <a:r>
              <a:rPr lang="en-US"/>
              <a:t> </a:t>
            </a:r>
            <a:endParaRPr lang="en-US">
              <a:cs typeface="Calibri" panose="020F0502020204030204"/>
            </a:endParaRPr>
          </a:p>
          <a:p>
            <a:r>
              <a:rPr lang="en-US"/>
              <a:t>This is the senior skip day shooting involving where two Bowie High School students shot five other students at a impromptu skip day event at Schrom Hills Park.  </a:t>
            </a:r>
            <a:endParaRPr lang="en-US">
              <a:cs typeface="Calibri" panose="020F0502020204030204"/>
            </a:endParaRPr>
          </a:p>
          <a:p>
            <a:r>
              <a:rPr lang="en-US"/>
              <a:t> </a:t>
            </a:r>
            <a:endParaRPr lang="en-US">
              <a:cs typeface="Calibri"/>
            </a:endParaRPr>
          </a:p>
          <a:p>
            <a:r>
              <a:rPr lang="en-US"/>
              <a:t>On April 19, 2024, the defendants were at the park with hundreds of other students from all over the county. For reasons that are still not clear, they pulled firearms and began firing into the crowd of students that were packed in between two buildings located at the entrance to the park. Police were in the parking lot preparing to break up the unsanctioned event when the shooting happened. Five juvenile victims were struck by gunfire and had to be taken to the hospital. Even though the police were present, the shooters were not identified on scene. After the incident, two separate witnesses were identified and gave statements identifying the shooters as the two defendants.  </a:t>
            </a:r>
            <a:endParaRPr lang="en-US">
              <a:cs typeface="Calibri" panose="020F0502020204030204"/>
            </a:endParaRPr>
          </a:p>
          <a:p>
            <a:r>
              <a:rPr lang="en-US"/>
              <a:t> </a:t>
            </a:r>
            <a:endParaRPr lang="en-US">
              <a:cs typeface="Calibri"/>
            </a:endParaRPr>
          </a:p>
          <a:p>
            <a:r>
              <a:rPr lang="en-US"/>
              <a:t>Please keep in mind that juveniles charged as adults records are confidential and may not be released unless and until a motion to transfer the case to juvenile is denied. So, while I can share this information internally, it should not be disclosed outside of this office and to certain law enforcement agencies. The defendants are Tristian Jackson, DOB 3/11/2008, and Didier </a:t>
            </a:r>
            <a:r>
              <a:rPr lang="en-US" err="1"/>
              <a:t>Bifot</a:t>
            </a:r>
            <a:r>
              <a:rPr lang="en-US"/>
              <a:t>, DOB 8/22/2009. Their cases are being submitted for indictment tomorrow. The attorney for Jackson is adamant that he was there but had nothing to do with the shooting. Probably one of the more interesting things about the case is that Didier </a:t>
            </a:r>
            <a:r>
              <a:rPr lang="en-US" err="1"/>
              <a:t>Bifot</a:t>
            </a:r>
            <a:r>
              <a:rPr lang="en-US"/>
              <a:t>, on the morning they served the arrest warrant told the police who woke him out of his bed that he wasn’t feeling well and was in a car accident the previous night. He ended up spending 3-4 weeks in Children’s National Hospital with very serious injuries. Him being arrested may have saved his life based on the extent of his injuries. </a:t>
            </a:r>
            <a:endParaRPr lang="en-US">
              <a:cs typeface="Calibri"/>
            </a:endParaRPr>
          </a:p>
          <a:p>
            <a:r>
              <a:rPr lang="en-US"/>
              <a:t> </a:t>
            </a:r>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0836AB54-17F1-D04A-9FF3-EF5557DF805F}" type="slidenum">
              <a:rPr lang="en-US" smtClean="0"/>
              <a:t>9</a:t>
            </a:fld>
            <a:endParaRPr lang="en-US"/>
          </a:p>
        </p:txBody>
      </p:sp>
    </p:spTree>
    <p:extLst>
      <p:ext uri="{BB962C8B-B14F-4D97-AF65-F5344CB8AC3E}">
        <p14:creationId xmlns:p14="http://schemas.microsoft.com/office/powerpoint/2010/main" val="1449584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836AB54-17F1-D04A-9FF3-EF5557DF805F}" type="slidenum">
              <a:rPr lang="en-US" smtClean="0"/>
              <a:t>10</a:t>
            </a:fld>
            <a:endParaRPr lang="en-US"/>
          </a:p>
        </p:txBody>
      </p:sp>
    </p:spTree>
    <p:extLst>
      <p:ext uri="{BB962C8B-B14F-4D97-AF65-F5344CB8AC3E}">
        <p14:creationId xmlns:p14="http://schemas.microsoft.com/office/powerpoint/2010/main" val="512114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36AB54-17F1-D04A-9FF3-EF5557DF805F}" type="slidenum">
              <a:rPr lang="en-US" smtClean="0"/>
              <a:t>12</a:t>
            </a:fld>
            <a:endParaRPr lang="en-US"/>
          </a:p>
        </p:txBody>
      </p:sp>
    </p:spTree>
    <p:extLst>
      <p:ext uri="{BB962C8B-B14F-4D97-AF65-F5344CB8AC3E}">
        <p14:creationId xmlns:p14="http://schemas.microsoft.com/office/powerpoint/2010/main" val="657853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36AB54-17F1-D04A-9FF3-EF5557DF805F}" type="slidenum">
              <a:rPr lang="en-US" smtClean="0"/>
              <a:t>13</a:t>
            </a:fld>
            <a:endParaRPr lang="en-US"/>
          </a:p>
        </p:txBody>
      </p:sp>
    </p:spTree>
    <p:extLst>
      <p:ext uri="{BB962C8B-B14F-4D97-AF65-F5344CB8AC3E}">
        <p14:creationId xmlns:p14="http://schemas.microsoft.com/office/powerpoint/2010/main" val="1920752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DC4A5-E770-4815-8660-7C17D8DC98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B2E588-4D13-4218-AE7D-666E3E7CE1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F2165B-F9A9-4BCB-9CB3-15FA3D2906B3}"/>
              </a:ext>
            </a:extLst>
          </p:cNvPr>
          <p:cNvSpPr>
            <a:spLocks noGrp="1"/>
          </p:cNvSpPr>
          <p:nvPr>
            <p:ph type="dt" sz="half" idx="10"/>
          </p:nvPr>
        </p:nvSpPr>
        <p:spPr/>
        <p:txBody>
          <a:bodyPr/>
          <a:lstStyle/>
          <a:p>
            <a:pPr lvl="0"/>
            <a:fld id="{984AA9C9-3607-4FE3-AA75-D4E759FCF038}" type="datetime1">
              <a:rPr lang="en-US" smtClean="0"/>
              <a:pPr lvl="0"/>
              <a:t>12/2/2024</a:t>
            </a:fld>
            <a:endParaRPr lang="en-US"/>
          </a:p>
        </p:txBody>
      </p:sp>
      <p:sp>
        <p:nvSpPr>
          <p:cNvPr id="5" name="Footer Placeholder 4">
            <a:extLst>
              <a:ext uri="{FF2B5EF4-FFF2-40B4-BE49-F238E27FC236}">
                <a16:creationId xmlns:a16="http://schemas.microsoft.com/office/drawing/2014/main" id="{72A9BE24-C917-46BD-8F12-D6F8DA28214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0AA045BA-EDC9-45E9-A47B-AB0DDADA7FAC}"/>
              </a:ext>
            </a:extLst>
          </p:cNvPr>
          <p:cNvSpPr>
            <a:spLocks noGrp="1"/>
          </p:cNvSpPr>
          <p:nvPr>
            <p:ph type="sldNum" sz="quarter" idx="12"/>
          </p:nvPr>
        </p:nvSpPr>
        <p:spPr/>
        <p:txBody>
          <a:bodyPr/>
          <a:lstStyle/>
          <a:p>
            <a:pPr lvl="0"/>
            <a:fld id="{4A1C2612-9FC9-4C13-85F5-5CB36871DE75}" type="slidenum">
              <a:rPr lang="en-US" smtClean="0"/>
              <a:t>‹#›</a:t>
            </a:fld>
            <a:endParaRPr lang="en-US"/>
          </a:p>
        </p:txBody>
      </p:sp>
    </p:spTree>
    <p:extLst>
      <p:ext uri="{BB962C8B-B14F-4D97-AF65-F5344CB8AC3E}">
        <p14:creationId xmlns:p14="http://schemas.microsoft.com/office/powerpoint/2010/main" val="359306505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495EB-A3F8-4D03-B01C-03202B0AD7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45132B-1626-4F1B-BA31-62355ECACF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BBB93-04F4-44C9-91A2-26FB13628167}"/>
              </a:ext>
            </a:extLst>
          </p:cNvPr>
          <p:cNvSpPr>
            <a:spLocks noGrp="1"/>
          </p:cNvSpPr>
          <p:nvPr>
            <p:ph type="dt" sz="half" idx="10"/>
          </p:nvPr>
        </p:nvSpPr>
        <p:spPr/>
        <p:txBody>
          <a:bodyPr/>
          <a:lstStyle/>
          <a:p>
            <a:pPr lvl="0"/>
            <a:fld id="{0EA9BDA5-9A05-4854-BE30-8CF0ADE388C4}" type="datetime1">
              <a:rPr lang="en-US" smtClean="0"/>
              <a:pPr lvl="0"/>
              <a:t>12/2/2024</a:t>
            </a:fld>
            <a:endParaRPr lang="en-US"/>
          </a:p>
        </p:txBody>
      </p:sp>
      <p:sp>
        <p:nvSpPr>
          <p:cNvPr id="5" name="Footer Placeholder 4">
            <a:extLst>
              <a:ext uri="{FF2B5EF4-FFF2-40B4-BE49-F238E27FC236}">
                <a16:creationId xmlns:a16="http://schemas.microsoft.com/office/drawing/2014/main" id="{03043265-0F51-4C38-9C3B-2BE1535AF9A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1279FD1-5928-4BB8-A8B4-95C4141EE73D}"/>
              </a:ext>
            </a:extLst>
          </p:cNvPr>
          <p:cNvSpPr>
            <a:spLocks noGrp="1"/>
          </p:cNvSpPr>
          <p:nvPr>
            <p:ph type="sldNum" sz="quarter" idx="12"/>
          </p:nvPr>
        </p:nvSpPr>
        <p:spPr/>
        <p:txBody>
          <a:bodyPr/>
          <a:lstStyle/>
          <a:p>
            <a:pPr lvl="0"/>
            <a:fld id="{87089C3D-B82F-4B74-9E1D-D1B21C8525E5}" type="slidenum">
              <a:rPr lang="en-US" smtClean="0"/>
              <a:t>‹#›</a:t>
            </a:fld>
            <a:endParaRPr lang="en-US"/>
          </a:p>
        </p:txBody>
      </p:sp>
    </p:spTree>
    <p:extLst>
      <p:ext uri="{BB962C8B-B14F-4D97-AF65-F5344CB8AC3E}">
        <p14:creationId xmlns:p14="http://schemas.microsoft.com/office/powerpoint/2010/main" val="80643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2BE86E-30FA-4749-91C6-4227EA4DD7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4182DE-3113-480D-A5C3-3253DDD4E3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536ED-2E36-475C-8A0A-A635682D8E6D}"/>
              </a:ext>
            </a:extLst>
          </p:cNvPr>
          <p:cNvSpPr>
            <a:spLocks noGrp="1"/>
          </p:cNvSpPr>
          <p:nvPr>
            <p:ph type="dt" sz="half" idx="10"/>
          </p:nvPr>
        </p:nvSpPr>
        <p:spPr/>
        <p:txBody>
          <a:bodyPr/>
          <a:lstStyle/>
          <a:p>
            <a:pPr lvl="0"/>
            <a:fld id="{8A70494C-6CF5-42D6-BFCF-3039446D4C90}" type="datetime1">
              <a:rPr lang="en-US" smtClean="0"/>
              <a:pPr lvl="0"/>
              <a:t>12/2/2024</a:t>
            </a:fld>
            <a:endParaRPr lang="en-US"/>
          </a:p>
        </p:txBody>
      </p:sp>
      <p:sp>
        <p:nvSpPr>
          <p:cNvPr id="5" name="Footer Placeholder 4">
            <a:extLst>
              <a:ext uri="{FF2B5EF4-FFF2-40B4-BE49-F238E27FC236}">
                <a16:creationId xmlns:a16="http://schemas.microsoft.com/office/drawing/2014/main" id="{DC3D2EDA-30E3-4E56-BFF7-7636207CBE25}"/>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B6D80E4-D714-4712-B108-677414E0F326}"/>
              </a:ext>
            </a:extLst>
          </p:cNvPr>
          <p:cNvSpPr>
            <a:spLocks noGrp="1"/>
          </p:cNvSpPr>
          <p:nvPr>
            <p:ph type="sldNum" sz="quarter" idx="12"/>
          </p:nvPr>
        </p:nvSpPr>
        <p:spPr/>
        <p:txBody>
          <a:bodyPr/>
          <a:lstStyle/>
          <a:p>
            <a:pPr lvl="0"/>
            <a:fld id="{7144A748-A552-4A3F-BF2B-FEE1F2B86C64}" type="slidenum">
              <a:rPr lang="en-US" smtClean="0"/>
              <a:t>‹#›</a:t>
            </a:fld>
            <a:endParaRPr lang="en-US"/>
          </a:p>
        </p:txBody>
      </p:sp>
    </p:spTree>
    <p:extLst>
      <p:ext uri="{BB962C8B-B14F-4D97-AF65-F5344CB8AC3E}">
        <p14:creationId xmlns:p14="http://schemas.microsoft.com/office/powerpoint/2010/main" val="1045467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75260-D2F4-413D-98B1-861BB487D3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2C703C-6E90-4B8B-B1F7-17682AD547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A5902-338F-4E06-A706-A2A262A8A622}"/>
              </a:ext>
            </a:extLst>
          </p:cNvPr>
          <p:cNvSpPr>
            <a:spLocks noGrp="1"/>
          </p:cNvSpPr>
          <p:nvPr>
            <p:ph type="dt" sz="half" idx="10"/>
          </p:nvPr>
        </p:nvSpPr>
        <p:spPr/>
        <p:txBody>
          <a:bodyPr/>
          <a:lstStyle/>
          <a:p>
            <a:pPr lvl="0"/>
            <a:fld id="{6E892EA0-523C-46DA-ADF2-D1ECD39FBDC0}" type="datetime1">
              <a:rPr lang="en-US" smtClean="0"/>
              <a:pPr lvl="0"/>
              <a:t>12/2/2024</a:t>
            </a:fld>
            <a:endParaRPr lang="en-US"/>
          </a:p>
        </p:txBody>
      </p:sp>
      <p:sp>
        <p:nvSpPr>
          <p:cNvPr id="5" name="Footer Placeholder 4">
            <a:extLst>
              <a:ext uri="{FF2B5EF4-FFF2-40B4-BE49-F238E27FC236}">
                <a16:creationId xmlns:a16="http://schemas.microsoft.com/office/drawing/2014/main" id="{BF817626-4F8A-45C4-A6B5-74D891C70323}"/>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A31950A-655C-4C89-A715-F11FD9371D90}"/>
              </a:ext>
            </a:extLst>
          </p:cNvPr>
          <p:cNvSpPr>
            <a:spLocks noGrp="1"/>
          </p:cNvSpPr>
          <p:nvPr>
            <p:ph type="sldNum" sz="quarter" idx="12"/>
          </p:nvPr>
        </p:nvSpPr>
        <p:spPr/>
        <p:txBody>
          <a:bodyPr/>
          <a:lstStyle/>
          <a:p>
            <a:pPr lvl="0"/>
            <a:fld id="{1D1AB21C-FA30-4422-916E-C6EE397BF48A}" type="slidenum">
              <a:rPr lang="en-US" smtClean="0"/>
              <a:t>‹#›</a:t>
            </a:fld>
            <a:endParaRPr lang="en-US"/>
          </a:p>
        </p:txBody>
      </p:sp>
    </p:spTree>
    <p:extLst>
      <p:ext uri="{BB962C8B-B14F-4D97-AF65-F5344CB8AC3E}">
        <p14:creationId xmlns:p14="http://schemas.microsoft.com/office/powerpoint/2010/main" val="23758578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229EB-E46A-4E0C-9896-B14D138E0A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C0CC00-5EBF-4E27-B339-6F3844AB04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973EC0-CF4B-4E0A-8EE4-5DFC26ED2734}"/>
              </a:ext>
            </a:extLst>
          </p:cNvPr>
          <p:cNvSpPr>
            <a:spLocks noGrp="1"/>
          </p:cNvSpPr>
          <p:nvPr>
            <p:ph type="dt" sz="half" idx="10"/>
          </p:nvPr>
        </p:nvSpPr>
        <p:spPr/>
        <p:txBody>
          <a:bodyPr/>
          <a:lstStyle/>
          <a:p>
            <a:pPr lvl="0"/>
            <a:fld id="{B5656E85-1103-42FB-AA8F-E29C509A2902}" type="datetime1">
              <a:rPr lang="en-US" smtClean="0"/>
              <a:pPr lvl="0"/>
              <a:t>12/2/2024</a:t>
            </a:fld>
            <a:endParaRPr lang="en-US"/>
          </a:p>
        </p:txBody>
      </p:sp>
      <p:sp>
        <p:nvSpPr>
          <p:cNvPr id="5" name="Footer Placeholder 4">
            <a:extLst>
              <a:ext uri="{FF2B5EF4-FFF2-40B4-BE49-F238E27FC236}">
                <a16:creationId xmlns:a16="http://schemas.microsoft.com/office/drawing/2014/main" id="{5D3A3DB0-BC91-47DA-A8B4-173104AD6DC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58B7841-1F41-4199-B71E-E1962C4C1994}"/>
              </a:ext>
            </a:extLst>
          </p:cNvPr>
          <p:cNvSpPr>
            <a:spLocks noGrp="1"/>
          </p:cNvSpPr>
          <p:nvPr>
            <p:ph type="sldNum" sz="quarter" idx="12"/>
          </p:nvPr>
        </p:nvSpPr>
        <p:spPr/>
        <p:txBody>
          <a:bodyPr/>
          <a:lstStyle/>
          <a:p>
            <a:pPr lvl="0"/>
            <a:fld id="{0076AF27-2C1A-473F-8FD3-D55873814146}" type="slidenum">
              <a:rPr lang="en-US" smtClean="0"/>
              <a:t>‹#›</a:t>
            </a:fld>
            <a:endParaRPr lang="en-US"/>
          </a:p>
        </p:txBody>
      </p:sp>
    </p:spTree>
    <p:extLst>
      <p:ext uri="{BB962C8B-B14F-4D97-AF65-F5344CB8AC3E}">
        <p14:creationId xmlns:p14="http://schemas.microsoft.com/office/powerpoint/2010/main" val="4257118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431E4-70F2-4AB8-AB39-D2B6A0ADEB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AC771C-B8C2-442E-9AF9-A39221EED6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79CBF9-2676-48EF-9385-588AAFFA38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31F35E-1AAB-432E-A788-13AA6BE6338C}"/>
              </a:ext>
            </a:extLst>
          </p:cNvPr>
          <p:cNvSpPr>
            <a:spLocks noGrp="1"/>
          </p:cNvSpPr>
          <p:nvPr>
            <p:ph type="dt" sz="half" idx="10"/>
          </p:nvPr>
        </p:nvSpPr>
        <p:spPr/>
        <p:txBody>
          <a:bodyPr/>
          <a:lstStyle/>
          <a:p>
            <a:pPr lvl="0"/>
            <a:fld id="{7E5C14BD-8A30-4002-B5AA-8A599F2ADC2B}" type="datetime1">
              <a:rPr lang="en-US" smtClean="0"/>
              <a:pPr lvl="0"/>
              <a:t>12/2/2024</a:t>
            </a:fld>
            <a:endParaRPr lang="en-US"/>
          </a:p>
        </p:txBody>
      </p:sp>
      <p:sp>
        <p:nvSpPr>
          <p:cNvPr id="6" name="Footer Placeholder 5">
            <a:extLst>
              <a:ext uri="{FF2B5EF4-FFF2-40B4-BE49-F238E27FC236}">
                <a16:creationId xmlns:a16="http://schemas.microsoft.com/office/drawing/2014/main" id="{27F1ABDD-FDF5-4632-AFE0-7D039FEF2884}"/>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CFA3990A-EFBE-4D24-A526-971761B94E8A}"/>
              </a:ext>
            </a:extLst>
          </p:cNvPr>
          <p:cNvSpPr>
            <a:spLocks noGrp="1"/>
          </p:cNvSpPr>
          <p:nvPr>
            <p:ph type="sldNum" sz="quarter" idx="12"/>
          </p:nvPr>
        </p:nvSpPr>
        <p:spPr/>
        <p:txBody>
          <a:bodyPr/>
          <a:lstStyle/>
          <a:p>
            <a:pPr lvl="0"/>
            <a:fld id="{6F880DE5-8EA0-434B-AA88-7CB3283AB31A}" type="slidenum">
              <a:rPr lang="en-US" smtClean="0"/>
              <a:t>‹#›</a:t>
            </a:fld>
            <a:endParaRPr lang="en-US"/>
          </a:p>
        </p:txBody>
      </p:sp>
    </p:spTree>
    <p:extLst>
      <p:ext uri="{BB962C8B-B14F-4D97-AF65-F5344CB8AC3E}">
        <p14:creationId xmlns:p14="http://schemas.microsoft.com/office/powerpoint/2010/main" val="3451538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AC8AD-7EA3-4096-BD51-1CDB921C64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20F4D3-22D0-4278-BEC1-7058B7500B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B82CC7-3DC5-4FB1-B820-7B80FB5FB6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031BD3-EE40-49F6-911B-C798BD09A4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EBCE1B-2785-42C4-BB9D-367F992440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0A1D77-C068-4999-ACE5-EDB5A840256A}"/>
              </a:ext>
            </a:extLst>
          </p:cNvPr>
          <p:cNvSpPr>
            <a:spLocks noGrp="1"/>
          </p:cNvSpPr>
          <p:nvPr>
            <p:ph type="dt" sz="half" idx="10"/>
          </p:nvPr>
        </p:nvSpPr>
        <p:spPr/>
        <p:txBody>
          <a:bodyPr/>
          <a:lstStyle/>
          <a:p>
            <a:pPr lvl="0"/>
            <a:fld id="{1C598906-30D5-483B-A1F8-B001C499C873}" type="datetime1">
              <a:rPr lang="en-US" smtClean="0"/>
              <a:pPr lvl="0"/>
              <a:t>12/2/2024</a:t>
            </a:fld>
            <a:endParaRPr lang="en-US"/>
          </a:p>
        </p:txBody>
      </p:sp>
      <p:sp>
        <p:nvSpPr>
          <p:cNvPr id="8" name="Footer Placeholder 7">
            <a:extLst>
              <a:ext uri="{FF2B5EF4-FFF2-40B4-BE49-F238E27FC236}">
                <a16:creationId xmlns:a16="http://schemas.microsoft.com/office/drawing/2014/main" id="{1DFC1BB7-0328-41C4-9931-3D0A860D0220}"/>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25DD98C1-35B1-4210-81FB-314BF6038CF7}"/>
              </a:ext>
            </a:extLst>
          </p:cNvPr>
          <p:cNvSpPr>
            <a:spLocks noGrp="1"/>
          </p:cNvSpPr>
          <p:nvPr>
            <p:ph type="sldNum" sz="quarter" idx="12"/>
          </p:nvPr>
        </p:nvSpPr>
        <p:spPr/>
        <p:txBody>
          <a:bodyPr/>
          <a:lstStyle/>
          <a:p>
            <a:pPr lvl="0"/>
            <a:fld id="{305B08EA-AAD8-427A-89C0-1F44B901667C}" type="slidenum">
              <a:rPr lang="en-US" smtClean="0"/>
              <a:t>‹#›</a:t>
            </a:fld>
            <a:endParaRPr lang="en-US"/>
          </a:p>
        </p:txBody>
      </p:sp>
    </p:spTree>
    <p:extLst>
      <p:ext uri="{BB962C8B-B14F-4D97-AF65-F5344CB8AC3E}">
        <p14:creationId xmlns:p14="http://schemas.microsoft.com/office/powerpoint/2010/main" val="3580323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642ED-4EF4-46B8-907F-62D1941B23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38E9BF-ABF0-43E1-99FE-6AC69A9094FB}"/>
              </a:ext>
            </a:extLst>
          </p:cNvPr>
          <p:cNvSpPr>
            <a:spLocks noGrp="1"/>
          </p:cNvSpPr>
          <p:nvPr>
            <p:ph type="dt" sz="half" idx="10"/>
          </p:nvPr>
        </p:nvSpPr>
        <p:spPr/>
        <p:txBody>
          <a:bodyPr/>
          <a:lstStyle/>
          <a:p>
            <a:pPr lvl="0"/>
            <a:fld id="{6A07BEF6-D8F4-4665-9666-7597E1A39BE0}" type="datetime1">
              <a:rPr lang="en-US" smtClean="0"/>
              <a:pPr lvl="0"/>
              <a:t>12/2/2024</a:t>
            </a:fld>
            <a:endParaRPr lang="en-US"/>
          </a:p>
        </p:txBody>
      </p:sp>
      <p:sp>
        <p:nvSpPr>
          <p:cNvPr id="4" name="Footer Placeholder 3">
            <a:extLst>
              <a:ext uri="{FF2B5EF4-FFF2-40B4-BE49-F238E27FC236}">
                <a16:creationId xmlns:a16="http://schemas.microsoft.com/office/drawing/2014/main" id="{A4E93A62-32C8-4528-8559-EAAB8E2E5ABC}"/>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417CC52C-21FA-41E6-918C-FE1B92327930}"/>
              </a:ext>
            </a:extLst>
          </p:cNvPr>
          <p:cNvSpPr>
            <a:spLocks noGrp="1"/>
          </p:cNvSpPr>
          <p:nvPr>
            <p:ph type="sldNum" sz="quarter" idx="12"/>
          </p:nvPr>
        </p:nvSpPr>
        <p:spPr/>
        <p:txBody>
          <a:bodyPr/>
          <a:lstStyle/>
          <a:p>
            <a:pPr lvl="0"/>
            <a:fld id="{8C299085-E9D3-41ED-81DE-08FF1C3FE802}" type="slidenum">
              <a:rPr lang="en-US" smtClean="0"/>
              <a:t>‹#›</a:t>
            </a:fld>
            <a:endParaRPr lang="en-US"/>
          </a:p>
        </p:txBody>
      </p:sp>
    </p:spTree>
    <p:extLst>
      <p:ext uri="{BB962C8B-B14F-4D97-AF65-F5344CB8AC3E}">
        <p14:creationId xmlns:p14="http://schemas.microsoft.com/office/powerpoint/2010/main" val="403958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2D5767-8853-4B04-8791-47F47A07EB88}"/>
              </a:ext>
            </a:extLst>
          </p:cNvPr>
          <p:cNvSpPr>
            <a:spLocks noGrp="1"/>
          </p:cNvSpPr>
          <p:nvPr>
            <p:ph type="dt" sz="half" idx="10"/>
          </p:nvPr>
        </p:nvSpPr>
        <p:spPr/>
        <p:txBody>
          <a:bodyPr/>
          <a:lstStyle/>
          <a:p>
            <a:pPr lvl="0"/>
            <a:fld id="{2CB13266-61F3-4EA5-950F-6746E4FFDDAC}" type="datetime1">
              <a:rPr lang="en-US" smtClean="0"/>
              <a:pPr lvl="0"/>
              <a:t>12/2/2024</a:t>
            </a:fld>
            <a:endParaRPr lang="en-US"/>
          </a:p>
        </p:txBody>
      </p:sp>
      <p:sp>
        <p:nvSpPr>
          <p:cNvPr id="3" name="Footer Placeholder 2">
            <a:extLst>
              <a:ext uri="{FF2B5EF4-FFF2-40B4-BE49-F238E27FC236}">
                <a16:creationId xmlns:a16="http://schemas.microsoft.com/office/drawing/2014/main" id="{D54117AA-45BA-42C2-B867-CA197A5D7BD8}"/>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D64177CD-5E15-4261-8857-54CD60BEFBE5}"/>
              </a:ext>
            </a:extLst>
          </p:cNvPr>
          <p:cNvSpPr>
            <a:spLocks noGrp="1"/>
          </p:cNvSpPr>
          <p:nvPr>
            <p:ph type="sldNum" sz="quarter" idx="12"/>
          </p:nvPr>
        </p:nvSpPr>
        <p:spPr/>
        <p:txBody>
          <a:bodyPr/>
          <a:lstStyle/>
          <a:p>
            <a:pPr lvl="0"/>
            <a:fld id="{22B6BC5B-FBFF-4C52-8792-0572022B7803}" type="slidenum">
              <a:rPr lang="en-US" smtClean="0"/>
              <a:t>‹#›</a:t>
            </a:fld>
            <a:endParaRPr lang="en-US"/>
          </a:p>
        </p:txBody>
      </p:sp>
    </p:spTree>
    <p:extLst>
      <p:ext uri="{BB962C8B-B14F-4D97-AF65-F5344CB8AC3E}">
        <p14:creationId xmlns:p14="http://schemas.microsoft.com/office/powerpoint/2010/main" val="375266021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334D-BEBA-4B7A-8C75-C656279AC5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77715E-1D42-4DC3-9E99-55272566B5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DE0150-7817-4A97-BC00-E61B179554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4B0269-981F-44F2-B7E7-54E946A6A909}"/>
              </a:ext>
            </a:extLst>
          </p:cNvPr>
          <p:cNvSpPr>
            <a:spLocks noGrp="1"/>
          </p:cNvSpPr>
          <p:nvPr>
            <p:ph type="dt" sz="half" idx="10"/>
          </p:nvPr>
        </p:nvSpPr>
        <p:spPr/>
        <p:txBody>
          <a:bodyPr/>
          <a:lstStyle/>
          <a:p>
            <a:pPr lvl="0"/>
            <a:fld id="{33638EE7-A5DA-40F5-A4BC-8E82A15763C0}" type="datetime1">
              <a:rPr lang="en-US" smtClean="0"/>
              <a:pPr lvl="0"/>
              <a:t>12/2/2024</a:t>
            </a:fld>
            <a:endParaRPr lang="en-US"/>
          </a:p>
        </p:txBody>
      </p:sp>
      <p:sp>
        <p:nvSpPr>
          <p:cNvPr id="6" name="Footer Placeholder 5">
            <a:extLst>
              <a:ext uri="{FF2B5EF4-FFF2-40B4-BE49-F238E27FC236}">
                <a16:creationId xmlns:a16="http://schemas.microsoft.com/office/drawing/2014/main" id="{8958E5B3-2F0E-474E-8212-13E96EA8BFE2}"/>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816E2841-B6EC-4CAF-BAFF-D129F522586E}"/>
              </a:ext>
            </a:extLst>
          </p:cNvPr>
          <p:cNvSpPr>
            <a:spLocks noGrp="1"/>
          </p:cNvSpPr>
          <p:nvPr>
            <p:ph type="sldNum" sz="quarter" idx="12"/>
          </p:nvPr>
        </p:nvSpPr>
        <p:spPr/>
        <p:txBody>
          <a:bodyPr/>
          <a:lstStyle/>
          <a:p>
            <a:pPr lvl="0"/>
            <a:fld id="{A1DDE43E-EF68-4DE1-A170-87D89751E663}" type="slidenum">
              <a:rPr lang="en-US" smtClean="0"/>
              <a:t>‹#›</a:t>
            </a:fld>
            <a:endParaRPr lang="en-US"/>
          </a:p>
        </p:txBody>
      </p:sp>
    </p:spTree>
    <p:extLst>
      <p:ext uri="{BB962C8B-B14F-4D97-AF65-F5344CB8AC3E}">
        <p14:creationId xmlns:p14="http://schemas.microsoft.com/office/powerpoint/2010/main" val="3325755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B6E01-D1B7-498F-96E5-F5F7328EEA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83A958-A367-4CA6-BBA9-9E7503B407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3C80C3-4266-4DB7-8F77-0ACDC6A359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B0D336-1BC8-4E85-9DA2-CA581926A596}"/>
              </a:ext>
            </a:extLst>
          </p:cNvPr>
          <p:cNvSpPr>
            <a:spLocks noGrp="1"/>
          </p:cNvSpPr>
          <p:nvPr>
            <p:ph type="dt" sz="half" idx="10"/>
          </p:nvPr>
        </p:nvSpPr>
        <p:spPr/>
        <p:txBody>
          <a:bodyPr/>
          <a:lstStyle/>
          <a:p>
            <a:pPr lvl="0"/>
            <a:fld id="{B65E8675-4011-40BB-BF26-667790767E12}" type="datetime1">
              <a:rPr lang="en-US" smtClean="0"/>
              <a:pPr lvl="0"/>
              <a:t>12/2/2024</a:t>
            </a:fld>
            <a:endParaRPr lang="en-US"/>
          </a:p>
        </p:txBody>
      </p:sp>
      <p:sp>
        <p:nvSpPr>
          <p:cNvPr id="6" name="Footer Placeholder 5">
            <a:extLst>
              <a:ext uri="{FF2B5EF4-FFF2-40B4-BE49-F238E27FC236}">
                <a16:creationId xmlns:a16="http://schemas.microsoft.com/office/drawing/2014/main" id="{70C139B3-A86B-4A41-82B4-77DE9D485F38}"/>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5A8DB18-8CCE-49BE-91F2-A16E589DF96D}"/>
              </a:ext>
            </a:extLst>
          </p:cNvPr>
          <p:cNvSpPr>
            <a:spLocks noGrp="1"/>
          </p:cNvSpPr>
          <p:nvPr>
            <p:ph type="sldNum" sz="quarter" idx="12"/>
          </p:nvPr>
        </p:nvSpPr>
        <p:spPr/>
        <p:txBody>
          <a:bodyPr/>
          <a:lstStyle/>
          <a:p>
            <a:pPr lvl="0"/>
            <a:fld id="{822B8111-F6F1-4CC3-9FAC-82F0F38398CD}" type="slidenum">
              <a:rPr lang="en-US" smtClean="0"/>
              <a:t>‹#›</a:t>
            </a:fld>
            <a:endParaRPr lang="en-US"/>
          </a:p>
        </p:txBody>
      </p:sp>
    </p:spTree>
    <p:extLst>
      <p:ext uri="{BB962C8B-B14F-4D97-AF65-F5344CB8AC3E}">
        <p14:creationId xmlns:p14="http://schemas.microsoft.com/office/powerpoint/2010/main" val="1898100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6B671B-FFE6-406A-BF2F-6A62C75613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9D2087-EA3A-4E5E-8A5E-BEF877AC18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D6F0AE-E725-4623-9696-1A0A47D2EC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91AFE-B84E-4185-B0DE-84D3273DF403}" type="datetimeFigureOut">
              <a:rPr lang="en-US" smtClean="0"/>
              <a:t>12/2/2024</a:t>
            </a:fld>
            <a:endParaRPr lang="en-US"/>
          </a:p>
        </p:txBody>
      </p:sp>
      <p:sp>
        <p:nvSpPr>
          <p:cNvPr id="5" name="Footer Placeholder 4">
            <a:extLst>
              <a:ext uri="{FF2B5EF4-FFF2-40B4-BE49-F238E27FC236}">
                <a16:creationId xmlns:a16="http://schemas.microsoft.com/office/drawing/2014/main" id="{69E0E4C1-BEA2-4AF5-8637-9ACED8E1B0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7B3590-705F-4A5C-8DB3-850D1D0F33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4CE19-A979-47DE-A5D2-B6ECA21DE37E}" type="slidenum">
              <a:rPr lang="en-US" smtClean="0"/>
              <a:t>‹#›</a:t>
            </a:fld>
            <a:endParaRPr lang="en-US"/>
          </a:p>
        </p:txBody>
      </p:sp>
    </p:spTree>
    <p:extLst>
      <p:ext uri="{BB962C8B-B14F-4D97-AF65-F5344CB8AC3E}">
        <p14:creationId xmlns:p14="http://schemas.microsoft.com/office/powerpoint/2010/main" val="284667945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mgaleg.maryland.gov/meeting_material/2024/jpr%20-%20133500685216383742%20-%20January%2018%20Presentation.pd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chart" Target="../charts/chart8.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mgaleg.maryland.gov/meeting_material/2024/jpr%20-%20133500685216383742%20-%20January%2018%20Presentation.pdf" TargetMode="External"/><Relationship Id="rId5" Type="http://schemas.openxmlformats.org/officeDocument/2006/relationships/image" Target="../media/image1.png"/><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mgaleg.maryland.gov/meeting_material/2024/jpr%20-%20133500685216383742%20-%20January%2018%20Presentation.pdf" TargetMode="Externa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mgaleg.maryland.gov/meeting_material/2024/jpr%20-%20133500685216383742%20-%20January%2018%20Presentation.pdf" TargetMode="Externa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6" Type="http://schemas.openxmlformats.org/officeDocument/2006/relationships/customXml" Target="../ink/ink10.xml"/><Relationship Id="rId21" Type="http://schemas.openxmlformats.org/officeDocument/2006/relationships/image" Target="../media/image15.png"/><Relationship Id="rId42" Type="http://schemas.openxmlformats.org/officeDocument/2006/relationships/customXml" Target="../ink/ink18.xml"/><Relationship Id="rId47" Type="http://schemas.openxmlformats.org/officeDocument/2006/relationships/image" Target="../media/image28.png"/><Relationship Id="rId63" Type="http://schemas.openxmlformats.org/officeDocument/2006/relationships/image" Target="../media/image36.png"/><Relationship Id="rId68" Type="http://schemas.openxmlformats.org/officeDocument/2006/relationships/customXml" Target="../ink/ink31.xml"/><Relationship Id="rId16" Type="http://schemas.openxmlformats.org/officeDocument/2006/relationships/customXml" Target="../ink/ink5.xml"/><Relationship Id="rId11" Type="http://schemas.openxmlformats.org/officeDocument/2006/relationships/image" Target="../media/image10.png"/><Relationship Id="rId24" Type="http://schemas.openxmlformats.org/officeDocument/2006/relationships/customXml" Target="../ink/ink9.xml"/><Relationship Id="rId32" Type="http://schemas.openxmlformats.org/officeDocument/2006/relationships/customXml" Target="../ink/ink13.xml"/><Relationship Id="rId37" Type="http://schemas.openxmlformats.org/officeDocument/2006/relationships/image" Target="../media/image23.png"/><Relationship Id="rId40" Type="http://schemas.openxmlformats.org/officeDocument/2006/relationships/customXml" Target="../ink/ink17.xml"/><Relationship Id="rId45" Type="http://schemas.openxmlformats.org/officeDocument/2006/relationships/image" Target="../media/image27.png"/><Relationship Id="rId53" Type="http://schemas.openxmlformats.org/officeDocument/2006/relationships/image" Target="../media/image31.png"/><Relationship Id="rId58" Type="http://schemas.openxmlformats.org/officeDocument/2006/relationships/customXml" Target="../ink/ink26.xml"/><Relationship Id="rId66" Type="http://schemas.openxmlformats.org/officeDocument/2006/relationships/customXml" Target="../ink/ink30.xml"/><Relationship Id="rId74" Type="http://schemas.openxmlformats.org/officeDocument/2006/relationships/customXml" Target="../ink/ink34.xml"/><Relationship Id="rId5" Type="http://schemas.openxmlformats.org/officeDocument/2006/relationships/image" Target="../media/image1.png"/><Relationship Id="rId61" Type="http://schemas.openxmlformats.org/officeDocument/2006/relationships/image" Target="../media/image35.png"/><Relationship Id="rId19" Type="http://schemas.openxmlformats.org/officeDocument/2006/relationships/image" Target="../media/image14.png"/><Relationship Id="rId14" Type="http://schemas.openxmlformats.org/officeDocument/2006/relationships/customXml" Target="../ink/ink4.xml"/><Relationship Id="rId22" Type="http://schemas.openxmlformats.org/officeDocument/2006/relationships/customXml" Target="../ink/ink8.xml"/><Relationship Id="rId27" Type="http://schemas.openxmlformats.org/officeDocument/2006/relationships/image" Target="../media/image18.png"/><Relationship Id="rId30" Type="http://schemas.openxmlformats.org/officeDocument/2006/relationships/customXml" Target="../ink/ink12.xml"/><Relationship Id="rId35" Type="http://schemas.openxmlformats.org/officeDocument/2006/relationships/image" Target="../media/image22.png"/><Relationship Id="rId43" Type="http://schemas.openxmlformats.org/officeDocument/2006/relationships/image" Target="../media/image26.png"/><Relationship Id="rId48" Type="http://schemas.openxmlformats.org/officeDocument/2006/relationships/customXml" Target="../ink/ink21.xml"/><Relationship Id="rId56" Type="http://schemas.openxmlformats.org/officeDocument/2006/relationships/customXml" Target="../ink/ink25.xml"/><Relationship Id="rId64" Type="http://schemas.openxmlformats.org/officeDocument/2006/relationships/customXml" Target="../ink/ink29.xml"/><Relationship Id="rId69" Type="http://schemas.openxmlformats.org/officeDocument/2006/relationships/image" Target="../media/image39.png"/><Relationship Id="rId77" Type="http://schemas.openxmlformats.org/officeDocument/2006/relationships/customXml" Target="../ink/ink36.xml"/><Relationship Id="rId8" Type="http://schemas.openxmlformats.org/officeDocument/2006/relationships/customXml" Target="../ink/ink1.xml"/><Relationship Id="rId51" Type="http://schemas.openxmlformats.org/officeDocument/2006/relationships/image" Target="../media/image30.png"/><Relationship Id="rId72" Type="http://schemas.openxmlformats.org/officeDocument/2006/relationships/customXml" Target="../ink/ink33.xml"/><Relationship Id="rId3" Type="http://schemas.openxmlformats.org/officeDocument/2006/relationships/chart" Target="../charts/chart12.xml"/><Relationship Id="rId12" Type="http://schemas.openxmlformats.org/officeDocument/2006/relationships/customXml" Target="../ink/ink3.xml"/><Relationship Id="rId17" Type="http://schemas.openxmlformats.org/officeDocument/2006/relationships/image" Target="../media/image13.png"/><Relationship Id="rId25" Type="http://schemas.openxmlformats.org/officeDocument/2006/relationships/image" Target="../media/image17.png"/><Relationship Id="rId33" Type="http://schemas.openxmlformats.org/officeDocument/2006/relationships/image" Target="../media/image21.png"/><Relationship Id="rId38" Type="http://schemas.openxmlformats.org/officeDocument/2006/relationships/customXml" Target="../ink/ink16.xml"/><Relationship Id="rId46" Type="http://schemas.openxmlformats.org/officeDocument/2006/relationships/customXml" Target="../ink/ink20.xml"/><Relationship Id="rId59" Type="http://schemas.openxmlformats.org/officeDocument/2006/relationships/image" Target="../media/image34.png"/><Relationship Id="rId67" Type="http://schemas.openxmlformats.org/officeDocument/2006/relationships/image" Target="../media/image38.png"/><Relationship Id="rId20" Type="http://schemas.openxmlformats.org/officeDocument/2006/relationships/customXml" Target="../ink/ink7.xml"/><Relationship Id="rId41" Type="http://schemas.openxmlformats.org/officeDocument/2006/relationships/image" Target="../media/image25.png"/><Relationship Id="rId54" Type="http://schemas.openxmlformats.org/officeDocument/2006/relationships/customXml" Target="../ink/ink24.xml"/><Relationship Id="rId62" Type="http://schemas.openxmlformats.org/officeDocument/2006/relationships/customXml" Target="../ink/ink28.xml"/><Relationship Id="rId70" Type="http://schemas.openxmlformats.org/officeDocument/2006/relationships/customXml" Target="../ink/ink32.xml"/><Relationship Id="rId75" Type="http://schemas.openxmlformats.org/officeDocument/2006/relationships/customXml" Target="../ink/ink35.xml"/><Relationship Id="rId1" Type="http://schemas.openxmlformats.org/officeDocument/2006/relationships/slideLayout" Target="../slideLayouts/slideLayout1.xml"/><Relationship Id="rId6" Type="http://schemas.openxmlformats.org/officeDocument/2006/relationships/image" Target="../media/image7.png"/><Relationship Id="rId15" Type="http://schemas.openxmlformats.org/officeDocument/2006/relationships/image" Target="../media/image12.png"/><Relationship Id="rId23" Type="http://schemas.openxmlformats.org/officeDocument/2006/relationships/image" Target="../media/image16.png"/><Relationship Id="rId28" Type="http://schemas.openxmlformats.org/officeDocument/2006/relationships/customXml" Target="../ink/ink11.xml"/><Relationship Id="rId36" Type="http://schemas.openxmlformats.org/officeDocument/2006/relationships/customXml" Target="../ink/ink15.xml"/><Relationship Id="rId49" Type="http://schemas.openxmlformats.org/officeDocument/2006/relationships/image" Target="../media/image29.png"/><Relationship Id="rId57" Type="http://schemas.openxmlformats.org/officeDocument/2006/relationships/image" Target="../media/image33.png"/><Relationship Id="rId10" Type="http://schemas.openxmlformats.org/officeDocument/2006/relationships/customXml" Target="../ink/ink2.xml"/><Relationship Id="rId31" Type="http://schemas.openxmlformats.org/officeDocument/2006/relationships/image" Target="../media/image20.png"/><Relationship Id="rId44" Type="http://schemas.openxmlformats.org/officeDocument/2006/relationships/customXml" Target="../ink/ink19.xml"/><Relationship Id="rId52" Type="http://schemas.openxmlformats.org/officeDocument/2006/relationships/customXml" Target="../ink/ink23.xml"/><Relationship Id="rId60" Type="http://schemas.openxmlformats.org/officeDocument/2006/relationships/customXml" Target="../ink/ink27.xml"/><Relationship Id="rId65" Type="http://schemas.openxmlformats.org/officeDocument/2006/relationships/image" Target="../media/image37.png"/><Relationship Id="rId73" Type="http://schemas.openxmlformats.org/officeDocument/2006/relationships/image" Target="../media/image41.png"/><Relationship Id="rId78" Type="http://schemas.openxmlformats.org/officeDocument/2006/relationships/image" Target="../media/image43.png"/><Relationship Id="rId4" Type="http://schemas.openxmlformats.org/officeDocument/2006/relationships/hyperlink" Target="https://mgaleg.maryland.gov/2024RS/Statute_Web/ged/7-301.pdf" TargetMode="External"/><Relationship Id="rId9" Type="http://schemas.openxmlformats.org/officeDocument/2006/relationships/image" Target="../media/image9.png"/><Relationship Id="rId13" Type="http://schemas.openxmlformats.org/officeDocument/2006/relationships/image" Target="../media/image11.png"/><Relationship Id="rId18" Type="http://schemas.openxmlformats.org/officeDocument/2006/relationships/customXml" Target="../ink/ink6.xml"/><Relationship Id="rId39" Type="http://schemas.openxmlformats.org/officeDocument/2006/relationships/image" Target="../media/image24.png"/><Relationship Id="rId34" Type="http://schemas.openxmlformats.org/officeDocument/2006/relationships/customXml" Target="../ink/ink14.xml"/><Relationship Id="rId50" Type="http://schemas.openxmlformats.org/officeDocument/2006/relationships/customXml" Target="../ink/ink22.xml"/><Relationship Id="rId55" Type="http://schemas.openxmlformats.org/officeDocument/2006/relationships/image" Target="../media/image32.png"/><Relationship Id="rId76" Type="http://schemas.openxmlformats.org/officeDocument/2006/relationships/image" Target="../media/image42.png"/><Relationship Id="rId7" Type="http://schemas.openxmlformats.org/officeDocument/2006/relationships/image" Target="../media/image8.png"/><Relationship Id="rId71" Type="http://schemas.openxmlformats.org/officeDocument/2006/relationships/image" Target="../media/image40.png"/><Relationship Id="rId2" Type="http://schemas.openxmlformats.org/officeDocument/2006/relationships/notesSlide" Target="../notesSlides/notesSlide12.xml"/><Relationship Id="rId29"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s://www.youtube.com/watch?v=tHTaQ17-lg0" TargetMode="External"/><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mgaleg.maryland.gov/meeting_material/2024/jpr%20-%20133500685216383742%20-%20January%2018%20Presentation.pdf"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0ABD58-0D4A-AA4A-84B5-D67E59DFD586}"/>
              </a:ext>
            </a:extLst>
          </p:cNvPr>
          <p:cNvSpPr/>
          <p:nvPr/>
        </p:nvSpPr>
        <p:spPr>
          <a:xfrm>
            <a:off x="475957" y="93743"/>
            <a:ext cx="11240086" cy="660001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61ACDB2-2CB9-F344-9FC9-85AE9500223C}"/>
              </a:ext>
            </a:extLst>
          </p:cNvPr>
          <p:cNvPicPr>
            <a:picLocks noChangeAspect="1"/>
          </p:cNvPicPr>
          <p:nvPr/>
        </p:nvPicPr>
        <p:blipFill>
          <a:blip r:embed="rId2"/>
          <a:stretch>
            <a:fillRect/>
          </a:stretch>
        </p:blipFill>
        <p:spPr>
          <a:xfrm>
            <a:off x="376240" y="1102256"/>
            <a:ext cx="4653489" cy="4653489"/>
          </a:xfrm>
          <a:prstGeom prst="rect">
            <a:avLst/>
          </a:prstGeom>
        </p:spPr>
      </p:pic>
      <p:sp>
        <p:nvSpPr>
          <p:cNvPr id="7" name="TextBox 6">
            <a:extLst>
              <a:ext uri="{FF2B5EF4-FFF2-40B4-BE49-F238E27FC236}">
                <a16:creationId xmlns:a16="http://schemas.microsoft.com/office/drawing/2014/main" id="{DBE0533B-3355-4585-8CB6-88943EB18EA0}"/>
              </a:ext>
            </a:extLst>
          </p:cNvPr>
          <p:cNvSpPr txBox="1"/>
          <p:nvPr/>
        </p:nvSpPr>
        <p:spPr>
          <a:xfrm>
            <a:off x="5729518" y="4993745"/>
            <a:ext cx="7259722" cy="584775"/>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dirty="0">
                <a:solidFill>
                  <a:schemeClr val="bg1"/>
                </a:solidFill>
                <a:latin typeface="Calibri"/>
              </a:rPr>
              <a:t>November 20, 2024</a:t>
            </a:r>
          </a:p>
        </p:txBody>
      </p:sp>
      <p:sp>
        <p:nvSpPr>
          <p:cNvPr id="4" name="TextBox 3">
            <a:extLst>
              <a:ext uri="{FF2B5EF4-FFF2-40B4-BE49-F238E27FC236}">
                <a16:creationId xmlns:a16="http://schemas.microsoft.com/office/drawing/2014/main" id="{F46B3E98-C4A0-697E-5657-7DDD499A0B98}"/>
              </a:ext>
            </a:extLst>
          </p:cNvPr>
          <p:cNvSpPr txBox="1"/>
          <p:nvPr/>
        </p:nvSpPr>
        <p:spPr>
          <a:xfrm>
            <a:off x="4708438" y="2288052"/>
            <a:ext cx="7259722" cy="2677656"/>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1" dirty="0">
              <a:solidFill>
                <a:schemeClr val="bg1"/>
              </a:solidFill>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dirty="0">
                <a:solidFill>
                  <a:schemeClr val="bg1"/>
                </a:solidFill>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dirty="0">
                <a:solidFill>
                  <a:schemeClr val="bg1"/>
                </a:solidFill>
                <a:latin typeface="Calibri"/>
              </a:rPr>
              <a:t>Truancy Pilot Program</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1" dirty="0">
              <a:solidFill>
                <a:schemeClr val="bg1"/>
              </a:solidFill>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1" dirty="0">
                <a:solidFill>
                  <a:schemeClr val="bg1"/>
                </a:solidFill>
                <a:latin typeface="Calibri"/>
              </a:rPr>
              <a:t>A Collaborative Attack on the Truancy to Crime Pipeline</a:t>
            </a:r>
          </a:p>
          <a:p>
            <a:pPr algn="ctr">
              <a:defRPr sz="1800" b="0" i="0" u="none" strike="noStrike" kern="0" cap="none" spc="0" baseline="0">
                <a:solidFill>
                  <a:srgbClr val="000000"/>
                </a:solidFill>
                <a:uFillTx/>
              </a:defRPr>
            </a:pPr>
            <a:endParaRPr lang="en-US" sz="2000" b="1" i="1" dirty="0">
              <a:solidFill>
                <a:schemeClr val="bg1"/>
              </a:solidFill>
              <a:latin typeface="Calibri"/>
              <a:cs typeface="Calibri"/>
            </a:endParaRPr>
          </a:p>
          <a:p>
            <a:pPr algn="ctr">
              <a:defRPr sz="1800" b="0" i="0" u="none" strike="noStrike" kern="0" cap="none" spc="0" baseline="0">
                <a:solidFill>
                  <a:srgbClr val="000000"/>
                </a:solidFill>
                <a:uFillTx/>
              </a:defRPr>
            </a:pPr>
            <a:endParaRPr lang="en-US" sz="2000" b="1" i="1" dirty="0">
              <a:solidFill>
                <a:schemeClr val="bg1"/>
              </a:solidFill>
              <a:latin typeface="Calibri"/>
              <a:cs typeface="Calibri"/>
            </a:endParaRPr>
          </a:p>
        </p:txBody>
      </p:sp>
      <p:sp>
        <p:nvSpPr>
          <p:cNvPr id="5" name="TextBox 4">
            <a:extLst>
              <a:ext uri="{FF2B5EF4-FFF2-40B4-BE49-F238E27FC236}">
                <a16:creationId xmlns:a16="http://schemas.microsoft.com/office/drawing/2014/main" id="{DBFE61E8-384B-82BD-4DA1-117523B5C473}"/>
              </a:ext>
            </a:extLst>
          </p:cNvPr>
          <p:cNvSpPr txBox="1"/>
          <p:nvPr/>
        </p:nvSpPr>
        <p:spPr>
          <a:xfrm>
            <a:off x="2158196" y="6115291"/>
            <a:ext cx="788525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b="1" kern="0" dirty="0">
              <a:solidFill>
                <a:schemeClr val="bg1"/>
              </a:solidFill>
              <a:latin typeface="Calibri"/>
            </a:endParaRPr>
          </a:p>
          <a:p>
            <a:r>
              <a:rPr lang="en-US" sz="1400" b="1" kern="0" dirty="0">
                <a:solidFill>
                  <a:schemeClr val="bg1"/>
                </a:solidFill>
                <a:latin typeface="Calibri"/>
              </a:rPr>
              <a:t> </a:t>
            </a:r>
            <a:endParaRPr lang="en-US" sz="1400" b="1" kern="0" dirty="0">
              <a:solidFill>
                <a:schemeClr val="bg1"/>
              </a:solidFill>
              <a:latin typeface="Calibri"/>
              <a:cs typeface="Calibri"/>
            </a:endParaRPr>
          </a:p>
        </p:txBody>
      </p:sp>
    </p:spTree>
    <p:extLst>
      <p:ext uri="{BB962C8B-B14F-4D97-AF65-F5344CB8AC3E}">
        <p14:creationId xmlns:p14="http://schemas.microsoft.com/office/powerpoint/2010/main" val="1336936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9716723E-1BD7-4ED7-8B49-FDCED682A9F4}"/>
              </a:ext>
            </a:extLst>
          </p:cNvPr>
          <p:cNvGraphicFramePr>
            <a:graphicFrameLocks/>
          </p:cNvGraphicFramePr>
          <p:nvPr/>
        </p:nvGraphicFramePr>
        <p:xfrm>
          <a:off x="1830419" y="2308643"/>
          <a:ext cx="8531158" cy="444764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5">
            <a:extLst>
              <a:ext uri="{FF2B5EF4-FFF2-40B4-BE49-F238E27FC236}">
                <a16:creationId xmlns:a16="http://schemas.microsoft.com/office/drawing/2014/main" id="{2EB5E248-8B62-4279-885F-82479CD48D3C}"/>
              </a:ext>
            </a:extLst>
          </p:cNvPr>
          <p:cNvSpPr txBox="1"/>
          <p:nvPr/>
        </p:nvSpPr>
        <p:spPr>
          <a:xfrm>
            <a:off x="561975" y="1066785"/>
            <a:ext cx="11364870" cy="5632311"/>
          </a:xfrm>
          <a:prstGeom prst="rect">
            <a:avLst/>
          </a:prstGeom>
          <a:noFill/>
          <a:ln cap="flat">
            <a:noFill/>
          </a:ln>
        </p:spPr>
        <p:txBody>
          <a:bodyPr vert="horz" wrap="square" lIns="91440" tIns="45720" rIns="91440" bIns="45720" anchor="t" anchorCtr="0" compatLnSpc="1">
            <a:spAutoFit/>
          </a:bodyPr>
          <a:lstStyle/>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sz="2400" b="1" dirty="0">
              <a:latin typeface="+mj-lt"/>
              <a:ea typeface="+mn-lt"/>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r>
              <a:rPr lang="en-US" sz="2400" b="1" dirty="0">
                <a:latin typeface="+mj-lt"/>
                <a:ea typeface="+mn-lt"/>
              </a:rPr>
              <a:t>Truancy </a:t>
            </a:r>
            <a:r>
              <a:rPr lang="en-US" sz="2400" b="1" i="1" dirty="0">
                <a:latin typeface="+mj-lt"/>
                <a:ea typeface="Calibri" panose="020F0502020204030204" pitchFamily="34" charset="0"/>
              </a:rPr>
              <a:t>can be</a:t>
            </a:r>
            <a:r>
              <a:rPr lang="en-US" sz="2400" b="1" dirty="0">
                <a:latin typeface="+mj-lt"/>
                <a:ea typeface="Calibri" panose="020F0502020204030204" pitchFamily="34" charset="0"/>
              </a:rPr>
              <a:t> a gateway to crime </a:t>
            </a:r>
            <a:endParaRPr lang="en-US" sz="2400" b="1" i="1" dirty="0">
              <a:latin typeface="+mj-lt"/>
              <a:ea typeface="Calibri" panose="020F0502020204030204" pitchFamily="34" charset="0"/>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sz="2400" b="1" dirty="0">
              <a:latin typeface="+mj-lt"/>
              <a:ea typeface="+mn-lt"/>
              <a:cs typeface="Calibri Light"/>
            </a:endParaRPr>
          </a:p>
          <a:p>
            <a:pPr marL="342900" indent="-342900" algn="just">
              <a:buFont typeface="Wingdings,Sans-Serif" panose="05000000000000000000" pitchFamily="2" charset="2"/>
              <a:buChar char="Ø"/>
              <a:defRPr sz="1800" b="0" i="0" u="none" strike="noStrike" kern="0" cap="none" spc="0" baseline="0">
                <a:solidFill>
                  <a:srgbClr val="000000"/>
                </a:solidFill>
                <a:uFillTx/>
              </a:defRPr>
            </a:pPr>
            <a:r>
              <a:rPr lang="en-US" sz="2400" b="1" kern="0" dirty="0">
                <a:solidFill>
                  <a:srgbClr val="000000"/>
                </a:solidFill>
                <a:latin typeface="Calibri Light"/>
                <a:ea typeface="+mn-lt"/>
                <a:cs typeface="+mn-lt"/>
              </a:rPr>
              <a:t>High school dropouts are </a:t>
            </a:r>
            <a:r>
              <a:rPr lang="en-US" sz="2400" b="1" kern="0" dirty="0">
                <a:solidFill>
                  <a:srgbClr val="000000"/>
                </a:solidFill>
                <a:latin typeface="Calibri"/>
                <a:ea typeface="+mn-lt"/>
                <a:cs typeface="+mn-lt"/>
              </a:rPr>
              <a:t>8 times</a:t>
            </a:r>
            <a:r>
              <a:rPr lang="en-US" sz="2400" b="1" kern="0" dirty="0">
                <a:solidFill>
                  <a:srgbClr val="000000"/>
                </a:solidFill>
                <a:latin typeface="Calibri Light"/>
                <a:ea typeface="+mn-lt"/>
                <a:cs typeface="+mn-lt"/>
              </a:rPr>
              <a:t> more likely to be incarcerated than people with high school diplomas  </a:t>
            </a:r>
            <a:r>
              <a:rPr lang="en-US" sz="1600" b="1" kern="0" dirty="0">
                <a:solidFill>
                  <a:srgbClr val="000000"/>
                </a:solidFill>
                <a:latin typeface="Calibri Light"/>
                <a:ea typeface="+mn-lt"/>
                <a:cs typeface="+mn-lt"/>
              </a:rPr>
              <a:t>(See Note for Source)</a:t>
            </a:r>
          </a:p>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sz="2400" kern="0" dirty="0">
              <a:solidFill>
                <a:srgbClr val="000000"/>
              </a:solidFill>
              <a:ea typeface="+mn-lt"/>
              <a:cs typeface="+mn-lt"/>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r>
              <a:rPr lang="en-US" sz="2400" b="1" i="1" dirty="0">
                <a:latin typeface="Calibri Light" panose="020F0302020204030204"/>
                <a:ea typeface="+mn-lt"/>
                <a:cs typeface="Calibri Light" panose="020F0302020204030204"/>
              </a:rPr>
              <a:t>Examples</a:t>
            </a:r>
          </a:p>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sz="700" b="1" i="1" dirty="0">
              <a:latin typeface="Calibri Light" panose="020F0302020204030204"/>
              <a:ea typeface="+mn-lt"/>
              <a:cs typeface="Calibri Light" panose="020F0302020204030204"/>
            </a:endParaRPr>
          </a:p>
          <a:p>
            <a:pPr marL="800100" lvl="1" indent="-342900" algn="just">
              <a:buFont typeface="Wingdings" panose="05000000000000000000" pitchFamily="2" charset="2"/>
              <a:buChar char="Ø"/>
              <a:defRPr sz="1800" b="0" i="0" u="none" strike="noStrike" kern="0" cap="none" spc="0" baseline="0">
                <a:solidFill>
                  <a:srgbClr val="000000"/>
                </a:solidFill>
                <a:uFillTx/>
              </a:defRPr>
            </a:pPr>
            <a:r>
              <a:rPr lang="en-US" sz="2400" b="1" dirty="0">
                <a:ea typeface="+mn-lt"/>
                <a:cs typeface="+mn-lt"/>
              </a:rPr>
              <a:t>Fatal stabbing</a:t>
            </a:r>
            <a:r>
              <a:rPr lang="en-US" sz="2400" dirty="0">
                <a:ea typeface="+mn-lt"/>
                <a:cs typeface="+mn-lt"/>
              </a:rPr>
              <a:t> at US Fuel in Clinton on </a:t>
            </a:r>
            <a:r>
              <a:rPr lang="en-US" sz="2400" b="1" dirty="0">
                <a:ea typeface="+mn-lt"/>
                <a:cs typeface="+mn-lt"/>
              </a:rPr>
              <a:t>Wed</a:t>
            </a:r>
            <a:r>
              <a:rPr lang="en-US" sz="2400" dirty="0">
                <a:ea typeface="+mn-lt"/>
                <a:cs typeface="+mn-lt"/>
              </a:rPr>
              <a:t> 8/10/22 at ~</a:t>
            </a:r>
            <a:r>
              <a:rPr lang="en-US" sz="2400" b="1" dirty="0">
                <a:ea typeface="+mn-lt"/>
                <a:cs typeface="+mn-lt"/>
              </a:rPr>
              <a:t>4:36am</a:t>
            </a:r>
            <a:r>
              <a:rPr lang="en-US" sz="2400" dirty="0">
                <a:ea typeface="+mn-lt"/>
                <a:cs typeface="+mn-lt"/>
              </a:rPr>
              <a:t>.  The Respondent's </a:t>
            </a:r>
            <a:r>
              <a:rPr lang="en-US" sz="2400" b="1" dirty="0">
                <a:ea typeface="+mn-lt"/>
                <a:cs typeface="+mn-lt"/>
              </a:rPr>
              <a:t>home school compliance documents</a:t>
            </a:r>
            <a:r>
              <a:rPr lang="en-US" sz="2400" dirty="0">
                <a:ea typeface="+mn-lt"/>
                <a:cs typeface="+mn-lt"/>
              </a:rPr>
              <a:t> were </a:t>
            </a:r>
            <a:r>
              <a:rPr lang="en-US" sz="2400" b="1" dirty="0">
                <a:ea typeface="+mn-lt"/>
                <a:cs typeface="+mn-lt"/>
              </a:rPr>
              <a:t>not up to date</a:t>
            </a:r>
            <a:r>
              <a:rPr lang="en-US" sz="2400" dirty="0">
                <a:ea typeface="+mn-lt"/>
                <a:cs typeface="+mn-lt"/>
              </a:rPr>
              <a:t>. (JT)</a:t>
            </a:r>
            <a:endParaRPr lang="en-US" sz="2400" b="1" dirty="0">
              <a:latin typeface="+mj-lt"/>
              <a:ea typeface="Calibri" panose="020F0502020204030204" pitchFamily="34" charset="0"/>
            </a:endParaRPr>
          </a:p>
          <a:p>
            <a:pPr marL="800100" lvl="1" indent="-342900" algn="just">
              <a:buFont typeface="Wingdings" panose="05000000000000000000" pitchFamily="2" charset="2"/>
              <a:buChar char="Ø"/>
              <a:defRPr sz="1800" b="0" i="0" u="none" strike="noStrike" kern="0" cap="none" spc="0" baseline="0">
                <a:solidFill>
                  <a:srgbClr val="000000"/>
                </a:solidFill>
                <a:uFillTx/>
              </a:defRPr>
            </a:pPr>
            <a:endParaRPr lang="en-US" sz="700" dirty="0">
              <a:ea typeface="+mn-lt"/>
              <a:cs typeface="+mn-lt"/>
            </a:endParaRPr>
          </a:p>
          <a:p>
            <a:pPr marL="800100" lvl="1" indent="-342900" algn="just">
              <a:buFont typeface="Wingdings" panose="05000000000000000000" pitchFamily="2" charset="2"/>
              <a:buChar char="Ø"/>
              <a:defRPr sz="1800" b="0" i="0" u="none" strike="noStrike" kern="0" cap="none" spc="0" baseline="0">
                <a:solidFill>
                  <a:srgbClr val="000000"/>
                </a:solidFill>
                <a:uFillTx/>
              </a:defRPr>
            </a:pPr>
            <a:r>
              <a:rPr lang="en-US" sz="2400" b="1" dirty="0">
                <a:ea typeface="+mn-lt"/>
                <a:cs typeface="+mn-lt"/>
              </a:rPr>
              <a:t>PGCPS school bus assault</a:t>
            </a:r>
            <a:r>
              <a:rPr lang="en-US" sz="2400" dirty="0">
                <a:ea typeface="+mn-lt"/>
                <a:cs typeface="+mn-lt"/>
              </a:rPr>
              <a:t> when 3 suspects boarded at stop in Oxon Hill on  5/1/23. One Suspect, KH, had </a:t>
            </a:r>
            <a:r>
              <a:rPr lang="en-US" sz="2400" b="1" dirty="0">
                <a:ea typeface="+mn-lt"/>
                <a:cs typeface="+mn-lt"/>
              </a:rPr>
              <a:t>not</a:t>
            </a:r>
            <a:r>
              <a:rPr lang="en-US" sz="2400" dirty="0">
                <a:ea typeface="+mn-lt"/>
                <a:cs typeface="+mn-lt"/>
              </a:rPr>
              <a:t> been enrolled </a:t>
            </a:r>
            <a:r>
              <a:rPr lang="en-US" sz="2400" b="1" dirty="0">
                <a:ea typeface="+mn-lt"/>
                <a:cs typeface="+mn-lt"/>
              </a:rPr>
              <a:t>in school</a:t>
            </a:r>
            <a:r>
              <a:rPr lang="en-US" sz="2400" dirty="0">
                <a:ea typeface="+mn-lt"/>
                <a:cs typeface="+mn-lt"/>
              </a:rPr>
              <a:t> </a:t>
            </a:r>
            <a:r>
              <a:rPr lang="en-US" sz="2400" b="1" dirty="0">
                <a:ea typeface="+mn-lt"/>
                <a:cs typeface="+mn-lt"/>
              </a:rPr>
              <a:t>since 2019</a:t>
            </a:r>
            <a:r>
              <a:rPr lang="en-US" sz="2400" dirty="0">
                <a:ea typeface="+mn-lt"/>
                <a:cs typeface="+mn-lt"/>
              </a:rPr>
              <a:t>. (Baby K)</a:t>
            </a:r>
            <a:endParaRPr lang="en-US" sz="2400" dirty="0">
              <a:latin typeface="Calibri"/>
              <a:ea typeface="Calibri" panose="020F0502020204030204" pitchFamily="34" charset="0"/>
              <a:cs typeface="Calibri"/>
            </a:endParaRPr>
          </a:p>
          <a:p>
            <a:pPr marL="800100" lvl="1" indent="-342900" algn="just">
              <a:buFont typeface="Wingdings" panose="05000000000000000000" pitchFamily="2" charset="2"/>
              <a:buChar char="Ø"/>
              <a:defRPr sz="1800" b="0" i="0" u="none" strike="noStrike" kern="0" cap="none" spc="0" baseline="0">
                <a:solidFill>
                  <a:srgbClr val="000000"/>
                </a:solidFill>
                <a:uFillTx/>
              </a:defRPr>
            </a:pPr>
            <a:endParaRPr lang="en-US" sz="700" dirty="0">
              <a:ea typeface="+mn-lt"/>
              <a:cs typeface="+mn-lt"/>
            </a:endParaRPr>
          </a:p>
          <a:p>
            <a:pPr marL="800100" lvl="1" indent="-342900" algn="just">
              <a:buFont typeface="Wingdings" panose="05000000000000000000" pitchFamily="2" charset="2"/>
              <a:buChar char="Ø"/>
              <a:defRPr sz="1800" b="0" i="0" u="none" strike="noStrike" kern="0" cap="none" spc="0" baseline="0">
                <a:solidFill>
                  <a:srgbClr val="000000"/>
                </a:solidFill>
                <a:uFillTx/>
              </a:defRPr>
            </a:pPr>
            <a:r>
              <a:rPr lang="en-US" sz="2400" b="1" dirty="0">
                <a:ea typeface="+mn-lt"/>
                <a:cs typeface="+mn-lt"/>
              </a:rPr>
              <a:t>5 students shot</a:t>
            </a:r>
            <a:r>
              <a:rPr lang="en-US" sz="2400" dirty="0">
                <a:ea typeface="+mn-lt"/>
                <a:cs typeface="+mn-lt"/>
              </a:rPr>
              <a:t> by </a:t>
            </a:r>
            <a:r>
              <a:rPr lang="en-US" sz="2400" b="1" dirty="0">
                <a:ea typeface="+mn-lt"/>
                <a:cs typeface="+mn-lt"/>
              </a:rPr>
              <a:t>2</a:t>
            </a:r>
            <a:r>
              <a:rPr lang="en-US" sz="2400" dirty="0">
                <a:ea typeface="+mn-lt"/>
                <a:cs typeface="+mn-lt"/>
              </a:rPr>
              <a:t> Bowie High School </a:t>
            </a:r>
            <a:r>
              <a:rPr lang="en-US" sz="2400" b="1" dirty="0">
                <a:ea typeface="+mn-lt"/>
                <a:cs typeface="+mn-lt"/>
              </a:rPr>
              <a:t>students</a:t>
            </a:r>
            <a:r>
              <a:rPr lang="en-US" sz="2400" dirty="0">
                <a:ea typeface="+mn-lt"/>
                <a:cs typeface="+mn-lt"/>
              </a:rPr>
              <a:t> during countywide unsanctioned impromptu </a:t>
            </a:r>
            <a:r>
              <a:rPr lang="en-US" sz="2400" b="1" dirty="0">
                <a:ea typeface="+mn-lt"/>
                <a:cs typeface="+mn-lt"/>
              </a:rPr>
              <a:t>Senior Skip Day</a:t>
            </a:r>
            <a:r>
              <a:rPr lang="en-US" sz="2400" dirty="0">
                <a:ea typeface="+mn-lt"/>
                <a:cs typeface="+mn-lt"/>
              </a:rPr>
              <a:t> at Strom Hill Park in Greenbelt on </a:t>
            </a:r>
            <a:r>
              <a:rPr lang="en-US" sz="2400" b="1" dirty="0">
                <a:ea typeface="+mn-lt"/>
                <a:cs typeface="+mn-lt"/>
              </a:rPr>
              <a:t>Fri </a:t>
            </a:r>
            <a:r>
              <a:rPr lang="en-US" sz="2400" dirty="0">
                <a:ea typeface="+mn-lt"/>
                <a:cs typeface="+mn-lt"/>
              </a:rPr>
              <a:t>4/19/24. (TJ,DB)</a:t>
            </a:r>
            <a:endParaRPr lang="en-US" sz="2400" b="1" dirty="0">
              <a:latin typeface="Calibri"/>
              <a:ea typeface="Calibri" panose="020F0502020204030204" pitchFamily="34" charset="0"/>
              <a:cs typeface="Calibri Light" panose="020F0302020204030204"/>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sz="700" b="1" dirty="0">
              <a:latin typeface="+mj-lt"/>
              <a:ea typeface="Calibri" panose="020F0502020204030204" pitchFamily="34" charset="0"/>
              <a:cs typeface="Calibri Light"/>
            </a:endParaRPr>
          </a:p>
          <a:p>
            <a:pPr marR="0" lvl="0" algn="just"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US" sz="2000" b="1" dirty="0">
              <a:latin typeface="+mj-lt"/>
              <a:ea typeface="Calibri" panose="020F0502020204030204" pitchFamily="34" charset="0"/>
              <a:cs typeface="Calibri Light" panose="020F0302020204030204"/>
            </a:endParaRPr>
          </a:p>
        </p:txBody>
      </p:sp>
      <p:grpSp>
        <p:nvGrpSpPr>
          <p:cNvPr id="3" name="Group 2">
            <a:extLst>
              <a:ext uri="{FF2B5EF4-FFF2-40B4-BE49-F238E27FC236}">
                <a16:creationId xmlns:a16="http://schemas.microsoft.com/office/drawing/2014/main" id="{52C4CD3C-28C1-2B26-79AF-7C5525F313F2}"/>
              </a:ext>
            </a:extLst>
          </p:cNvPr>
          <p:cNvGrpSpPr>
            <a:grpSpLocks noGrp="1" noUngrp="1" noRot="1" noMove="1" noResize="1"/>
          </p:cNvGrpSpPr>
          <p:nvPr/>
        </p:nvGrpSpPr>
        <p:grpSpPr>
          <a:xfrm>
            <a:off x="0" y="876"/>
            <a:ext cx="12191999" cy="970671"/>
            <a:chOff x="0" y="876"/>
            <a:chExt cx="12191999" cy="970671"/>
          </a:xfrm>
        </p:grpSpPr>
        <p:sp>
          <p:nvSpPr>
            <p:cNvPr id="7" name="Rectangle 6">
              <a:extLst>
                <a:ext uri="{FF2B5EF4-FFF2-40B4-BE49-F238E27FC236}">
                  <a16:creationId xmlns:a16="http://schemas.microsoft.com/office/drawing/2014/main" id="{A29994F5-66AE-90C4-1724-E1297CD5D427}"/>
                </a:ext>
              </a:extLst>
            </p:cNvPr>
            <p:cNvSpPr>
              <a:spLocks noGrp="1" noRot="1" noMove="1" noResize="1" noEditPoints="1" noAdjustHandles="1" noChangeArrowheads="1" noChangeShapeType="1"/>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dirty="0">
                  <a:solidFill>
                    <a:schemeClr val="bg1"/>
                  </a:solidFill>
                  <a:effectLst>
                    <a:outerShdw blurRad="38100" dist="38100" dir="2700000" algn="tl">
                      <a:srgbClr val="000000">
                        <a:alpha val="43137"/>
                      </a:srgbClr>
                    </a:outerShdw>
                  </a:effectLst>
                  <a:ea typeface="+mn-lt"/>
                  <a:cs typeface="+mn-lt"/>
                </a:rPr>
                <a:t>Truancy is a Crime Pipeline</a:t>
              </a:r>
              <a:endParaRPr lang="en-US" dirty="0"/>
            </a:p>
          </p:txBody>
        </p:sp>
        <p:pic>
          <p:nvPicPr>
            <p:cNvPr id="8" name="Picture 7">
              <a:extLst>
                <a:ext uri="{FF2B5EF4-FFF2-40B4-BE49-F238E27FC236}">
                  <a16:creationId xmlns:a16="http://schemas.microsoft.com/office/drawing/2014/main" id="{40B5FFDA-89E1-D84E-460A-6437A162A2F4}"/>
                </a:ext>
              </a:extLst>
            </p:cNvPr>
            <p:cNvPicPr>
              <a:picLocks noGrp="1" noRot="1" noChangeAspect="1" noMove="1" noResize="1" noEditPoints="1" noAdjustHandles="1" noChangeArrowheads="1" noChangeShapeType="1" noCrop="1"/>
            </p:cNvPicPr>
            <p:nvPr/>
          </p:nvPicPr>
          <p:blipFill rotWithShape="1">
            <a:blip r:embed="rId4"/>
            <a:srcRect l="4075" t="6020" r="5796" b="4614"/>
            <a:stretch/>
          </p:blipFill>
          <p:spPr>
            <a:xfrm>
              <a:off x="39542" y="59312"/>
              <a:ext cx="874858" cy="867457"/>
            </a:xfrm>
            <a:prstGeom prst="rect">
              <a:avLst/>
            </a:prstGeom>
          </p:spPr>
        </p:pic>
      </p:grpSp>
      <p:sp>
        <p:nvSpPr>
          <p:cNvPr id="9" name="TextBox 8">
            <a:extLst>
              <a:ext uri="{FF2B5EF4-FFF2-40B4-BE49-F238E27FC236}">
                <a16:creationId xmlns:a16="http://schemas.microsoft.com/office/drawing/2014/main" id="{E0108D2B-3A49-498E-D70D-6FDC52A8B061}"/>
              </a:ext>
            </a:extLst>
          </p:cNvPr>
          <p:cNvSpPr txBox="1"/>
          <p:nvPr/>
        </p:nvSpPr>
        <p:spPr>
          <a:xfrm>
            <a:off x="-114302" y="6479288"/>
            <a:ext cx="11860172" cy="338554"/>
          </a:xfrm>
          <a:prstGeom prst="rect">
            <a:avLst/>
          </a:prstGeom>
          <a:noFill/>
        </p:spPr>
        <p:txBody>
          <a:bodyPr wrap="square" lIns="91440" tIns="45720" rIns="91440" bIns="45720" anchor="t">
            <a:spAutoFit/>
          </a:bodyPr>
          <a:lstStyle/>
          <a:p>
            <a:pPr algn="ctr"/>
            <a:r>
              <a:rPr lang="en-US" sz="1000">
                <a:latin typeface="+mj-lt"/>
                <a:ea typeface="Calibri" panose="020F0502020204030204" pitchFamily="34" charset="0"/>
              </a:rPr>
              <a:t>.</a:t>
            </a:r>
            <a:r>
              <a:rPr lang="en-US" sz="1000">
                <a:latin typeface="Calibri"/>
                <a:ea typeface="Calibri" panose="020F0502020204030204" pitchFamily="34" charset="0"/>
                <a:cs typeface="Calibri"/>
              </a:rPr>
              <a:t>Source: PGCPS Chronic Absenteeism and Truancy: Truancy Study Workgroup 4/12/2024 Presentation</a:t>
            </a:r>
            <a:r>
              <a:rPr lang="en-US" sz="1600">
                <a:latin typeface="+mj-lt"/>
                <a:ea typeface="Calibri" panose="020F0502020204030204" pitchFamily="34" charset="0"/>
              </a:rPr>
              <a:t>.</a:t>
            </a:r>
            <a:endParaRPr lang="en-US" sz="1600">
              <a:cs typeface="Calibri"/>
            </a:endParaRPr>
          </a:p>
        </p:txBody>
      </p:sp>
    </p:spTree>
    <p:extLst>
      <p:ext uri="{BB962C8B-B14F-4D97-AF65-F5344CB8AC3E}">
        <p14:creationId xmlns:p14="http://schemas.microsoft.com/office/powerpoint/2010/main" val="1969253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0ABD58-0D4A-AA4A-84B5-D67E59DFD586}"/>
              </a:ext>
            </a:extLst>
          </p:cNvPr>
          <p:cNvSpPr/>
          <p:nvPr/>
        </p:nvSpPr>
        <p:spPr>
          <a:xfrm>
            <a:off x="475957" y="511267"/>
            <a:ext cx="11240086" cy="600742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1ACDB2-2CB9-F344-9FC9-85AE9500223C}"/>
              </a:ext>
            </a:extLst>
          </p:cNvPr>
          <p:cNvPicPr>
            <a:picLocks noGrp="1" noRot="1" noChangeAspect="1" noMove="1" noResize="1" noEditPoints="1" noAdjustHandles="1" noChangeArrowheads="1" noChangeShapeType="1" noCrop="1"/>
          </p:cNvPicPr>
          <p:nvPr/>
        </p:nvPicPr>
        <p:blipFill>
          <a:blip r:embed="rId2"/>
          <a:stretch>
            <a:fillRect/>
          </a:stretch>
        </p:blipFill>
        <p:spPr>
          <a:xfrm>
            <a:off x="376240" y="1102256"/>
            <a:ext cx="4653489" cy="4653489"/>
          </a:xfrm>
          <a:prstGeom prst="rect">
            <a:avLst/>
          </a:prstGeom>
        </p:spPr>
      </p:pic>
      <p:sp>
        <p:nvSpPr>
          <p:cNvPr id="7" name="TextBox 6">
            <a:extLst>
              <a:ext uri="{FF2B5EF4-FFF2-40B4-BE49-F238E27FC236}">
                <a16:creationId xmlns:a16="http://schemas.microsoft.com/office/drawing/2014/main" id="{DBE0533B-3355-4585-8CB6-88943EB18EA0}"/>
              </a:ext>
            </a:extLst>
          </p:cNvPr>
          <p:cNvSpPr txBox="1"/>
          <p:nvPr/>
        </p:nvSpPr>
        <p:spPr>
          <a:xfrm>
            <a:off x="4077067" y="2644170"/>
            <a:ext cx="7259722" cy="1077218"/>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lang="en-US" sz="3200" b="1" kern="0">
              <a:solidFill>
                <a:prstClr val="white"/>
              </a:solidFill>
              <a:latin typeface="Calibri"/>
              <a:cs typeface="Calibri"/>
            </a:endParaRPr>
          </a:p>
          <a:p>
            <a:pPr algn="ctr">
              <a:defRPr sz="1800" b="0" i="0" u="none" strike="noStrike" kern="0" cap="none" spc="0" baseline="0">
                <a:solidFill>
                  <a:srgbClr val="000000"/>
                </a:solidFill>
                <a:uFillTx/>
              </a:defRPr>
            </a:pPr>
            <a:r>
              <a:rPr lang="en-US" sz="3200" b="1" kern="0">
                <a:solidFill>
                  <a:prstClr val="white"/>
                </a:solidFill>
                <a:latin typeface="Calibri"/>
              </a:rPr>
              <a:t>Maryland State Stats &amp; Law</a:t>
            </a:r>
            <a:endParaRPr lang="en-US" sz="3200" b="1">
              <a:solidFill>
                <a:prstClr val="white"/>
              </a:solidFill>
              <a:latin typeface="Calibri"/>
              <a:cs typeface="Calibri"/>
            </a:endParaRPr>
          </a:p>
        </p:txBody>
      </p:sp>
    </p:spTree>
    <p:extLst>
      <p:ext uri="{BB962C8B-B14F-4D97-AF65-F5344CB8AC3E}">
        <p14:creationId xmlns:p14="http://schemas.microsoft.com/office/powerpoint/2010/main" val="4027651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1076DA-E1F4-E466-9169-21C3D8B89790}"/>
              </a:ext>
            </a:extLst>
          </p:cNvPr>
          <p:cNvPicPr>
            <a:picLocks noChangeAspect="1"/>
          </p:cNvPicPr>
          <p:nvPr/>
        </p:nvPicPr>
        <p:blipFill>
          <a:blip r:embed="rId3"/>
          <a:stretch>
            <a:fillRect/>
          </a:stretch>
        </p:blipFill>
        <p:spPr>
          <a:xfrm>
            <a:off x="8449172" y="1117767"/>
            <a:ext cx="3743894" cy="5498200"/>
          </a:xfrm>
          <a:prstGeom prst="rect">
            <a:avLst/>
          </a:prstGeom>
        </p:spPr>
      </p:pic>
      <p:pic>
        <p:nvPicPr>
          <p:cNvPr id="2" name="Picture 1">
            <a:extLst>
              <a:ext uri="{FF2B5EF4-FFF2-40B4-BE49-F238E27FC236}">
                <a16:creationId xmlns:a16="http://schemas.microsoft.com/office/drawing/2014/main" id="{D1FCABB7-5F25-85FD-FFA9-26899B734BC1}"/>
              </a:ext>
            </a:extLst>
          </p:cNvPr>
          <p:cNvPicPr>
            <a:picLocks noChangeAspect="1"/>
          </p:cNvPicPr>
          <p:nvPr/>
        </p:nvPicPr>
        <p:blipFill>
          <a:blip r:embed="rId4"/>
          <a:stretch>
            <a:fillRect/>
          </a:stretch>
        </p:blipFill>
        <p:spPr>
          <a:xfrm>
            <a:off x="170242" y="1714216"/>
            <a:ext cx="8383208" cy="4330780"/>
          </a:xfrm>
          <a:prstGeom prst="rect">
            <a:avLst/>
          </a:prstGeom>
        </p:spPr>
      </p:pic>
      <p:graphicFrame>
        <p:nvGraphicFramePr>
          <p:cNvPr id="11" name="Chart 10">
            <a:extLst>
              <a:ext uri="{FF2B5EF4-FFF2-40B4-BE49-F238E27FC236}">
                <a16:creationId xmlns:a16="http://schemas.microsoft.com/office/drawing/2014/main" id="{9716723E-1BD7-4ED7-8B49-FDCED682A9F4}"/>
              </a:ext>
            </a:extLst>
          </p:cNvPr>
          <p:cNvGraphicFramePr>
            <a:graphicFrameLocks/>
          </p:cNvGraphicFramePr>
          <p:nvPr>
            <p:extLst>
              <p:ext uri="{D42A27DB-BD31-4B8C-83A1-F6EECF244321}">
                <p14:modId xmlns:p14="http://schemas.microsoft.com/office/powerpoint/2010/main" val="3626349142"/>
              </p:ext>
            </p:extLst>
          </p:nvPr>
        </p:nvGraphicFramePr>
        <p:xfrm>
          <a:off x="2217106" y="2411001"/>
          <a:ext cx="8531158" cy="4447644"/>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5">
            <a:extLst>
              <a:ext uri="{FF2B5EF4-FFF2-40B4-BE49-F238E27FC236}">
                <a16:creationId xmlns:a16="http://schemas.microsoft.com/office/drawing/2014/main" id="{2EB5E248-8B62-4279-885F-82479CD48D3C}"/>
              </a:ext>
            </a:extLst>
          </p:cNvPr>
          <p:cNvSpPr txBox="1"/>
          <p:nvPr/>
        </p:nvSpPr>
        <p:spPr>
          <a:xfrm>
            <a:off x="39542" y="964427"/>
            <a:ext cx="8828233" cy="523220"/>
          </a:xfrm>
          <a:prstGeom prst="rect">
            <a:avLst/>
          </a:prstGeom>
          <a:noFill/>
          <a:ln cap="flat">
            <a:noFill/>
          </a:ln>
        </p:spPr>
        <p:txBody>
          <a:bodyPr vert="horz" wrap="square" lIns="91440" tIns="45720" rIns="91440" bIns="45720" anchor="t" anchorCtr="0" compatLnSpc="1">
            <a:spAutoFit/>
          </a:bodyPr>
          <a:lstStyle/>
          <a:p>
            <a:pPr algn="just">
              <a:defRPr sz="1800" b="0" i="0" u="none" strike="noStrike" kern="0" cap="none" spc="0" baseline="0">
                <a:solidFill>
                  <a:srgbClr val="000000"/>
                </a:solidFill>
                <a:uFillTx/>
              </a:defRPr>
            </a:pPr>
            <a:endParaRPr lang="en-US" sz="600" b="1" kern="0">
              <a:solidFill>
                <a:srgbClr val="000000"/>
              </a:solidFill>
              <a:latin typeface="+mj-lt"/>
              <a:cs typeface="Calibri Light"/>
            </a:endParaRPr>
          </a:p>
          <a:p>
            <a:pPr>
              <a:defRPr sz="1800" b="0" i="0" u="none" strike="noStrike" kern="0" cap="none" spc="0" baseline="0">
                <a:solidFill>
                  <a:srgbClr val="000000"/>
                </a:solidFill>
                <a:uFillTx/>
              </a:defRPr>
            </a:pPr>
            <a:r>
              <a:rPr lang="en-US" sz="2200" b="1" kern="0">
                <a:solidFill>
                  <a:srgbClr val="000000"/>
                </a:solidFill>
                <a:ea typeface="+mn-lt"/>
                <a:cs typeface="Calibri Light"/>
              </a:rPr>
              <a:t>Maryland Chronic Absenteeism by County Varied from 18% to 54% in SY23</a:t>
            </a:r>
            <a:endParaRPr lang="en-US"/>
          </a:p>
        </p:txBody>
      </p:sp>
      <p:grpSp>
        <p:nvGrpSpPr>
          <p:cNvPr id="3" name="Group 2">
            <a:extLst>
              <a:ext uri="{FF2B5EF4-FFF2-40B4-BE49-F238E27FC236}">
                <a16:creationId xmlns:a16="http://schemas.microsoft.com/office/drawing/2014/main" id="{52C4CD3C-28C1-2B26-79AF-7C5525F313F2}"/>
              </a:ext>
            </a:extLst>
          </p:cNvPr>
          <p:cNvGrpSpPr>
            <a:grpSpLocks noGrp="1" noUngrp="1" noRot="1" noMove="1" noResize="1"/>
          </p:cNvGrpSpPr>
          <p:nvPr/>
        </p:nvGrpSpPr>
        <p:grpSpPr>
          <a:xfrm>
            <a:off x="0" y="876"/>
            <a:ext cx="12191999" cy="970671"/>
            <a:chOff x="0" y="876"/>
            <a:chExt cx="12191999" cy="970671"/>
          </a:xfrm>
        </p:grpSpPr>
        <p:sp>
          <p:nvSpPr>
            <p:cNvPr id="7" name="Rectangle 6">
              <a:extLst>
                <a:ext uri="{FF2B5EF4-FFF2-40B4-BE49-F238E27FC236}">
                  <a16:creationId xmlns:a16="http://schemas.microsoft.com/office/drawing/2014/main" id="{A29994F5-66AE-90C4-1724-E1297CD5D427}"/>
                </a:ext>
              </a:extLst>
            </p:cNvPr>
            <p:cNvSpPr>
              <a:spLocks noGrp="1" noRot="1" noMove="1" noResize="1" noEditPoints="1" noAdjustHandles="1" noChangeArrowheads="1" noChangeShapeType="1"/>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a:solidFill>
                    <a:schemeClr val="bg1"/>
                  </a:solidFill>
                  <a:effectLst>
                    <a:outerShdw blurRad="38100" dist="38100" dir="2700000" algn="tl">
                      <a:srgbClr val="000000">
                        <a:alpha val="43137"/>
                      </a:srgbClr>
                    </a:outerShdw>
                  </a:effectLst>
                </a:rPr>
                <a:t>Maryland State Stats</a:t>
              </a:r>
              <a:endParaRPr lang="en-US">
                <a:solidFill>
                  <a:schemeClr val="bg1"/>
                </a:solidFill>
              </a:endParaRPr>
            </a:p>
          </p:txBody>
        </p:sp>
        <p:pic>
          <p:nvPicPr>
            <p:cNvPr id="8" name="Picture 7">
              <a:extLst>
                <a:ext uri="{FF2B5EF4-FFF2-40B4-BE49-F238E27FC236}">
                  <a16:creationId xmlns:a16="http://schemas.microsoft.com/office/drawing/2014/main" id="{40B5FFDA-89E1-D84E-460A-6437A162A2F4}"/>
                </a:ext>
              </a:extLst>
            </p:cNvPr>
            <p:cNvPicPr>
              <a:picLocks noGrp="1" noRot="1" noChangeAspect="1" noMove="1" noResize="1" noEditPoints="1" noAdjustHandles="1" noChangeArrowheads="1" noChangeShapeType="1" noCrop="1"/>
            </p:cNvPicPr>
            <p:nvPr/>
          </p:nvPicPr>
          <p:blipFill rotWithShape="1">
            <a:blip r:embed="rId6"/>
            <a:srcRect l="4075" t="6020" r="5796" b="4614"/>
            <a:stretch/>
          </p:blipFill>
          <p:spPr>
            <a:xfrm>
              <a:off x="39542" y="59312"/>
              <a:ext cx="874858" cy="867457"/>
            </a:xfrm>
            <a:prstGeom prst="rect">
              <a:avLst/>
            </a:prstGeom>
          </p:spPr>
        </p:pic>
      </p:grpSp>
      <p:sp>
        <p:nvSpPr>
          <p:cNvPr id="9" name="TextBox 8">
            <a:extLst>
              <a:ext uri="{FF2B5EF4-FFF2-40B4-BE49-F238E27FC236}">
                <a16:creationId xmlns:a16="http://schemas.microsoft.com/office/drawing/2014/main" id="{E0108D2B-3A49-498E-D70D-6FDC52A8B061}"/>
              </a:ext>
            </a:extLst>
          </p:cNvPr>
          <p:cNvSpPr txBox="1"/>
          <p:nvPr/>
        </p:nvSpPr>
        <p:spPr>
          <a:xfrm>
            <a:off x="170026" y="6490661"/>
            <a:ext cx="11860172" cy="269304"/>
          </a:xfrm>
          <a:prstGeom prst="rect">
            <a:avLst/>
          </a:prstGeom>
          <a:noFill/>
        </p:spPr>
        <p:txBody>
          <a:bodyPr wrap="square" lIns="91440" tIns="45720" rIns="91440" bIns="45720" anchor="t">
            <a:spAutoFit/>
          </a:bodyPr>
          <a:lstStyle/>
          <a:p>
            <a:pPr algn="ctr"/>
            <a:r>
              <a:rPr lang="en-US" sz="1150">
                <a:ea typeface="+mn-lt"/>
                <a:cs typeface="+mn-lt"/>
                <a:hlinkClick r:id="rId7"/>
              </a:rPr>
              <a:t>Source: Chronic Absenteeism Trends and Bright Spots January 18, 2024 Presented by Carey M. Wright, Ed. D., Interim State Superintendent of Schools</a:t>
            </a:r>
            <a:r>
              <a:rPr lang="en-US" sz="1150">
                <a:latin typeface="Calibri"/>
                <a:ea typeface="+mn-lt"/>
                <a:cs typeface="Calibri"/>
                <a:hlinkClick r:id="rId7"/>
              </a:rPr>
              <a:t>, </a:t>
            </a:r>
            <a:r>
              <a:rPr lang="en-US" sz="1150">
                <a:ea typeface="+mn-lt"/>
                <a:cs typeface="+mn-lt"/>
                <a:hlinkClick r:id="rId7"/>
              </a:rPr>
              <a:t>Maryland State Department of Education</a:t>
            </a:r>
            <a:endParaRPr lang="en-US" sz="1150">
              <a:ea typeface="+mn-lt"/>
              <a:cs typeface="+mn-lt"/>
            </a:endParaRPr>
          </a:p>
        </p:txBody>
      </p:sp>
    </p:spTree>
    <p:extLst>
      <p:ext uri="{BB962C8B-B14F-4D97-AF65-F5344CB8AC3E}">
        <p14:creationId xmlns:p14="http://schemas.microsoft.com/office/powerpoint/2010/main" val="1710498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79DB2E-670A-E3F4-6896-84B545CA2E04}"/>
              </a:ext>
            </a:extLst>
          </p:cNvPr>
          <p:cNvPicPr>
            <a:picLocks noChangeAspect="1"/>
          </p:cNvPicPr>
          <p:nvPr/>
        </p:nvPicPr>
        <p:blipFill>
          <a:blip r:embed="rId3"/>
          <a:stretch>
            <a:fillRect/>
          </a:stretch>
        </p:blipFill>
        <p:spPr>
          <a:xfrm>
            <a:off x="3418054" y="1358663"/>
            <a:ext cx="8528998" cy="5255242"/>
          </a:xfrm>
          <a:prstGeom prst="rect">
            <a:avLst/>
          </a:prstGeom>
        </p:spPr>
      </p:pic>
      <p:graphicFrame>
        <p:nvGraphicFramePr>
          <p:cNvPr id="11" name="Chart 10">
            <a:extLst>
              <a:ext uri="{FF2B5EF4-FFF2-40B4-BE49-F238E27FC236}">
                <a16:creationId xmlns:a16="http://schemas.microsoft.com/office/drawing/2014/main" id="{9716723E-1BD7-4ED7-8B49-FDCED682A9F4}"/>
              </a:ext>
            </a:extLst>
          </p:cNvPr>
          <p:cNvGraphicFramePr>
            <a:graphicFrameLocks/>
          </p:cNvGraphicFramePr>
          <p:nvPr/>
        </p:nvGraphicFramePr>
        <p:xfrm>
          <a:off x="2217106" y="2411001"/>
          <a:ext cx="8531158" cy="4447644"/>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5">
            <a:extLst>
              <a:ext uri="{FF2B5EF4-FFF2-40B4-BE49-F238E27FC236}">
                <a16:creationId xmlns:a16="http://schemas.microsoft.com/office/drawing/2014/main" id="{2EB5E248-8B62-4279-885F-82479CD48D3C}"/>
              </a:ext>
            </a:extLst>
          </p:cNvPr>
          <p:cNvSpPr txBox="1"/>
          <p:nvPr/>
        </p:nvSpPr>
        <p:spPr>
          <a:xfrm>
            <a:off x="175289" y="964427"/>
            <a:ext cx="8568785" cy="553998"/>
          </a:xfrm>
          <a:prstGeom prst="rect">
            <a:avLst/>
          </a:prstGeom>
          <a:noFill/>
          <a:ln cap="flat">
            <a:noFill/>
          </a:ln>
        </p:spPr>
        <p:txBody>
          <a:bodyPr vert="horz" wrap="square" lIns="91440" tIns="45720" rIns="91440" bIns="45720" anchor="t" anchorCtr="0" compatLnSpc="1">
            <a:spAutoFit/>
          </a:bodyPr>
          <a:lstStyle/>
          <a:p>
            <a:pPr algn="just">
              <a:defRPr sz="1800" b="0" i="0" u="none" strike="noStrike" kern="0" cap="none" spc="0" baseline="0">
                <a:solidFill>
                  <a:srgbClr val="000000"/>
                </a:solidFill>
                <a:uFillTx/>
              </a:defRPr>
            </a:pPr>
            <a:endParaRPr lang="en-US" sz="600" b="1" kern="0">
              <a:solidFill>
                <a:srgbClr val="000000"/>
              </a:solidFill>
              <a:latin typeface="+mj-lt"/>
              <a:cs typeface="Calibri Light"/>
            </a:endParaRPr>
          </a:p>
          <a:p>
            <a:pPr>
              <a:defRPr sz="1800" b="0" i="0" u="none" strike="noStrike" kern="0" cap="none" spc="0" baseline="0">
                <a:solidFill>
                  <a:srgbClr val="000000"/>
                </a:solidFill>
                <a:uFillTx/>
              </a:defRPr>
            </a:pPr>
            <a:r>
              <a:rPr lang="en-US" sz="2400" b="1" kern="0">
                <a:solidFill>
                  <a:srgbClr val="000000"/>
                </a:solidFill>
                <a:ea typeface="+mn-lt"/>
                <a:cs typeface="Calibri Light"/>
              </a:rPr>
              <a:t>Maryland State Attendance Trends by Grade (SY23)</a:t>
            </a:r>
          </a:p>
        </p:txBody>
      </p:sp>
      <p:grpSp>
        <p:nvGrpSpPr>
          <p:cNvPr id="3" name="Group 2">
            <a:extLst>
              <a:ext uri="{FF2B5EF4-FFF2-40B4-BE49-F238E27FC236}">
                <a16:creationId xmlns:a16="http://schemas.microsoft.com/office/drawing/2014/main" id="{52C4CD3C-28C1-2B26-79AF-7C5525F313F2}"/>
              </a:ext>
            </a:extLst>
          </p:cNvPr>
          <p:cNvGrpSpPr>
            <a:grpSpLocks noGrp="1" noUngrp="1" noRot="1" noMove="1" noResize="1"/>
          </p:cNvGrpSpPr>
          <p:nvPr/>
        </p:nvGrpSpPr>
        <p:grpSpPr>
          <a:xfrm>
            <a:off x="0" y="876"/>
            <a:ext cx="12191999" cy="970671"/>
            <a:chOff x="0" y="876"/>
            <a:chExt cx="12191999" cy="970671"/>
          </a:xfrm>
        </p:grpSpPr>
        <p:sp>
          <p:nvSpPr>
            <p:cNvPr id="7" name="Rectangle 6">
              <a:extLst>
                <a:ext uri="{FF2B5EF4-FFF2-40B4-BE49-F238E27FC236}">
                  <a16:creationId xmlns:a16="http://schemas.microsoft.com/office/drawing/2014/main" id="{A29994F5-66AE-90C4-1724-E1297CD5D427}"/>
                </a:ext>
              </a:extLst>
            </p:cNvPr>
            <p:cNvSpPr>
              <a:spLocks noGrp="1" noRot="1" noMove="1" noResize="1" noEditPoints="1" noAdjustHandles="1" noChangeArrowheads="1" noChangeShapeType="1"/>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a:solidFill>
                    <a:schemeClr val="bg1"/>
                  </a:solidFill>
                  <a:effectLst>
                    <a:outerShdw blurRad="38100" dist="38100" dir="2700000" algn="tl">
                      <a:srgbClr val="000000">
                        <a:alpha val="43137"/>
                      </a:srgbClr>
                    </a:outerShdw>
                  </a:effectLst>
                </a:rPr>
                <a:t>Maryland State Stats</a:t>
              </a:r>
              <a:endParaRPr lang="en-US" sz="4000">
                <a:solidFill>
                  <a:schemeClr val="bg1"/>
                </a:solidFill>
                <a:cs typeface="Calibri"/>
              </a:endParaRPr>
            </a:p>
          </p:txBody>
        </p:sp>
        <p:pic>
          <p:nvPicPr>
            <p:cNvPr id="8" name="Picture 7">
              <a:extLst>
                <a:ext uri="{FF2B5EF4-FFF2-40B4-BE49-F238E27FC236}">
                  <a16:creationId xmlns:a16="http://schemas.microsoft.com/office/drawing/2014/main" id="{40B5FFDA-89E1-D84E-460A-6437A162A2F4}"/>
                </a:ext>
              </a:extLst>
            </p:cNvPr>
            <p:cNvPicPr>
              <a:picLocks noGrp="1" noRot="1" noChangeAspect="1" noMove="1" noResize="1" noEditPoints="1" noAdjustHandles="1" noChangeArrowheads="1" noChangeShapeType="1" noCrop="1"/>
            </p:cNvPicPr>
            <p:nvPr/>
          </p:nvPicPr>
          <p:blipFill rotWithShape="1">
            <a:blip r:embed="rId5"/>
            <a:srcRect l="4075" t="6020" r="5796" b="4614"/>
            <a:stretch/>
          </p:blipFill>
          <p:spPr>
            <a:xfrm>
              <a:off x="39542" y="59312"/>
              <a:ext cx="874858" cy="867457"/>
            </a:xfrm>
            <a:prstGeom prst="rect">
              <a:avLst/>
            </a:prstGeom>
          </p:spPr>
        </p:pic>
      </p:grpSp>
      <p:sp>
        <p:nvSpPr>
          <p:cNvPr id="9" name="TextBox 8">
            <a:extLst>
              <a:ext uri="{FF2B5EF4-FFF2-40B4-BE49-F238E27FC236}">
                <a16:creationId xmlns:a16="http://schemas.microsoft.com/office/drawing/2014/main" id="{E0108D2B-3A49-498E-D70D-6FDC52A8B061}"/>
              </a:ext>
            </a:extLst>
          </p:cNvPr>
          <p:cNvSpPr txBox="1"/>
          <p:nvPr/>
        </p:nvSpPr>
        <p:spPr>
          <a:xfrm>
            <a:off x="170026" y="6490661"/>
            <a:ext cx="11860172" cy="269304"/>
          </a:xfrm>
          <a:prstGeom prst="rect">
            <a:avLst/>
          </a:prstGeom>
          <a:noFill/>
        </p:spPr>
        <p:txBody>
          <a:bodyPr wrap="square" lIns="91440" tIns="45720" rIns="91440" bIns="45720" anchor="t">
            <a:spAutoFit/>
          </a:bodyPr>
          <a:lstStyle/>
          <a:p>
            <a:pPr algn="ctr"/>
            <a:r>
              <a:rPr lang="en-US" sz="1150">
                <a:ea typeface="+mn-lt"/>
                <a:cs typeface="+mn-lt"/>
                <a:hlinkClick r:id="rId6"/>
              </a:rPr>
              <a:t>Source: Chronic Absenteeism Trends and Bright Spots January 18, 2024 Presented by Carey M. Wright, Ed. D., Interim State Superintendent of Schools</a:t>
            </a:r>
            <a:r>
              <a:rPr lang="en-US" sz="1150">
                <a:latin typeface="Calibri"/>
                <a:ea typeface="+mn-lt"/>
                <a:cs typeface="Calibri"/>
                <a:hlinkClick r:id="rId6"/>
              </a:rPr>
              <a:t>, </a:t>
            </a:r>
            <a:r>
              <a:rPr lang="en-US" sz="1150">
                <a:ea typeface="+mn-lt"/>
                <a:cs typeface="+mn-lt"/>
                <a:hlinkClick r:id="rId6"/>
              </a:rPr>
              <a:t>Maryland State Department of Education</a:t>
            </a:r>
            <a:endParaRPr lang="en-US" sz="1150">
              <a:ea typeface="+mn-lt"/>
              <a:cs typeface="+mn-lt"/>
            </a:endParaRPr>
          </a:p>
        </p:txBody>
      </p:sp>
      <p:sp>
        <p:nvSpPr>
          <p:cNvPr id="5" name="TextBox 4">
            <a:extLst>
              <a:ext uri="{FF2B5EF4-FFF2-40B4-BE49-F238E27FC236}">
                <a16:creationId xmlns:a16="http://schemas.microsoft.com/office/drawing/2014/main" id="{2468002D-2BB4-8FB3-0713-9862D6841CB2}"/>
              </a:ext>
            </a:extLst>
          </p:cNvPr>
          <p:cNvSpPr txBox="1"/>
          <p:nvPr/>
        </p:nvSpPr>
        <p:spPr>
          <a:xfrm>
            <a:off x="341194" y="1526843"/>
            <a:ext cx="2957015" cy="4985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ea typeface="+mn-lt"/>
              <a:cs typeface="+mn-lt"/>
            </a:endParaRPr>
          </a:p>
          <a:p>
            <a:r>
              <a:rPr lang="en-US" b="1">
                <a:latin typeface="Calibri"/>
                <a:ea typeface="+mn-lt"/>
                <a:cs typeface="+mn-lt"/>
              </a:rPr>
              <a:t>Attendance rates</a:t>
            </a:r>
            <a:r>
              <a:rPr lang="en-US">
                <a:latin typeface="Calibri"/>
                <a:ea typeface="+mn-lt"/>
                <a:cs typeface="+mn-lt"/>
              </a:rPr>
              <a:t> were </a:t>
            </a:r>
            <a:endParaRPr lang="en-US">
              <a:latin typeface="Calibri"/>
              <a:ea typeface="+mn-lt"/>
              <a:cs typeface="Calibri Light"/>
            </a:endParaRPr>
          </a:p>
          <a:p>
            <a:pPr marL="285750" indent="-285750">
              <a:buFont typeface="Wingdings"/>
              <a:buChar char="Ø"/>
            </a:pPr>
            <a:r>
              <a:rPr lang="en-US" b="1">
                <a:latin typeface="Calibri"/>
                <a:ea typeface="+mn-lt"/>
                <a:cs typeface="+mn-lt"/>
              </a:rPr>
              <a:t>Lowest i</a:t>
            </a:r>
            <a:r>
              <a:rPr lang="en-US">
                <a:latin typeface="Calibri"/>
                <a:ea typeface="+mn-lt"/>
                <a:cs typeface="+mn-lt"/>
              </a:rPr>
              <a:t>n </a:t>
            </a:r>
            <a:r>
              <a:rPr lang="en-US" b="1">
                <a:latin typeface="Calibri"/>
                <a:ea typeface="+mn-lt"/>
                <a:cs typeface="+mn-lt"/>
              </a:rPr>
              <a:t>grade 9</a:t>
            </a:r>
            <a:r>
              <a:rPr lang="en-US">
                <a:latin typeface="Calibri"/>
                <a:ea typeface="+mn-lt"/>
                <a:cs typeface="+mn-lt"/>
              </a:rPr>
              <a:t>, closely followed 10 &amp; 12, and</a:t>
            </a:r>
            <a:endParaRPr lang="en-US">
              <a:latin typeface="Calibri"/>
              <a:ea typeface="+mn-lt"/>
              <a:cs typeface="Calibri Light"/>
            </a:endParaRPr>
          </a:p>
          <a:p>
            <a:pPr marL="285750" indent="-285750">
              <a:buFont typeface="Wingdings"/>
              <a:buChar char="Ø"/>
            </a:pPr>
            <a:endParaRPr lang="en-US" sz="600">
              <a:latin typeface="Calibri"/>
              <a:ea typeface="+mn-lt"/>
              <a:cs typeface="+mn-lt"/>
            </a:endParaRPr>
          </a:p>
          <a:p>
            <a:pPr marL="285750" indent="-285750">
              <a:buFont typeface="Wingdings"/>
              <a:buChar char="Ø"/>
            </a:pPr>
            <a:r>
              <a:rPr lang="en-US" b="1">
                <a:latin typeface="Calibri"/>
                <a:ea typeface="+mn-lt"/>
                <a:cs typeface="+mn-lt"/>
              </a:rPr>
              <a:t>Highest</a:t>
            </a:r>
            <a:r>
              <a:rPr lang="en-US">
                <a:latin typeface="Calibri"/>
                <a:ea typeface="+mn-lt"/>
                <a:cs typeface="+mn-lt"/>
              </a:rPr>
              <a:t> in </a:t>
            </a:r>
            <a:r>
              <a:rPr lang="en-US" b="1">
                <a:latin typeface="Calibri"/>
                <a:ea typeface="+mn-lt"/>
                <a:cs typeface="+mn-lt"/>
              </a:rPr>
              <a:t>grade 5</a:t>
            </a:r>
            <a:r>
              <a:rPr lang="en-US">
                <a:latin typeface="Calibri"/>
                <a:ea typeface="+mn-lt"/>
                <a:cs typeface="+mn-lt"/>
              </a:rPr>
              <a:t>, closely followed by 3 ,4 and 6</a:t>
            </a:r>
            <a:endParaRPr lang="en-US">
              <a:latin typeface="Calibri"/>
              <a:cs typeface="Calibri Light"/>
            </a:endParaRPr>
          </a:p>
          <a:p>
            <a:endParaRPr lang="en-US">
              <a:latin typeface="Calibri"/>
              <a:cs typeface="Calibri" panose="020F0502020204030204"/>
            </a:endParaRPr>
          </a:p>
          <a:p>
            <a:endParaRPr lang="en-US">
              <a:latin typeface="Calibri"/>
              <a:cs typeface="Calibri" panose="020F0502020204030204"/>
            </a:endParaRPr>
          </a:p>
          <a:p>
            <a:endParaRPr lang="en-US">
              <a:latin typeface="Calibri"/>
              <a:cs typeface="Calibri" panose="020F0502020204030204"/>
            </a:endParaRPr>
          </a:p>
          <a:p>
            <a:endParaRPr lang="en-US">
              <a:latin typeface="Calibri"/>
              <a:cs typeface="Calibri" panose="020F0502020204030204"/>
            </a:endParaRPr>
          </a:p>
          <a:p>
            <a:endParaRPr lang="en-US">
              <a:latin typeface="Calibri"/>
              <a:cs typeface="Calibri" panose="020F0502020204030204"/>
            </a:endParaRPr>
          </a:p>
          <a:p>
            <a:r>
              <a:rPr lang="en-US" b="1">
                <a:latin typeface="Calibri"/>
                <a:ea typeface="+mn-lt"/>
                <a:cs typeface="+mn-lt"/>
              </a:rPr>
              <a:t>Chronic Absenteeism</a:t>
            </a:r>
            <a:r>
              <a:rPr lang="en-US">
                <a:latin typeface="Calibri"/>
                <a:ea typeface="+mn-lt"/>
                <a:cs typeface="+mn-lt"/>
              </a:rPr>
              <a:t> were </a:t>
            </a:r>
            <a:endParaRPr lang="en-US">
              <a:latin typeface="Calibri"/>
              <a:ea typeface="+mn-lt"/>
              <a:cs typeface="Calibri Light"/>
            </a:endParaRPr>
          </a:p>
          <a:p>
            <a:pPr marL="285750" indent="-285750">
              <a:buFont typeface="Wingdings"/>
              <a:buChar char="Ø"/>
            </a:pPr>
            <a:r>
              <a:rPr lang="en-US" b="1">
                <a:latin typeface="Calibri"/>
                <a:ea typeface="+mn-lt"/>
                <a:cs typeface="+mn-lt"/>
              </a:rPr>
              <a:t>Lowest</a:t>
            </a:r>
            <a:r>
              <a:rPr lang="en-US">
                <a:latin typeface="Calibri"/>
                <a:ea typeface="+mn-lt"/>
                <a:cs typeface="+mn-lt"/>
              </a:rPr>
              <a:t> in </a:t>
            </a:r>
            <a:r>
              <a:rPr lang="en-US" b="1">
                <a:latin typeface="Calibri"/>
                <a:ea typeface="+mn-lt"/>
                <a:cs typeface="+mn-lt"/>
              </a:rPr>
              <a:t>grade 5</a:t>
            </a:r>
            <a:r>
              <a:rPr lang="en-US">
                <a:latin typeface="Calibri"/>
                <a:ea typeface="+mn-lt"/>
                <a:cs typeface="+mn-lt"/>
              </a:rPr>
              <a:t>, closely followed by 6 &amp; 4 and</a:t>
            </a:r>
            <a:endParaRPr lang="en-US">
              <a:latin typeface="Calibri"/>
              <a:ea typeface="+mn-lt"/>
              <a:cs typeface="Calibri Light"/>
            </a:endParaRPr>
          </a:p>
          <a:p>
            <a:pPr marL="285750" indent="-285750">
              <a:buFont typeface="Wingdings"/>
              <a:buChar char="Ø"/>
            </a:pPr>
            <a:endParaRPr lang="en-US" sz="600">
              <a:latin typeface="Calibri"/>
              <a:ea typeface="+mn-lt"/>
              <a:cs typeface="+mn-lt"/>
            </a:endParaRPr>
          </a:p>
          <a:p>
            <a:pPr marL="285750" indent="-285750">
              <a:buFont typeface="Wingdings"/>
              <a:buChar char="Ø"/>
            </a:pPr>
            <a:r>
              <a:rPr lang="en-US" b="1">
                <a:latin typeface="Calibri"/>
                <a:ea typeface="+mn-lt"/>
                <a:cs typeface="+mn-lt"/>
              </a:rPr>
              <a:t>Highest</a:t>
            </a:r>
            <a:r>
              <a:rPr lang="en-US">
                <a:latin typeface="Calibri"/>
                <a:ea typeface="+mn-lt"/>
                <a:cs typeface="+mn-lt"/>
              </a:rPr>
              <a:t> in </a:t>
            </a:r>
            <a:r>
              <a:rPr lang="en-US" b="1">
                <a:latin typeface="Calibri"/>
                <a:ea typeface="+mn-lt"/>
                <a:cs typeface="+mn-lt"/>
              </a:rPr>
              <a:t>grade 12</a:t>
            </a:r>
            <a:r>
              <a:rPr lang="en-US">
                <a:latin typeface="Calibri"/>
                <a:ea typeface="+mn-lt"/>
                <a:cs typeface="+mn-lt"/>
              </a:rPr>
              <a:t>, followed by 9. Grades 10 &amp; 11 were also high.</a:t>
            </a:r>
            <a:endParaRPr lang="en-US">
              <a:latin typeface="Calibri"/>
              <a:cs typeface="Calibri Light"/>
            </a:endParaRPr>
          </a:p>
        </p:txBody>
      </p:sp>
    </p:spTree>
    <p:extLst>
      <p:ext uri="{BB962C8B-B14F-4D97-AF65-F5344CB8AC3E}">
        <p14:creationId xmlns:p14="http://schemas.microsoft.com/office/powerpoint/2010/main" val="1155586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9716723E-1BD7-4ED7-8B49-FDCED682A9F4}"/>
              </a:ext>
            </a:extLst>
          </p:cNvPr>
          <p:cNvGraphicFramePr>
            <a:graphicFrameLocks/>
          </p:cNvGraphicFramePr>
          <p:nvPr/>
        </p:nvGraphicFramePr>
        <p:xfrm>
          <a:off x="1830419" y="2308643"/>
          <a:ext cx="8531158" cy="444764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5">
            <a:extLst>
              <a:ext uri="{FF2B5EF4-FFF2-40B4-BE49-F238E27FC236}">
                <a16:creationId xmlns:a16="http://schemas.microsoft.com/office/drawing/2014/main" id="{2EB5E248-8B62-4279-885F-82479CD48D3C}"/>
              </a:ext>
            </a:extLst>
          </p:cNvPr>
          <p:cNvSpPr txBox="1"/>
          <p:nvPr/>
        </p:nvSpPr>
        <p:spPr>
          <a:xfrm>
            <a:off x="618841" y="964427"/>
            <a:ext cx="11127740" cy="1723549"/>
          </a:xfrm>
          <a:prstGeom prst="rect">
            <a:avLst/>
          </a:prstGeom>
          <a:noFill/>
          <a:ln cap="flat">
            <a:noFill/>
          </a:ln>
        </p:spPr>
        <p:txBody>
          <a:bodyPr vert="horz" wrap="square" lIns="91440" tIns="45720" rIns="91440" bIns="45720" anchor="t" anchorCtr="0" compatLnSpc="1">
            <a:spAutoFit/>
          </a:bodyPr>
          <a:lstStyle/>
          <a:p>
            <a:pPr algn="just">
              <a:defRPr sz="1800" b="0" i="0" u="none" strike="noStrike" kern="0" cap="none" spc="0" baseline="0">
                <a:solidFill>
                  <a:srgbClr val="000000"/>
                </a:solidFill>
                <a:uFillTx/>
              </a:defRPr>
            </a:pPr>
            <a:endParaRPr lang="en-US" sz="600" b="1" kern="0">
              <a:solidFill>
                <a:srgbClr val="000000"/>
              </a:solidFill>
              <a:latin typeface="+mj-lt"/>
              <a:cs typeface="Calibri Light"/>
            </a:endParaRPr>
          </a:p>
          <a:p>
            <a:pPr algn="ctr">
              <a:defRPr sz="1800" b="0" i="0" u="none" strike="noStrike" kern="0" cap="none" spc="0" baseline="0">
                <a:solidFill>
                  <a:srgbClr val="000000"/>
                </a:solidFill>
                <a:uFillTx/>
              </a:defRPr>
            </a:pPr>
            <a:r>
              <a:rPr lang="en-US" sz="2800" b="1" kern="0">
                <a:solidFill>
                  <a:srgbClr val="000000"/>
                </a:solidFill>
                <a:ea typeface="+mn-lt"/>
              </a:rPr>
              <a:t>State Trends in Attendance Rate &amp; Chronic Absenteeism</a:t>
            </a:r>
            <a:endParaRPr lang="en-US" sz="2800" b="1" kern="0">
              <a:solidFill>
                <a:srgbClr val="000000"/>
              </a:solidFill>
              <a:ea typeface="+mn-lt"/>
              <a:cs typeface="Calibri Light"/>
            </a:endParaRPr>
          </a:p>
          <a:p>
            <a:pPr marL="457200" indent="-457200">
              <a:buFont typeface="Wingdings" panose="05000000000000000000" pitchFamily="2" charset="2"/>
              <a:buChar char="Ø"/>
              <a:defRPr sz="1800" b="0" i="0" u="none" strike="noStrike" kern="0" cap="none" spc="0" baseline="0">
                <a:solidFill>
                  <a:srgbClr val="000000"/>
                </a:solidFill>
                <a:uFillTx/>
              </a:defRPr>
            </a:pPr>
            <a:r>
              <a:rPr lang="en-US" sz="2400" b="1" kern="0">
                <a:solidFill>
                  <a:srgbClr val="000000"/>
                </a:solidFill>
                <a:latin typeface="+mj-lt"/>
                <a:ea typeface="+mn-lt"/>
              </a:rPr>
              <a:t>Attendance rates have dropped up to 3% since 2016 </a:t>
            </a:r>
            <a:endParaRPr lang="en-US" sz="2400" b="1" kern="0">
              <a:solidFill>
                <a:srgbClr val="000000"/>
              </a:solidFill>
              <a:latin typeface="+mj-lt"/>
              <a:ea typeface="+mn-lt"/>
              <a:cs typeface="Calibri Light"/>
            </a:endParaRPr>
          </a:p>
          <a:p>
            <a:pPr marL="457200" indent="-457200">
              <a:buFont typeface="Wingdings" panose="05000000000000000000" pitchFamily="2" charset="2"/>
              <a:buChar char="Ø"/>
              <a:defRPr sz="1800" b="0" i="0" u="none" strike="noStrike" kern="0" cap="none" spc="0" baseline="0">
                <a:solidFill>
                  <a:srgbClr val="000000"/>
                </a:solidFill>
                <a:uFillTx/>
              </a:defRPr>
            </a:pPr>
            <a:r>
              <a:rPr lang="en-US" sz="2400" b="1" kern="0">
                <a:solidFill>
                  <a:srgbClr val="000000"/>
                </a:solidFill>
                <a:latin typeface="+mj-lt"/>
                <a:ea typeface="+mn-lt"/>
              </a:rPr>
              <a:t>Chronic Absenteeism increased by 10+%</a:t>
            </a:r>
            <a:endParaRPr lang="en-US" sz="2400" b="1">
              <a:latin typeface="Calibri Light"/>
              <a:cs typeface="Calibri Light"/>
            </a:endParaRPr>
          </a:p>
          <a:p>
            <a:pPr marL="457200" indent="-457200">
              <a:buFont typeface="Wingdings" panose="05000000000000000000" pitchFamily="2" charset="2"/>
              <a:buChar char="Ø"/>
              <a:defRPr sz="1800" b="0" i="0" u="none" strike="noStrike" kern="0" cap="none" spc="0" baseline="0">
                <a:solidFill>
                  <a:srgbClr val="000000"/>
                </a:solidFill>
                <a:uFillTx/>
              </a:defRPr>
            </a:pPr>
            <a:r>
              <a:rPr lang="en-US" sz="2400" b="1" kern="0">
                <a:solidFill>
                  <a:srgbClr val="000000"/>
                </a:solidFill>
                <a:latin typeface="+mj-lt"/>
                <a:ea typeface="+mn-lt"/>
              </a:rPr>
              <a:t>Elementary &amp; middle school attendance &amp; chronic absenteeism rates are similar</a:t>
            </a:r>
            <a:endParaRPr lang="en-US" sz="2400" b="1" kern="0">
              <a:solidFill>
                <a:srgbClr val="000000"/>
              </a:solidFill>
              <a:latin typeface="+mj-lt"/>
              <a:ea typeface="+mn-lt"/>
              <a:cs typeface="Calibri Light" panose="020F0302020204030204"/>
            </a:endParaRPr>
          </a:p>
        </p:txBody>
      </p:sp>
      <p:grpSp>
        <p:nvGrpSpPr>
          <p:cNvPr id="3" name="Group 2">
            <a:extLst>
              <a:ext uri="{FF2B5EF4-FFF2-40B4-BE49-F238E27FC236}">
                <a16:creationId xmlns:a16="http://schemas.microsoft.com/office/drawing/2014/main" id="{52C4CD3C-28C1-2B26-79AF-7C5525F313F2}"/>
              </a:ext>
            </a:extLst>
          </p:cNvPr>
          <p:cNvGrpSpPr>
            <a:grpSpLocks noGrp="1" noUngrp="1" noRot="1" noMove="1" noResize="1"/>
          </p:cNvGrpSpPr>
          <p:nvPr/>
        </p:nvGrpSpPr>
        <p:grpSpPr>
          <a:xfrm>
            <a:off x="0" y="876"/>
            <a:ext cx="12191999" cy="970671"/>
            <a:chOff x="0" y="876"/>
            <a:chExt cx="12191999" cy="970671"/>
          </a:xfrm>
        </p:grpSpPr>
        <p:sp>
          <p:nvSpPr>
            <p:cNvPr id="7" name="Rectangle 6">
              <a:extLst>
                <a:ext uri="{FF2B5EF4-FFF2-40B4-BE49-F238E27FC236}">
                  <a16:creationId xmlns:a16="http://schemas.microsoft.com/office/drawing/2014/main" id="{A29994F5-66AE-90C4-1724-E1297CD5D427}"/>
                </a:ext>
              </a:extLst>
            </p:cNvPr>
            <p:cNvSpPr>
              <a:spLocks noGrp="1" noRot="1" noMove="1" noResize="1" noEditPoints="1" noAdjustHandles="1" noChangeArrowheads="1" noChangeShapeType="1"/>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a:solidFill>
                    <a:schemeClr val="bg1"/>
                  </a:solidFill>
                  <a:effectLst>
                    <a:outerShdw blurRad="38100" dist="38100" dir="2700000" algn="tl">
                      <a:srgbClr val="000000">
                        <a:alpha val="43137"/>
                      </a:srgbClr>
                    </a:outerShdw>
                  </a:effectLst>
                </a:rPr>
                <a:t>Maryland Stat Stats</a:t>
              </a:r>
            </a:p>
          </p:txBody>
        </p:sp>
        <p:pic>
          <p:nvPicPr>
            <p:cNvPr id="8" name="Picture 7">
              <a:extLst>
                <a:ext uri="{FF2B5EF4-FFF2-40B4-BE49-F238E27FC236}">
                  <a16:creationId xmlns:a16="http://schemas.microsoft.com/office/drawing/2014/main" id="{40B5FFDA-89E1-D84E-460A-6437A162A2F4}"/>
                </a:ext>
              </a:extLst>
            </p:cNvPr>
            <p:cNvPicPr>
              <a:picLocks noGrp="1" noRot="1" noChangeAspect="1" noMove="1" noResize="1" noEditPoints="1" noAdjustHandles="1" noChangeArrowheads="1" noChangeShapeType="1" noCrop="1"/>
            </p:cNvPicPr>
            <p:nvPr/>
          </p:nvPicPr>
          <p:blipFill rotWithShape="1">
            <a:blip r:embed="rId4"/>
            <a:srcRect l="4075" t="6020" r="5796" b="4614"/>
            <a:stretch/>
          </p:blipFill>
          <p:spPr>
            <a:xfrm>
              <a:off x="39542" y="59312"/>
              <a:ext cx="874858" cy="867457"/>
            </a:xfrm>
            <a:prstGeom prst="rect">
              <a:avLst/>
            </a:prstGeom>
          </p:spPr>
        </p:pic>
      </p:grpSp>
      <p:sp>
        <p:nvSpPr>
          <p:cNvPr id="9" name="TextBox 8">
            <a:extLst>
              <a:ext uri="{FF2B5EF4-FFF2-40B4-BE49-F238E27FC236}">
                <a16:creationId xmlns:a16="http://schemas.microsoft.com/office/drawing/2014/main" id="{E0108D2B-3A49-498E-D70D-6FDC52A8B061}"/>
              </a:ext>
            </a:extLst>
          </p:cNvPr>
          <p:cNvSpPr txBox="1"/>
          <p:nvPr/>
        </p:nvSpPr>
        <p:spPr>
          <a:xfrm>
            <a:off x="170026" y="6490661"/>
            <a:ext cx="11860172" cy="269304"/>
          </a:xfrm>
          <a:prstGeom prst="rect">
            <a:avLst/>
          </a:prstGeom>
          <a:noFill/>
        </p:spPr>
        <p:txBody>
          <a:bodyPr wrap="square" lIns="91440" tIns="45720" rIns="91440" bIns="45720" anchor="t">
            <a:spAutoFit/>
          </a:bodyPr>
          <a:lstStyle/>
          <a:p>
            <a:pPr algn="ctr"/>
            <a:r>
              <a:rPr lang="en-US" sz="1150">
                <a:ea typeface="+mn-lt"/>
                <a:cs typeface="+mn-lt"/>
                <a:hlinkClick r:id="rId5"/>
              </a:rPr>
              <a:t>Source: Chronic Absenteeism Trends and Bright Spots January 18, 2024 Presented by Carey M. Wright, Ed. D., Interim State Superintendent of Schools</a:t>
            </a:r>
            <a:r>
              <a:rPr lang="en-US" sz="1150">
                <a:latin typeface="Calibri"/>
                <a:ea typeface="+mn-lt"/>
                <a:cs typeface="Calibri"/>
                <a:hlinkClick r:id="rId5"/>
              </a:rPr>
              <a:t>, </a:t>
            </a:r>
            <a:r>
              <a:rPr lang="en-US" sz="1150">
                <a:ea typeface="+mn-lt"/>
                <a:cs typeface="+mn-lt"/>
                <a:hlinkClick r:id="rId5"/>
              </a:rPr>
              <a:t>Maryland State Department of Education</a:t>
            </a:r>
            <a:endParaRPr lang="en-US" sz="1150">
              <a:ea typeface="+mn-lt"/>
              <a:cs typeface="+mn-lt"/>
            </a:endParaRPr>
          </a:p>
        </p:txBody>
      </p:sp>
      <p:pic>
        <p:nvPicPr>
          <p:cNvPr id="2" name="Picture 1">
            <a:extLst>
              <a:ext uri="{FF2B5EF4-FFF2-40B4-BE49-F238E27FC236}">
                <a16:creationId xmlns:a16="http://schemas.microsoft.com/office/drawing/2014/main" id="{DD15D742-9081-EE54-1A73-870D227F55B3}"/>
              </a:ext>
            </a:extLst>
          </p:cNvPr>
          <p:cNvPicPr>
            <a:picLocks noChangeAspect="1"/>
          </p:cNvPicPr>
          <p:nvPr/>
        </p:nvPicPr>
        <p:blipFill>
          <a:blip r:embed="rId6"/>
          <a:stretch>
            <a:fillRect/>
          </a:stretch>
        </p:blipFill>
        <p:spPr>
          <a:xfrm>
            <a:off x="329821" y="2684952"/>
            <a:ext cx="11702955" cy="3819586"/>
          </a:xfrm>
          <a:prstGeom prst="rect">
            <a:avLst/>
          </a:prstGeom>
        </p:spPr>
      </p:pic>
    </p:spTree>
    <p:extLst>
      <p:ext uri="{BB962C8B-B14F-4D97-AF65-F5344CB8AC3E}">
        <p14:creationId xmlns:p14="http://schemas.microsoft.com/office/powerpoint/2010/main" val="780358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9716723E-1BD7-4ED7-8B49-FDCED682A9F4}"/>
              </a:ext>
            </a:extLst>
          </p:cNvPr>
          <p:cNvGraphicFramePr>
            <a:graphicFrameLocks/>
          </p:cNvGraphicFramePr>
          <p:nvPr>
            <p:extLst>
              <p:ext uri="{D42A27DB-BD31-4B8C-83A1-F6EECF244321}">
                <p14:modId xmlns:p14="http://schemas.microsoft.com/office/powerpoint/2010/main" val="3464763587"/>
              </p:ext>
            </p:extLst>
          </p:nvPr>
        </p:nvGraphicFramePr>
        <p:xfrm>
          <a:off x="1716688" y="2172165"/>
          <a:ext cx="8531158" cy="444764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5">
            <a:extLst>
              <a:ext uri="{FF2B5EF4-FFF2-40B4-BE49-F238E27FC236}">
                <a16:creationId xmlns:a16="http://schemas.microsoft.com/office/drawing/2014/main" id="{2EB5E248-8B62-4279-885F-82479CD48D3C}"/>
              </a:ext>
            </a:extLst>
          </p:cNvPr>
          <p:cNvSpPr txBox="1"/>
          <p:nvPr/>
        </p:nvSpPr>
        <p:spPr>
          <a:xfrm>
            <a:off x="618841" y="964427"/>
            <a:ext cx="11127740" cy="1092607"/>
          </a:xfrm>
          <a:prstGeom prst="rect">
            <a:avLst/>
          </a:prstGeom>
          <a:noFill/>
          <a:ln cap="flat">
            <a:noFill/>
          </a:ln>
        </p:spPr>
        <p:txBody>
          <a:bodyPr vert="horz" wrap="square" lIns="91440" tIns="45720" rIns="91440" bIns="45720" anchor="t" anchorCtr="0" compatLnSpc="1">
            <a:spAutoFit/>
          </a:bodyPr>
          <a:lstStyle/>
          <a:p>
            <a:pPr algn="just">
              <a:defRPr sz="1800" b="0" i="0" u="none" strike="noStrike" kern="0" cap="none" spc="0" baseline="0">
                <a:solidFill>
                  <a:srgbClr val="000000"/>
                </a:solidFill>
                <a:uFillTx/>
              </a:defRPr>
            </a:pPr>
            <a:endParaRPr lang="en-US" sz="600" b="1" kern="0">
              <a:solidFill>
                <a:srgbClr val="000000"/>
              </a:solidFill>
              <a:latin typeface="+mj-lt"/>
              <a:cs typeface="Calibri Light"/>
            </a:endParaRPr>
          </a:p>
          <a:p>
            <a:pPr algn="ctr">
              <a:defRPr sz="1800" b="0" i="0" u="none" strike="noStrike" kern="0" cap="none" spc="0" baseline="0">
                <a:solidFill>
                  <a:srgbClr val="000000"/>
                </a:solidFill>
                <a:uFillTx/>
              </a:defRPr>
            </a:pPr>
            <a:r>
              <a:rPr lang="en-US" sz="2800" b="1" kern="0">
                <a:solidFill>
                  <a:srgbClr val="000000"/>
                </a:solidFill>
                <a:ea typeface="+mn-lt"/>
              </a:rPr>
              <a:t>State Habitual Truancy Trends </a:t>
            </a:r>
            <a:endParaRPr lang="en-US" sz="2800" b="1" kern="0">
              <a:solidFill>
                <a:srgbClr val="000000"/>
              </a:solidFill>
              <a:ea typeface="+mn-lt"/>
              <a:cs typeface="Calibri Light" panose="020F0302020204030204"/>
            </a:endParaRPr>
          </a:p>
          <a:p>
            <a:pPr marL="457200" indent="-457200">
              <a:buFont typeface="Wingdings" panose="05000000000000000000" pitchFamily="2" charset="2"/>
              <a:buChar char="Ø"/>
              <a:defRPr sz="1800" b="0" i="0" u="none" strike="noStrike" kern="0" cap="none" spc="0" baseline="0">
                <a:solidFill>
                  <a:srgbClr val="000000"/>
                </a:solidFill>
                <a:uFillTx/>
              </a:defRPr>
            </a:pPr>
            <a:endParaRPr lang="en-US" sz="700" b="1" kern="0">
              <a:solidFill>
                <a:srgbClr val="000000"/>
              </a:solidFill>
              <a:latin typeface="+mj-lt"/>
              <a:ea typeface="+mn-lt"/>
              <a:cs typeface="Calibri Light"/>
            </a:endParaRPr>
          </a:p>
          <a:p>
            <a:pPr marL="457200" indent="-457200">
              <a:buFont typeface="Wingdings" panose="05000000000000000000" pitchFamily="2" charset="2"/>
              <a:buChar char="Ø"/>
              <a:defRPr sz="1800" b="0" i="0" u="none" strike="noStrike" kern="0" cap="none" spc="0" baseline="0">
                <a:solidFill>
                  <a:srgbClr val="000000"/>
                </a:solidFill>
                <a:uFillTx/>
              </a:defRPr>
            </a:pPr>
            <a:r>
              <a:rPr lang="en-US" sz="2400" b="1" kern="0">
                <a:solidFill>
                  <a:srgbClr val="000000"/>
                </a:solidFill>
                <a:latin typeface="+mj-lt"/>
                <a:ea typeface="+mn-lt"/>
              </a:rPr>
              <a:t>The habitual truancy rate for all students was 6.9% in school year 2022-2023.</a:t>
            </a:r>
            <a:endParaRPr lang="en-US" sz="2400" b="1" kern="0">
              <a:solidFill>
                <a:srgbClr val="000000"/>
              </a:solidFill>
              <a:latin typeface="+mj-lt"/>
              <a:ea typeface="+mn-lt"/>
              <a:cs typeface="Calibri Light" panose="020F0302020204030204"/>
            </a:endParaRPr>
          </a:p>
        </p:txBody>
      </p:sp>
      <p:grpSp>
        <p:nvGrpSpPr>
          <p:cNvPr id="3" name="Group 2">
            <a:extLst>
              <a:ext uri="{FF2B5EF4-FFF2-40B4-BE49-F238E27FC236}">
                <a16:creationId xmlns:a16="http://schemas.microsoft.com/office/drawing/2014/main" id="{52C4CD3C-28C1-2B26-79AF-7C5525F313F2}"/>
              </a:ext>
            </a:extLst>
          </p:cNvPr>
          <p:cNvGrpSpPr>
            <a:grpSpLocks noGrp="1" noUngrp="1" noRot="1" noMove="1" noResize="1"/>
          </p:cNvGrpSpPr>
          <p:nvPr/>
        </p:nvGrpSpPr>
        <p:grpSpPr>
          <a:xfrm>
            <a:off x="0" y="876"/>
            <a:ext cx="12191999" cy="970671"/>
            <a:chOff x="0" y="876"/>
            <a:chExt cx="12191999" cy="970671"/>
          </a:xfrm>
        </p:grpSpPr>
        <p:sp>
          <p:nvSpPr>
            <p:cNvPr id="7" name="Rectangle 6">
              <a:extLst>
                <a:ext uri="{FF2B5EF4-FFF2-40B4-BE49-F238E27FC236}">
                  <a16:creationId xmlns:a16="http://schemas.microsoft.com/office/drawing/2014/main" id="{A29994F5-66AE-90C4-1724-E1297CD5D427}"/>
                </a:ext>
              </a:extLst>
            </p:cNvPr>
            <p:cNvSpPr>
              <a:spLocks noGrp="1" noRot="1" noMove="1" noResize="1" noEditPoints="1" noAdjustHandles="1" noChangeArrowheads="1" noChangeShapeType="1"/>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a:solidFill>
                    <a:schemeClr val="bg1"/>
                  </a:solidFill>
                  <a:effectLst>
                    <a:outerShdw blurRad="38100" dist="38100" dir="2700000" algn="tl">
                      <a:srgbClr val="000000">
                        <a:alpha val="43137"/>
                      </a:srgbClr>
                    </a:outerShdw>
                  </a:effectLst>
                </a:rPr>
                <a:t>Maryland Stat Stats</a:t>
              </a:r>
            </a:p>
          </p:txBody>
        </p:sp>
        <p:pic>
          <p:nvPicPr>
            <p:cNvPr id="8" name="Picture 7">
              <a:extLst>
                <a:ext uri="{FF2B5EF4-FFF2-40B4-BE49-F238E27FC236}">
                  <a16:creationId xmlns:a16="http://schemas.microsoft.com/office/drawing/2014/main" id="{40B5FFDA-89E1-D84E-460A-6437A162A2F4}"/>
                </a:ext>
              </a:extLst>
            </p:cNvPr>
            <p:cNvPicPr>
              <a:picLocks noGrp="1" noRot="1" noChangeAspect="1" noMove="1" noResize="1" noEditPoints="1" noAdjustHandles="1" noChangeArrowheads="1" noChangeShapeType="1" noCrop="1"/>
            </p:cNvPicPr>
            <p:nvPr/>
          </p:nvPicPr>
          <p:blipFill rotWithShape="1">
            <a:blip r:embed="rId4"/>
            <a:srcRect l="4075" t="6020" r="5796" b="4614"/>
            <a:stretch/>
          </p:blipFill>
          <p:spPr>
            <a:xfrm>
              <a:off x="39542" y="59312"/>
              <a:ext cx="874858" cy="867457"/>
            </a:xfrm>
            <a:prstGeom prst="rect">
              <a:avLst/>
            </a:prstGeom>
          </p:spPr>
        </p:pic>
      </p:grpSp>
      <p:sp>
        <p:nvSpPr>
          <p:cNvPr id="9" name="TextBox 8">
            <a:extLst>
              <a:ext uri="{FF2B5EF4-FFF2-40B4-BE49-F238E27FC236}">
                <a16:creationId xmlns:a16="http://schemas.microsoft.com/office/drawing/2014/main" id="{E0108D2B-3A49-498E-D70D-6FDC52A8B061}"/>
              </a:ext>
            </a:extLst>
          </p:cNvPr>
          <p:cNvSpPr txBox="1"/>
          <p:nvPr/>
        </p:nvSpPr>
        <p:spPr>
          <a:xfrm>
            <a:off x="170026" y="6490661"/>
            <a:ext cx="11860172" cy="269304"/>
          </a:xfrm>
          <a:prstGeom prst="rect">
            <a:avLst/>
          </a:prstGeom>
          <a:noFill/>
        </p:spPr>
        <p:txBody>
          <a:bodyPr wrap="square" lIns="91440" tIns="45720" rIns="91440" bIns="45720" anchor="t">
            <a:spAutoFit/>
          </a:bodyPr>
          <a:lstStyle/>
          <a:p>
            <a:pPr algn="ctr"/>
            <a:r>
              <a:rPr lang="en-US" sz="1150">
                <a:ea typeface="+mn-lt"/>
                <a:cs typeface="+mn-lt"/>
                <a:hlinkClick r:id="rId5"/>
              </a:rPr>
              <a:t>Source: Chronic Absenteeism Trends and Bright Spots January 18, 2024 Presented by Carey M. Wright, Ed. D., Interim State Superintendent of Schools</a:t>
            </a:r>
            <a:r>
              <a:rPr lang="en-US" sz="1150">
                <a:latin typeface="Calibri"/>
                <a:ea typeface="+mn-lt"/>
                <a:cs typeface="Calibri"/>
                <a:hlinkClick r:id="rId5"/>
              </a:rPr>
              <a:t>, </a:t>
            </a:r>
            <a:r>
              <a:rPr lang="en-US" sz="1150">
                <a:ea typeface="+mn-lt"/>
                <a:cs typeface="+mn-lt"/>
                <a:hlinkClick r:id="rId5"/>
              </a:rPr>
              <a:t>Maryland State Department of Education</a:t>
            </a:r>
            <a:endParaRPr lang="en-US" sz="1150">
              <a:ea typeface="+mn-lt"/>
              <a:cs typeface="+mn-lt"/>
            </a:endParaRPr>
          </a:p>
        </p:txBody>
      </p:sp>
      <p:pic>
        <p:nvPicPr>
          <p:cNvPr id="4" name="Picture 3">
            <a:extLst>
              <a:ext uri="{FF2B5EF4-FFF2-40B4-BE49-F238E27FC236}">
                <a16:creationId xmlns:a16="http://schemas.microsoft.com/office/drawing/2014/main" id="{1BC11400-61AC-B10A-38A6-1F9E75EF7B86}"/>
              </a:ext>
            </a:extLst>
          </p:cNvPr>
          <p:cNvPicPr>
            <a:picLocks noChangeAspect="1"/>
          </p:cNvPicPr>
          <p:nvPr/>
        </p:nvPicPr>
        <p:blipFill>
          <a:blip r:embed="rId6"/>
          <a:stretch>
            <a:fillRect/>
          </a:stretch>
        </p:blipFill>
        <p:spPr>
          <a:xfrm>
            <a:off x="159224" y="2497286"/>
            <a:ext cx="11862180" cy="3057609"/>
          </a:xfrm>
          <a:prstGeom prst="rect">
            <a:avLst/>
          </a:prstGeom>
        </p:spPr>
      </p:pic>
    </p:spTree>
    <p:extLst>
      <p:ext uri="{BB962C8B-B14F-4D97-AF65-F5344CB8AC3E}">
        <p14:creationId xmlns:p14="http://schemas.microsoft.com/office/powerpoint/2010/main" val="3594893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9716723E-1BD7-4ED7-8B49-FDCED682A9F4}"/>
              </a:ext>
            </a:extLst>
          </p:cNvPr>
          <p:cNvGraphicFramePr>
            <a:graphicFrameLocks/>
          </p:cNvGraphicFramePr>
          <p:nvPr/>
        </p:nvGraphicFramePr>
        <p:xfrm>
          <a:off x="1830419" y="2308643"/>
          <a:ext cx="8531158" cy="444764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5">
            <a:extLst>
              <a:ext uri="{FF2B5EF4-FFF2-40B4-BE49-F238E27FC236}">
                <a16:creationId xmlns:a16="http://schemas.microsoft.com/office/drawing/2014/main" id="{2EB5E248-8B62-4279-885F-82479CD48D3C}"/>
              </a:ext>
            </a:extLst>
          </p:cNvPr>
          <p:cNvSpPr txBox="1"/>
          <p:nvPr/>
        </p:nvSpPr>
        <p:spPr>
          <a:xfrm>
            <a:off x="619125" y="1066785"/>
            <a:ext cx="10782300" cy="1454244"/>
          </a:xfrm>
          <a:prstGeom prst="rect">
            <a:avLst/>
          </a:prstGeom>
          <a:noFill/>
          <a:ln cap="flat">
            <a:noFill/>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endParaRPr lang="en-US" sz="600" b="1" dirty="0">
              <a:latin typeface="+mj-lt"/>
              <a:ea typeface="Calibri" panose="020F0502020204030204" pitchFamily="34" charset="0"/>
              <a:cs typeface="Calibri Light"/>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r>
              <a:rPr lang="en-US" sz="2400" b="1" dirty="0">
                <a:ea typeface="Calibri" panose="020F0502020204030204" pitchFamily="34" charset="0"/>
              </a:rPr>
              <a:t>Maryland Truancy Law </a:t>
            </a:r>
            <a:r>
              <a:rPr lang="en-US" sz="2400" b="1" dirty="0">
                <a:latin typeface="+mj-lt"/>
                <a:ea typeface="Calibri" panose="020F0502020204030204" pitchFamily="34" charset="0"/>
              </a:rPr>
              <a:t>can be f</a:t>
            </a:r>
            <a:r>
              <a:rPr lang="en-US" sz="2400" b="1" kern="0" dirty="0">
                <a:solidFill>
                  <a:srgbClr val="000000"/>
                </a:solidFill>
                <a:latin typeface="+mj-lt"/>
              </a:rPr>
              <a:t>ound in the Education statute 7-301</a:t>
            </a:r>
            <a:endParaRPr lang="en-US" sz="2400" b="1" kern="0" dirty="0">
              <a:solidFill>
                <a:srgbClr val="000000"/>
              </a:solidFill>
              <a:latin typeface="+mj-lt"/>
              <a:cs typeface="Calibri Light"/>
            </a:endParaRPr>
          </a:p>
          <a:p>
            <a:pPr algn="just">
              <a:defRPr sz="1800" b="0" i="0" u="none" strike="noStrike" kern="0" cap="none" spc="0" baseline="0">
                <a:solidFill>
                  <a:srgbClr val="000000"/>
                </a:solidFill>
                <a:uFillTx/>
              </a:defRPr>
            </a:pPr>
            <a:r>
              <a:rPr lang="en-US" sz="2400" kern="0" dirty="0">
                <a:solidFill>
                  <a:srgbClr val="000000"/>
                </a:solidFill>
                <a:ea typeface="+mn-lt"/>
                <a:cs typeface="+mn-lt"/>
                <a:hlinkClick r:id="rId4"/>
              </a:rPr>
              <a:t> </a:t>
            </a:r>
            <a:r>
              <a:rPr lang="en-US" sz="2400" kern="0" dirty="0">
                <a:solidFill>
                  <a:srgbClr val="000000"/>
                </a:solidFill>
                <a:ea typeface="+mn-lt"/>
                <a:cs typeface="+mn-lt"/>
              </a:rPr>
              <a:t>     </a:t>
            </a:r>
            <a:r>
              <a:rPr lang="en-US" sz="2400" kern="0" dirty="0">
                <a:solidFill>
                  <a:srgbClr val="0070C0"/>
                </a:solidFill>
                <a:ea typeface="+mn-lt"/>
                <a:cs typeface="+mn-lt"/>
                <a:hlinkClick r:id="rId4">
                  <a:extLst>
                    <a:ext uri="{A12FA001-AC4F-418D-AE19-62706E023703}">
                      <ahyp:hlinkClr xmlns:ahyp="http://schemas.microsoft.com/office/drawing/2018/hyperlinkcolor" val="tx"/>
                    </a:ext>
                  </a:extLst>
                </a:hlinkClick>
              </a:rPr>
              <a:t>Article - Education, Section 7-301 (maryland.gov)</a:t>
            </a:r>
          </a:p>
          <a:p>
            <a:pPr algn="just">
              <a:defRPr sz="1800" b="0" i="0" u="none" strike="noStrike" kern="0" cap="none" spc="0" baseline="0">
                <a:solidFill>
                  <a:srgbClr val="000000"/>
                </a:solidFill>
                <a:uFillTx/>
              </a:defRPr>
            </a:pPr>
            <a:endParaRPr lang="en-US" sz="1050" kern="0" dirty="0">
              <a:solidFill>
                <a:srgbClr val="0070C0"/>
              </a:solidFill>
              <a:latin typeface="Calibri"/>
              <a:cs typeface="Calibri"/>
            </a:endParaRPr>
          </a:p>
          <a:p>
            <a:pPr marL="342900" indent="-342900" algn="just">
              <a:buFont typeface="Wingdings"/>
              <a:buChar char="Ø"/>
              <a:defRPr sz="1800" b="0" i="0" u="none" strike="noStrike" kern="0" cap="none" spc="0" baseline="0">
                <a:solidFill>
                  <a:srgbClr val="000000"/>
                </a:solidFill>
                <a:uFillTx/>
              </a:defRPr>
            </a:pPr>
            <a:r>
              <a:rPr lang="en-US" sz="2400" b="1" kern="0" dirty="0">
                <a:solidFill>
                  <a:srgbClr val="000000"/>
                </a:solidFill>
                <a:latin typeface="+mj-lt"/>
              </a:rPr>
              <a:t>Legal </a:t>
            </a:r>
            <a:r>
              <a:rPr lang="en-US" sz="2400" b="1" kern="0" dirty="0">
                <a:solidFill>
                  <a:srgbClr val="000000"/>
                </a:solidFill>
              </a:rPr>
              <a:t>repercussions</a:t>
            </a:r>
            <a:r>
              <a:rPr lang="en-US" sz="2400" b="1" kern="0" dirty="0">
                <a:solidFill>
                  <a:srgbClr val="000000"/>
                </a:solidFill>
                <a:latin typeface="+mj-lt"/>
              </a:rPr>
              <a:t> for </a:t>
            </a:r>
            <a:r>
              <a:rPr lang="en-US" sz="2400" b="1" kern="0" dirty="0">
                <a:solidFill>
                  <a:srgbClr val="000000"/>
                </a:solidFill>
              </a:rPr>
              <a:t>parents</a:t>
            </a:r>
            <a:r>
              <a:rPr lang="en-US" sz="2400" b="1" kern="0" dirty="0">
                <a:solidFill>
                  <a:srgbClr val="000000"/>
                </a:solidFill>
                <a:latin typeface="+mj-lt"/>
              </a:rPr>
              <a:t> may Include </a:t>
            </a:r>
            <a:r>
              <a:rPr lang="en-US" sz="2400" b="1" kern="0" dirty="0">
                <a:solidFill>
                  <a:srgbClr val="000000"/>
                </a:solidFill>
                <a:latin typeface="Calibri Light"/>
                <a:cs typeface="Calibri Light"/>
              </a:rPr>
              <a:t>f</a:t>
            </a:r>
            <a:r>
              <a:rPr lang="en-US" sz="2400" b="1" kern="0" dirty="0">
                <a:solidFill>
                  <a:srgbClr val="000000"/>
                </a:solidFill>
              </a:rPr>
              <a:t>ines</a:t>
            </a:r>
            <a:r>
              <a:rPr lang="en-US" sz="2400" b="1" kern="0" dirty="0">
                <a:solidFill>
                  <a:srgbClr val="000000"/>
                </a:solidFill>
                <a:latin typeface="+mj-lt"/>
              </a:rPr>
              <a:t> &amp; </a:t>
            </a:r>
            <a:r>
              <a:rPr lang="en-US" sz="2400" b="1" kern="0" dirty="0">
                <a:solidFill>
                  <a:srgbClr val="000000"/>
                </a:solidFill>
                <a:latin typeface="Calibri Light"/>
                <a:cs typeface="Calibri Light"/>
              </a:rPr>
              <a:t>i</a:t>
            </a:r>
            <a:r>
              <a:rPr lang="en-US" sz="2400" b="1" kern="0" dirty="0">
                <a:solidFill>
                  <a:srgbClr val="000000"/>
                </a:solidFill>
              </a:rPr>
              <a:t>mprisonment</a:t>
            </a:r>
            <a:endParaRPr lang="en-US" sz="2400" b="1" kern="0" dirty="0">
              <a:solidFill>
                <a:srgbClr val="000000"/>
              </a:solidFill>
              <a:cs typeface="Calibri Light" panose="020F0302020204030204"/>
            </a:endParaRPr>
          </a:p>
        </p:txBody>
      </p:sp>
      <p:grpSp>
        <p:nvGrpSpPr>
          <p:cNvPr id="3" name="Group 2">
            <a:extLst>
              <a:ext uri="{FF2B5EF4-FFF2-40B4-BE49-F238E27FC236}">
                <a16:creationId xmlns:a16="http://schemas.microsoft.com/office/drawing/2014/main" id="{52C4CD3C-28C1-2B26-79AF-7C5525F313F2}"/>
              </a:ext>
            </a:extLst>
          </p:cNvPr>
          <p:cNvGrpSpPr>
            <a:grpSpLocks noGrp="1" noUngrp="1" noRot="1" noMove="1" noResize="1"/>
          </p:cNvGrpSpPr>
          <p:nvPr/>
        </p:nvGrpSpPr>
        <p:grpSpPr>
          <a:xfrm>
            <a:off x="0" y="876"/>
            <a:ext cx="12191999" cy="970671"/>
            <a:chOff x="0" y="876"/>
            <a:chExt cx="12191999" cy="970671"/>
          </a:xfrm>
        </p:grpSpPr>
        <p:sp>
          <p:nvSpPr>
            <p:cNvPr id="7" name="Rectangle 6">
              <a:extLst>
                <a:ext uri="{FF2B5EF4-FFF2-40B4-BE49-F238E27FC236}">
                  <a16:creationId xmlns:a16="http://schemas.microsoft.com/office/drawing/2014/main" id="{A29994F5-66AE-90C4-1724-E1297CD5D427}"/>
                </a:ext>
              </a:extLst>
            </p:cNvPr>
            <p:cNvSpPr>
              <a:spLocks noGrp="1" noRot="1" noMove="1" noResize="1" noEditPoints="1" noAdjustHandles="1" noChangeArrowheads="1" noChangeShapeType="1"/>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effectLst>
                    <a:outerShdw blurRad="38100" dist="38100" dir="2700000" algn="tl">
                      <a:srgbClr val="000000">
                        <a:alpha val="43137"/>
                      </a:srgbClr>
                    </a:outerShdw>
                  </a:effectLst>
                </a:rPr>
                <a:t>Maryland State Law</a:t>
              </a:r>
              <a:endParaRPr lang="en-US" dirty="0"/>
            </a:p>
          </p:txBody>
        </p:sp>
        <p:pic>
          <p:nvPicPr>
            <p:cNvPr id="8" name="Picture 7">
              <a:extLst>
                <a:ext uri="{FF2B5EF4-FFF2-40B4-BE49-F238E27FC236}">
                  <a16:creationId xmlns:a16="http://schemas.microsoft.com/office/drawing/2014/main" id="{40B5FFDA-89E1-D84E-460A-6437A162A2F4}"/>
                </a:ext>
              </a:extLst>
            </p:cNvPr>
            <p:cNvPicPr>
              <a:picLocks noGrp="1" noRot="1" noChangeAspect="1" noMove="1" noResize="1" noEditPoints="1" noAdjustHandles="1" noChangeArrowheads="1" noChangeShapeType="1" noCrop="1"/>
            </p:cNvPicPr>
            <p:nvPr/>
          </p:nvPicPr>
          <p:blipFill rotWithShape="1">
            <a:blip r:embed="rId5"/>
            <a:srcRect l="4075" t="6020" r="5796" b="4614"/>
            <a:stretch/>
          </p:blipFill>
          <p:spPr>
            <a:xfrm>
              <a:off x="39542" y="59312"/>
              <a:ext cx="874858" cy="867457"/>
            </a:xfrm>
            <a:prstGeom prst="rect">
              <a:avLst/>
            </a:prstGeom>
          </p:spPr>
        </p:pic>
      </p:grpSp>
      <p:sp>
        <p:nvSpPr>
          <p:cNvPr id="9" name="TextBox 8">
            <a:extLst>
              <a:ext uri="{FF2B5EF4-FFF2-40B4-BE49-F238E27FC236}">
                <a16:creationId xmlns:a16="http://schemas.microsoft.com/office/drawing/2014/main" id="{E0108D2B-3A49-498E-D70D-6FDC52A8B061}"/>
              </a:ext>
            </a:extLst>
          </p:cNvPr>
          <p:cNvSpPr txBox="1"/>
          <p:nvPr/>
        </p:nvSpPr>
        <p:spPr>
          <a:xfrm>
            <a:off x="-114302" y="6479288"/>
            <a:ext cx="11860172" cy="276999"/>
          </a:xfrm>
          <a:prstGeom prst="rect">
            <a:avLst/>
          </a:prstGeom>
          <a:noFill/>
        </p:spPr>
        <p:txBody>
          <a:bodyPr wrap="square">
            <a:spAutoFit/>
          </a:bodyPr>
          <a:lstStyle/>
          <a:p>
            <a:pPr marR="0" algn="ctr">
              <a:spcBef>
                <a:spcPts val="0"/>
              </a:spcBef>
              <a:spcAft>
                <a:spcPts val="0"/>
              </a:spcAft>
            </a:pPr>
            <a:r>
              <a:rPr lang="en-US" sz="1200">
                <a:latin typeface="+mj-lt"/>
                <a:ea typeface="Calibri" panose="020F0502020204030204" pitchFamily="34" charset="0"/>
              </a:rPr>
              <a:t>.</a:t>
            </a:r>
          </a:p>
        </p:txBody>
      </p:sp>
      <p:pic>
        <p:nvPicPr>
          <p:cNvPr id="2" name="Picture 1">
            <a:extLst>
              <a:ext uri="{FF2B5EF4-FFF2-40B4-BE49-F238E27FC236}">
                <a16:creationId xmlns:a16="http://schemas.microsoft.com/office/drawing/2014/main" id="{BDB70788-912E-2EC2-4506-9AA3747D1924}"/>
              </a:ext>
            </a:extLst>
          </p:cNvPr>
          <p:cNvPicPr>
            <a:picLocks noChangeAspect="1"/>
          </p:cNvPicPr>
          <p:nvPr/>
        </p:nvPicPr>
        <p:blipFill>
          <a:blip r:embed="rId6"/>
          <a:stretch>
            <a:fillRect/>
          </a:stretch>
        </p:blipFill>
        <p:spPr>
          <a:xfrm>
            <a:off x="5943600" y="2600325"/>
            <a:ext cx="5457825" cy="4019550"/>
          </a:xfrm>
          <a:prstGeom prst="rect">
            <a:avLst/>
          </a:prstGeom>
        </p:spPr>
      </p:pic>
      <p:pic>
        <p:nvPicPr>
          <p:cNvPr id="5" name="Picture 4">
            <a:extLst>
              <a:ext uri="{FF2B5EF4-FFF2-40B4-BE49-F238E27FC236}">
                <a16:creationId xmlns:a16="http://schemas.microsoft.com/office/drawing/2014/main" id="{6CFAFFB8-3BE0-3290-CF18-533A23193D84}"/>
              </a:ext>
            </a:extLst>
          </p:cNvPr>
          <p:cNvPicPr>
            <a:picLocks noChangeAspect="1"/>
          </p:cNvPicPr>
          <p:nvPr/>
        </p:nvPicPr>
        <p:blipFill>
          <a:blip r:embed="rId7"/>
          <a:stretch>
            <a:fillRect/>
          </a:stretch>
        </p:blipFill>
        <p:spPr>
          <a:xfrm>
            <a:off x="571500" y="2586038"/>
            <a:ext cx="5010150" cy="4314825"/>
          </a:xfrm>
          <a:prstGeom prst="rect">
            <a:avLst/>
          </a:prstGeom>
        </p:spPr>
      </p:pic>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F811CBF0-B087-3FB4-DEC4-6F8AAF92B328}"/>
                  </a:ext>
                </a:extLst>
              </p14:cNvPr>
              <p14:cNvContentPartPr/>
              <p14:nvPr/>
            </p14:nvContentPartPr>
            <p14:xfrm>
              <a:off x="3979068" y="2695001"/>
              <a:ext cx="1537845" cy="87826"/>
            </p14:xfrm>
          </p:contentPart>
        </mc:Choice>
        <mc:Fallback xmlns="">
          <p:pic>
            <p:nvPicPr>
              <p:cNvPr id="6" name="Ink 5">
                <a:extLst>
                  <a:ext uri="{FF2B5EF4-FFF2-40B4-BE49-F238E27FC236}">
                    <a16:creationId xmlns:a16="http://schemas.microsoft.com/office/drawing/2014/main" id="{F811CBF0-B087-3FB4-DEC4-6F8AAF92B328}"/>
                  </a:ext>
                </a:extLst>
              </p:cNvPr>
              <p:cNvPicPr/>
              <p:nvPr/>
            </p:nvPicPr>
            <p:blipFill>
              <a:blip r:embed="rId9"/>
              <a:stretch>
                <a:fillRect/>
              </a:stretch>
            </p:blipFill>
            <p:spPr>
              <a:xfrm>
                <a:off x="3925083" y="2587459"/>
                <a:ext cx="1645455" cy="30255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DA1C94DE-22F9-0FBC-F344-C9247BF3D681}"/>
                  </a:ext>
                </a:extLst>
              </p14:cNvPr>
              <p14:cNvContentPartPr/>
              <p14:nvPr/>
            </p14:nvContentPartPr>
            <p14:xfrm>
              <a:off x="645318" y="2857092"/>
              <a:ext cx="625783" cy="68143"/>
            </p14:xfrm>
          </p:contentPart>
        </mc:Choice>
        <mc:Fallback xmlns="">
          <p:pic>
            <p:nvPicPr>
              <p:cNvPr id="10" name="Ink 9">
                <a:extLst>
                  <a:ext uri="{FF2B5EF4-FFF2-40B4-BE49-F238E27FC236}">
                    <a16:creationId xmlns:a16="http://schemas.microsoft.com/office/drawing/2014/main" id="{DA1C94DE-22F9-0FBC-F344-C9247BF3D681}"/>
                  </a:ext>
                </a:extLst>
              </p:cNvPr>
              <p:cNvPicPr/>
              <p:nvPr/>
            </p:nvPicPr>
            <p:blipFill>
              <a:blip r:embed="rId11"/>
              <a:stretch>
                <a:fillRect/>
              </a:stretch>
            </p:blipFill>
            <p:spPr>
              <a:xfrm>
                <a:off x="591371" y="2749498"/>
                <a:ext cx="733317" cy="28297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1DBADDB8-C1BB-0549-381D-49A8D0825821}"/>
                  </a:ext>
                </a:extLst>
              </p14:cNvPr>
              <p14:cNvContentPartPr/>
              <p14:nvPr/>
            </p14:nvContentPartPr>
            <p14:xfrm>
              <a:off x="2578894" y="3028949"/>
              <a:ext cx="1300507" cy="22823"/>
            </p14:xfrm>
          </p:contentPart>
        </mc:Choice>
        <mc:Fallback xmlns="">
          <p:pic>
            <p:nvPicPr>
              <p:cNvPr id="12" name="Ink 11">
                <a:extLst>
                  <a:ext uri="{FF2B5EF4-FFF2-40B4-BE49-F238E27FC236}">
                    <a16:creationId xmlns:a16="http://schemas.microsoft.com/office/drawing/2014/main" id="{1DBADDB8-C1BB-0549-381D-49A8D0825821}"/>
                  </a:ext>
                </a:extLst>
              </p:cNvPr>
              <p:cNvPicPr/>
              <p:nvPr/>
            </p:nvPicPr>
            <p:blipFill>
              <a:blip r:embed="rId13"/>
              <a:stretch>
                <a:fillRect/>
              </a:stretch>
            </p:blipFill>
            <p:spPr>
              <a:xfrm>
                <a:off x="2524916" y="2923612"/>
                <a:ext cx="1408103" cy="23314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79EEFBA5-2460-BA37-EAEA-E37D62F3CB34}"/>
                  </a:ext>
                </a:extLst>
              </p14:cNvPr>
              <p14:cNvContentPartPr/>
              <p14:nvPr/>
            </p14:nvContentPartPr>
            <p14:xfrm>
              <a:off x="864393" y="3133309"/>
              <a:ext cx="216981" cy="32073"/>
            </p14:xfrm>
          </p:contentPart>
        </mc:Choice>
        <mc:Fallback xmlns="">
          <p:pic>
            <p:nvPicPr>
              <p:cNvPr id="13" name="Ink 12">
                <a:extLst>
                  <a:ext uri="{FF2B5EF4-FFF2-40B4-BE49-F238E27FC236}">
                    <a16:creationId xmlns:a16="http://schemas.microsoft.com/office/drawing/2014/main" id="{79EEFBA5-2460-BA37-EAEA-E37D62F3CB34}"/>
                  </a:ext>
                </a:extLst>
              </p:cNvPr>
              <p:cNvPicPr/>
              <p:nvPr/>
            </p:nvPicPr>
            <p:blipFill>
              <a:blip r:embed="rId15"/>
              <a:stretch>
                <a:fillRect/>
              </a:stretch>
            </p:blipFill>
            <p:spPr>
              <a:xfrm>
                <a:off x="810507" y="3026399"/>
                <a:ext cx="324394" cy="245537"/>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2C367F4B-C951-8812-9E97-1624A728171E}"/>
                  </a:ext>
                </a:extLst>
              </p14:cNvPr>
              <p14:cNvContentPartPr/>
              <p14:nvPr/>
            </p14:nvContentPartPr>
            <p14:xfrm>
              <a:off x="1912144" y="3180952"/>
              <a:ext cx="226419" cy="19447"/>
            </p14:xfrm>
          </p:contentPart>
        </mc:Choice>
        <mc:Fallback xmlns="">
          <p:pic>
            <p:nvPicPr>
              <p:cNvPr id="14" name="Ink 13">
                <a:extLst>
                  <a:ext uri="{FF2B5EF4-FFF2-40B4-BE49-F238E27FC236}">
                    <a16:creationId xmlns:a16="http://schemas.microsoft.com/office/drawing/2014/main" id="{2C367F4B-C951-8812-9E97-1624A728171E}"/>
                  </a:ext>
                </a:extLst>
              </p:cNvPr>
              <p:cNvPicPr/>
              <p:nvPr/>
            </p:nvPicPr>
            <p:blipFill>
              <a:blip r:embed="rId17"/>
              <a:stretch>
                <a:fillRect/>
              </a:stretch>
            </p:blipFill>
            <p:spPr>
              <a:xfrm>
                <a:off x="1858235" y="3074877"/>
                <a:ext cx="333878" cy="23124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30B6C3A2-5826-01BB-A5CE-CE517AA39284}"/>
                  </a:ext>
                </a:extLst>
              </p14:cNvPr>
              <p14:cNvContentPartPr/>
              <p14:nvPr/>
            </p14:nvContentPartPr>
            <p14:xfrm>
              <a:off x="2369343" y="3161883"/>
              <a:ext cx="768417" cy="19881"/>
            </p14:xfrm>
          </p:contentPart>
        </mc:Choice>
        <mc:Fallback xmlns="">
          <p:pic>
            <p:nvPicPr>
              <p:cNvPr id="15" name="Ink 14">
                <a:extLst>
                  <a:ext uri="{FF2B5EF4-FFF2-40B4-BE49-F238E27FC236}">
                    <a16:creationId xmlns:a16="http://schemas.microsoft.com/office/drawing/2014/main" id="{30B6C3A2-5826-01BB-A5CE-CE517AA39284}"/>
                  </a:ext>
                </a:extLst>
              </p:cNvPr>
              <p:cNvPicPr/>
              <p:nvPr/>
            </p:nvPicPr>
            <p:blipFill>
              <a:blip r:embed="rId19"/>
              <a:stretch>
                <a:fillRect/>
              </a:stretch>
            </p:blipFill>
            <p:spPr>
              <a:xfrm>
                <a:off x="2315356" y="3055378"/>
                <a:ext cx="876031" cy="23253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7856D7B3-C675-9665-4CB7-76AFC4B7BC66}"/>
                  </a:ext>
                </a:extLst>
              </p14:cNvPr>
              <p14:cNvContentPartPr/>
              <p14:nvPr/>
            </p14:nvContentPartPr>
            <p14:xfrm>
              <a:off x="4017168" y="3180686"/>
              <a:ext cx="370335" cy="19713"/>
            </p14:xfrm>
          </p:contentPart>
        </mc:Choice>
        <mc:Fallback xmlns="">
          <p:pic>
            <p:nvPicPr>
              <p:cNvPr id="16" name="Ink 15">
                <a:extLst>
                  <a:ext uri="{FF2B5EF4-FFF2-40B4-BE49-F238E27FC236}">
                    <a16:creationId xmlns:a16="http://schemas.microsoft.com/office/drawing/2014/main" id="{7856D7B3-C675-9665-4CB7-76AFC4B7BC66}"/>
                  </a:ext>
                </a:extLst>
              </p:cNvPr>
              <p:cNvPicPr/>
              <p:nvPr/>
            </p:nvPicPr>
            <p:blipFill>
              <a:blip r:embed="rId21"/>
              <a:stretch>
                <a:fillRect/>
              </a:stretch>
            </p:blipFill>
            <p:spPr>
              <a:xfrm>
                <a:off x="3963236" y="3073161"/>
                <a:ext cx="477840" cy="23440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D3B7F83F-998A-FA5D-3E48-B5027756636A}"/>
                  </a:ext>
                </a:extLst>
              </p14:cNvPr>
              <p14:cNvContentPartPr/>
              <p14:nvPr/>
            </p14:nvContentPartPr>
            <p14:xfrm>
              <a:off x="1016794" y="3581400"/>
              <a:ext cx="630832" cy="77026"/>
            </p14:xfrm>
          </p:contentPart>
        </mc:Choice>
        <mc:Fallback xmlns="">
          <p:pic>
            <p:nvPicPr>
              <p:cNvPr id="17" name="Ink 16">
                <a:extLst>
                  <a:ext uri="{FF2B5EF4-FFF2-40B4-BE49-F238E27FC236}">
                    <a16:creationId xmlns:a16="http://schemas.microsoft.com/office/drawing/2014/main" id="{D3B7F83F-998A-FA5D-3E48-B5027756636A}"/>
                  </a:ext>
                </a:extLst>
              </p:cNvPr>
              <p:cNvPicPr/>
              <p:nvPr/>
            </p:nvPicPr>
            <p:blipFill>
              <a:blip r:embed="rId23"/>
              <a:stretch>
                <a:fillRect/>
              </a:stretch>
            </p:blipFill>
            <p:spPr>
              <a:xfrm>
                <a:off x="962815" y="3473922"/>
                <a:ext cx="738430" cy="29162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2AAA4772-8AC9-9C6B-E618-180BAB5DF46D}"/>
                  </a:ext>
                </a:extLst>
              </p14:cNvPr>
              <p14:cNvContentPartPr/>
              <p14:nvPr/>
            </p14:nvContentPartPr>
            <p14:xfrm>
              <a:off x="2407443" y="3580576"/>
              <a:ext cx="476263" cy="56662"/>
            </p14:xfrm>
          </p:contentPart>
        </mc:Choice>
        <mc:Fallback xmlns="">
          <p:pic>
            <p:nvPicPr>
              <p:cNvPr id="18" name="Ink 17">
                <a:extLst>
                  <a:ext uri="{FF2B5EF4-FFF2-40B4-BE49-F238E27FC236}">
                    <a16:creationId xmlns:a16="http://schemas.microsoft.com/office/drawing/2014/main" id="{2AAA4772-8AC9-9C6B-E618-180BAB5DF46D}"/>
                  </a:ext>
                </a:extLst>
              </p:cNvPr>
              <p:cNvPicPr/>
              <p:nvPr/>
            </p:nvPicPr>
            <p:blipFill>
              <a:blip r:embed="rId25"/>
              <a:stretch>
                <a:fillRect/>
              </a:stretch>
            </p:blipFill>
            <p:spPr>
              <a:xfrm>
                <a:off x="2353486" y="3473667"/>
                <a:ext cx="583818" cy="27012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4F716AEF-7977-9FB4-1D53-1A740D1097F1}"/>
                  </a:ext>
                </a:extLst>
              </p14:cNvPr>
              <p14:cNvContentPartPr/>
              <p14:nvPr/>
            </p14:nvContentPartPr>
            <p14:xfrm>
              <a:off x="3207543" y="3581016"/>
              <a:ext cx="2256010" cy="48446"/>
            </p14:xfrm>
          </p:contentPart>
        </mc:Choice>
        <mc:Fallback xmlns="">
          <p:pic>
            <p:nvPicPr>
              <p:cNvPr id="21" name="Ink 20">
                <a:extLst>
                  <a:ext uri="{FF2B5EF4-FFF2-40B4-BE49-F238E27FC236}">
                    <a16:creationId xmlns:a16="http://schemas.microsoft.com/office/drawing/2014/main" id="{4F716AEF-7977-9FB4-1D53-1A740D1097F1}"/>
                  </a:ext>
                </a:extLst>
              </p:cNvPr>
              <p:cNvPicPr/>
              <p:nvPr/>
            </p:nvPicPr>
            <p:blipFill>
              <a:blip r:embed="rId27"/>
              <a:stretch>
                <a:fillRect/>
              </a:stretch>
            </p:blipFill>
            <p:spPr>
              <a:xfrm>
                <a:off x="3153554" y="3474150"/>
                <a:ext cx="2363628" cy="261822"/>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5700123F-BD5B-1662-C74E-33BFBC5DDDB7}"/>
                  </a:ext>
                </a:extLst>
              </p14:cNvPr>
              <p14:cNvContentPartPr/>
              <p14:nvPr/>
            </p14:nvContentPartPr>
            <p14:xfrm>
              <a:off x="3750469" y="3733800"/>
              <a:ext cx="732946" cy="37967"/>
            </p14:xfrm>
          </p:contentPart>
        </mc:Choice>
        <mc:Fallback xmlns="">
          <p:pic>
            <p:nvPicPr>
              <p:cNvPr id="22" name="Ink 21">
                <a:extLst>
                  <a:ext uri="{FF2B5EF4-FFF2-40B4-BE49-F238E27FC236}">
                    <a16:creationId xmlns:a16="http://schemas.microsoft.com/office/drawing/2014/main" id="{5700123F-BD5B-1662-C74E-33BFBC5DDDB7}"/>
                  </a:ext>
                </a:extLst>
              </p:cNvPr>
              <p:cNvPicPr/>
              <p:nvPr/>
            </p:nvPicPr>
            <p:blipFill>
              <a:blip r:embed="rId29"/>
              <a:stretch>
                <a:fillRect/>
              </a:stretch>
            </p:blipFill>
            <p:spPr>
              <a:xfrm>
                <a:off x="3696497" y="3626346"/>
                <a:ext cx="840531" cy="252516"/>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09167C3B-AFF4-044C-C80B-584E23310400}"/>
                  </a:ext>
                </a:extLst>
              </p14:cNvPr>
              <p14:cNvContentPartPr/>
              <p14:nvPr/>
            </p14:nvContentPartPr>
            <p14:xfrm>
              <a:off x="2493168" y="4057235"/>
              <a:ext cx="830765" cy="11906"/>
            </p14:xfrm>
          </p:contentPart>
        </mc:Choice>
        <mc:Fallback xmlns="">
          <p:pic>
            <p:nvPicPr>
              <p:cNvPr id="23" name="Ink 22">
                <a:extLst>
                  <a:ext uri="{FF2B5EF4-FFF2-40B4-BE49-F238E27FC236}">
                    <a16:creationId xmlns:a16="http://schemas.microsoft.com/office/drawing/2014/main" id="{09167C3B-AFF4-044C-C80B-584E23310400}"/>
                  </a:ext>
                </a:extLst>
              </p:cNvPr>
              <p:cNvPicPr/>
              <p:nvPr/>
            </p:nvPicPr>
            <p:blipFill>
              <a:blip r:embed="rId31"/>
              <a:stretch>
                <a:fillRect/>
              </a:stretch>
            </p:blipFill>
            <p:spPr>
              <a:xfrm>
                <a:off x="2439175" y="3938175"/>
                <a:ext cx="938390" cy="249629"/>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4A6A9158-0518-9AB3-B5A0-AB0F7E6907D6}"/>
                  </a:ext>
                </a:extLst>
              </p14:cNvPr>
              <p14:cNvContentPartPr/>
              <p14:nvPr/>
            </p14:nvContentPartPr>
            <p14:xfrm>
              <a:off x="5245894" y="4076700"/>
              <a:ext cx="199205" cy="11906"/>
            </p14:xfrm>
          </p:contentPart>
        </mc:Choice>
        <mc:Fallback xmlns="">
          <p:pic>
            <p:nvPicPr>
              <p:cNvPr id="24" name="Ink 23">
                <a:extLst>
                  <a:ext uri="{FF2B5EF4-FFF2-40B4-BE49-F238E27FC236}">
                    <a16:creationId xmlns:a16="http://schemas.microsoft.com/office/drawing/2014/main" id="{4A6A9158-0518-9AB3-B5A0-AB0F7E6907D6}"/>
                  </a:ext>
                </a:extLst>
              </p:cNvPr>
              <p:cNvPicPr/>
              <p:nvPr/>
            </p:nvPicPr>
            <p:blipFill>
              <a:blip r:embed="rId33"/>
              <a:stretch>
                <a:fillRect/>
              </a:stretch>
            </p:blipFill>
            <p:spPr>
              <a:xfrm>
                <a:off x="5191958" y="504900"/>
                <a:ext cx="306718" cy="7143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F95D8C0B-6D5F-8140-1CCE-2BF6704779D8}"/>
                  </a:ext>
                </a:extLst>
              </p14:cNvPr>
              <p14:cNvContentPartPr/>
              <p14:nvPr/>
            </p14:nvContentPartPr>
            <p14:xfrm>
              <a:off x="2436019" y="4190150"/>
              <a:ext cx="775930" cy="40061"/>
            </p14:xfrm>
          </p:contentPart>
        </mc:Choice>
        <mc:Fallback xmlns="">
          <p:pic>
            <p:nvPicPr>
              <p:cNvPr id="25" name="Ink 24">
                <a:extLst>
                  <a:ext uri="{FF2B5EF4-FFF2-40B4-BE49-F238E27FC236}">
                    <a16:creationId xmlns:a16="http://schemas.microsoft.com/office/drawing/2014/main" id="{F95D8C0B-6D5F-8140-1CCE-2BF6704779D8}"/>
                  </a:ext>
                </a:extLst>
              </p:cNvPr>
              <p:cNvPicPr/>
              <p:nvPr/>
            </p:nvPicPr>
            <p:blipFill>
              <a:blip r:embed="rId35"/>
              <a:stretch>
                <a:fillRect/>
              </a:stretch>
            </p:blipFill>
            <p:spPr>
              <a:xfrm>
                <a:off x="2382035" y="4082844"/>
                <a:ext cx="883538" cy="25431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33E27F36-A9D7-163F-4C03-2463D493164B}"/>
                  </a:ext>
                </a:extLst>
              </p14:cNvPr>
              <p14:cNvContentPartPr/>
              <p14:nvPr/>
            </p14:nvContentPartPr>
            <p14:xfrm>
              <a:off x="4074318" y="4191000"/>
              <a:ext cx="320831" cy="33090"/>
            </p14:xfrm>
          </p:contentPart>
        </mc:Choice>
        <mc:Fallback xmlns="">
          <p:pic>
            <p:nvPicPr>
              <p:cNvPr id="26" name="Ink 25">
                <a:extLst>
                  <a:ext uri="{FF2B5EF4-FFF2-40B4-BE49-F238E27FC236}">
                    <a16:creationId xmlns:a16="http://schemas.microsoft.com/office/drawing/2014/main" id="{33E27F36-A9D7-163F-4C03-2463D493164B}"/>
                  </a:ext>
                </a:extLst>
              </p:cNvPr>
              <p:cNvPicPr/>
              <p:nvPr/>
            </p:nvPicPr>
            <p:blipFill>
              <a:blip r:embed="rId37"/>
              <a:stretch>
                <a:fillRect/>
              </a:stretch>
            </p:blipFill>
            <p:spPr>
              <a:xfrm>
                <a:off x="4020427" y="4084258"/>
                <a:ext cx="428254" cy="246218"/>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8AB77312-397C-FE7D-554A-A3C7735C996A}"/>
                  </a:ext>
                </a:extLst>
              </p14:cNvPr>
              <p14:cNvContentPartPr/>
              <p14:nvPr/>
            </p14:nvContentPartPr>
            <p14:xfrm>
              <a:off x="3074194" y="4466814"/>
              <a:ext cx="1260410" cy="44188"/>
            </p14:xfrm>
          </p:contentPart>
        </mc:Choice>
        <mc:Fallback xmlns="">
          <p:pic>
            <p:nvPicPr>
              <p:cNvPr id="28" name="Ink 27">
                <a:extLst>
                  <a:ext uri="{FF2B5EF4-FFF2-40B4-BE49-F238E27FC236}">
                    <a16:creationId xmlns:a16="http://schemas.microsoft.com/office/drawing/2014/main" id="{8AB77312-397C-FE7D-554A-A3C7735C996A}"/>
                  </a:ext>
                </a:extLst>
              </p:cNvPr>
              <p:cNvPicPr/>
              <p:nvPr/>
            </p:nvPicPr>
            <p:blipFill>
              <a:blip r:embed="rId39"/>
              <a:stretch>
                <a:fillRect/>
              </a:stretch>
            </p:blipFill>
            <p:spPr>
              <a:xfrm>
                <a:off x="3020207" y="4359038"/>
                <a:ext cx="1368024" cy="2593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F2609A55-6F63-CA02-FB0F-CD7BCCEBA97E}"/>
                  </a:ext>
                </a:extLst>
              </p14:cNvPr>
              <p14:cNvContentPartPr/>
              <p14:nvPr/>
            </p14:nvContentPartPr>
            <p14:xfrm>
              <a:off x="626269" y="4191000"/>
              <a:ext cx="409564" cy="67832"/>
            </p14:xfrm>
          </p:contentPart>
        </mc:Choice>
        <mc:Fallback xmlns="">
          <p:pic>
            <p:nvPicPr>
              <p:cNvPr id="29" name="Ink 28">
                <a:extLst>
                  <a:ext uri="{FF2B5EF4-FFF2-40B4-BE49-F238E27FC236}">
                    <a16:creationId xmlns:a16="http://schemas.microsoft.com/office/drawing/2014/main" id="{F2609A55-6F63-CA02-FB0F-CD7BCCEBA97E}"/>
                  </a:ext>
                </a:extLst>
              </p:cNvPr>
              <p:cNvPicPr/>
              <p:nvPr/>
            </p:nvPicPr>
            <p:blipFill>
              <a:blip r:embed="rId41"/>
              <a:stretch>
                <a:fillRect/>
              </a:stretch>
            </p:blipFill>
            <p:spPr>
              <a:xfrm>
                <a:off x="572332" y="4083330"/>
                <a:ext cx="517079" cy="282813"/>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0937A019-5E54-C73E-87DE-B4F7F69A0E78}"/>
                  </a:ext>
                </a:extLst>
              </p14:cNvPr>
              <p14:cNvContentPartPr/>
              <p14:nvPr/>
            </p14:nvContentPartPr>
            <p14:xfrm>
              <a:off x="1407318" y="4610100"/>
              <a:ext cx="733202" cy="19176"/>
            </p14:xfrm>
          </p:contentPart>
        </mc:Choice>
        <mc:Fallback xmlns="">
          <p:pic>
            <p:nvPicPr>
              <p:cNvPr id="30" name="Ink 29">
                <a:extLst>
                  <a:ext uri="{FF2B5EF4-FFF2-40B4-BE49-F238E27FC236}">
                    <a16:creationId xmlns:a16="http://schemas.microsoft.com/office/drawing/2014/main" id="{0937A019-5E54-C73E-87DE-B4F7F69A0E78}"/>
                  </a:ext>
                </a:extLst>
              </p:cNvPr>
              <p:cNvPicPr/>
              <p:nvPr/>
            </p:nvPicPr>
            <p:blipFill>
              <a:blip r:embed="rId43"/>
              <a:stretch>
                <a:fillRect/>
              </a:stretch>
            </p:blipFill>
            <p:spPr>
              <a:xfrm>
                <a:off x="1353327" y="4503567"/>
                <a:ext cx="840825" cy="231888"/>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F87E5505-6C28-0904-B369-372F5B23A5CB}"/>
                  </a:ext>
                </a:extLst>
              </p14:cNvPr>
              <p14:cNvContentPartPr/>
              <p14:nvPr/>
            </p14:nvContentPartPr>
            <p14:xfrm>
              <a:off x="1921668" y="5343101"/>
              <a:ext cx="1003817" cy="67098"/>
            </p14:xfrm>
          </p:contentPart>
        </mc:Choice>
        <mc:Fallback xmlns="">
          <p:pic>
            <p:nvPicPr>
              <p:cNvPr id="31" name="Ink 30">
                <a:extLst>
                  <a:ext uri="{FF2B5EF4-FFF2-40B4-BE49-F238E27FC236}">
                    <a16:creationId xmlns:a16="http://schemas.microsoft.com/office/drawing/2014/main" id="{F87E5505-6C28-0904-B369-372F5B23A5CB}"/>
                  </a:ext>
                </a:extLst>
              </p:cNvPr>
              <p:cNvPicPr/>
              <p:nvPr/>
            </p:nvPicPr>
            <p:blipFill>
              <a:blip r:embed="rId45"/>
              <a:stretch>
                <a:fillRect/>
              </a:stretch>
            </p:blipFill>
            <p:spPr>
              <a:xfrm>
                <a:off x="1867680" y="5235457"/>
                <a:ext cx="1111433" cy="282027"/>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80279594-1F22-DAED-63A6-63A8A4EC9259}"/>
                  </a:ext>
                </a:extLst>
              </p14:cNvPr>
              <p14:cNvContentPartPr/>
              <p14:nvPr/>
            </p14:nvContentPartPr>
            <p14:xfrm>
              <a:off x="4207668" y="5781261"/>
              <a:ext cx="1077864" cy="38514"/>
            </p14:xfrm>
          </p:contentPart>
        </mc:Choice>
        <mc:Fallback xmlns="">
          <p:pic>
            <p:nvPicPr>
              <p:cNvPr id="32" name="Ink 31">
                <a:extLst>
                  <a:ext uri="{FF2B5EF4-FFF2-40B4-BE49-F238E27FC236}">
                    <a16:creationId xmlns:a16="http://schemas.microsoft.com/office/drawing/2014/main" id="{80279594-1F22-DAED-63A6-63A8A4EC9259}"/>
                  </a:ext>
                </a:extLst>
              </p:cNvPr>
              <p:cNvPicPr/>
              <p:nvPr/>
            </p:nvPicPr>
            <p:blipFill>
              <a:blip r:embed="rId47"/>
              <a:stretch>
                <a:fillRect/>
              </a:stretch>
            </p:blipFill>
            <p:spPr>
              <a:xfrm>
                <a:off x="4153685" y="5674278"/>
                <a:ext cx="1185470" cy="252124"/>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360B954C-7877-927E-2349-9DB6FAFB5FBD}"/>
                  </a:ext>
                </a:extLst>
              </p14:cNvPr>
              <p14:cNvContentPartPr/>
              <p14:nvPr/>
            </p14:nvContentPartPr>
            <p14:xfrm>
              <a:off x="10941843" y="2818644"/>
              <a:ext cx="316449" cy="37404"/>
            </p14:xfrm>
          </p:contentPart>
        </mc:Choice>
        <mc:Fallback xmlns="">
          <p:pic>
            <p:nvPicPr>
              <p:cNvPr id="36" name="Ink 35">
                <a:extLst>
                  <a:ext uri="{FF2B5EF4-FFF2-40B4-BE49-F238E27FC236}">
                    <a16:creationId xmlns:a16="http://schemas.microsoft.com/office/drawing/2014/main" id="{360B954C-7877-927E-2349-9DB6FAFB5FBD}"/>
                  </a:ext>
                </a:extLst>
              </p:cNvPr>
              <p:cNvPicPr/>
              <p:nvPr/>
            </p:nvPicPr>
            <p:blipFill>
              <a:blip r:embed="rId49"/>
              <a:stretch>
                <a:fillRect/>
              </a:stretch>
            </p:blipFill>
            <p:spPr>
              <a:xfrm>
                <a:off x="10887903" y="2711775"/>
                <a:ext cx="423970" cy="250785"/>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1AAFA56D-4960-C3DF-B23F-196F334613B6}"/>
                  </a:ext>
                </a:extLst>
              </p14:cNvPr>
              <p14:cNvContentPartPr/>
              <p14:nvPr/>
            </p14:nvContentPartPr>
            <p14:xfrm>
              <a:off x="6093618" y="2942723"/>
              <a:ext cx="2652661" cy="57909"/>
            </p14:xfrm>
          </p:contentPart>
        </mc:Choice>
        <mc:Fallback xmlns="">
          <p:pic>
            <p:nvPicPr>
              <p:cNvPr id="37" name="Ink 36">
                <a:extLst>
                  <a:ext uri="{FF2B5EF4-FFF2-40B4-BE49-F238E27FC236}">
                    <a16:creationId xmlns:a16="http://schemas.microsoft.com/office/drawing/2014/main" id="{1AAFA56D-4960-C3DF-B23F-196F334613B6}"/>
                  </a:ext>
                </a:extLst>
              </p:cNvPr>
              <p:cNvPicPr/>
              <p:nvPr/>
            </p:nvPicPr>
            <p:blipFill>
              <a:blip r:embed="rId51"/>
              <a:stretch>
                <a:fillRect/>
              </a:stretch>
            </p:blipFill>
            <p:spPr>
              <a:xfrm>
                <a:off x="6039622" y="2835484"/>
                <a:ext cx="2760294" cy="272029"/>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F8C7E83C-E85D-BDCF-D977-1F8BA563EBA2}"/>
                  </a:ext>
                </a:extLst>
              </p14:cNvPr>
              <p14:cNvContentPartPr/>
              <p14:nvPr/>
            </p14:nvContentPartPr>
            <p14:xfrm>
              <a:off x="9093993" y="2971799"/>
              <a:ext cx="1805409" cy="19713"/>
            </p14:xfrm>
          </p:contentPart>
        </mc:Choice>
        <mc:Fallback xmlns="">
          <p:pic>
            <p:nvPicPr>
              <p:cNvPr id="38" name="Ink 37">
                <a:extLst>
                  <a:ext uri="{FF2B5EF4-FFF2-40B4-BE49-F238E27FC236}">
                    <a16:creationId xmlns:a16="http://schemas.microsoft.com/office/drawing/2014/main" id="{F8C7E83C-E85D-BDCF-D977-1F8BA563EBA2}"/>
                  </a:ext>
                </a:extLst>
              </p:cNvPr>
              <p:cNvPicPr/>
              <p:nvPr/>
            </p:nvPicPr>
            <p:blipFill>
              <a:blip r:embed="rId53"/>
              <a:stretch>
                <a:fillRect/>
              </a:stretch>
            </p:blipFill>
            <p:spPr>
              <a:xfrm>
                <a:off x="9040003" y="2866194"/>
                <a:ext cx="1913028" cy="230572"/>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99DC088B-9CB3-4D79-7ABE-9D2914E566BE}"/>
                  </a:ext>
                </a:extLst>
              </p14:cNvPr>
              <p14:cNvContentPartPr/>
              <p14:nvPr/>
            </p14:nvContentPartPr>
            <p14:xfrm>
              <a:off x="6522243" y="3133724"/>
              <a:ext cx="432474" cy="61763"/>
            </p14:xfrm>
          </p:contentPart>
        </mc:Choice>
        <mc:Fallback xmlns="">
          <p:pic>
            <p:nvPicPr>
              <p:cNvPr id="39" name="Ink 38">
                <a:extLst>
                  <a:ext uri="{FF2B5EF4-FFF2-40B4-BE49-F238E27FC236}">
                    <a16:creationId xmlns:a16="http://schemas.microsoft.com/office/drawing/2014/main" id="{99DC088B-9CB3-4D79-7ABE-9D2914E566BE}"/>
                  </a:ext>
                </a:extLst>
              </p:cNvPr>
              <p:cNvPicPr/>
              <p:nvPr/>
            </p:nvPicPr>
            <p:blipFill>
              <a:blip r:embed="rId55"/>
              <a:stretch>
                <a:fillRect/>
              </a:stretch>
            </p:blipFill>
            <p:spPr>
              <a:xfrm>
                <a:off x="6468319" y="3026621"/>
                <a:ext cx="539963" cy="275613"/>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A9C0BFED-79E0-2F4D-7FC3-601E2B645D9F}"/>
                  </a:ext>
                </a:extLst>
              </p14:cNvPr>
              <p14:cNvContentPartPr/>
              <p14:nvPr/>
            </p14:nvContentPartPr>
            <p14:xfrm>
              <a:off x="7274718" y="3047195"/>
              <a:ext cx="1027767" cy="86944"/>
            </p14:xfrm>
          </p:contentPart>
        </mc:Choice>
        <mc:Fallback xmlns="">
          <p:pic>
            <p:nvPicPr>
              <p:cNvPr id="40" name="Ink 39">
                <a:extLst>
                  <a:ext uri="{FF2B5EF4-FFF2-40B4-BE49-F238E27FC236}">
                    <a16:creationId xmlns:a16="http://schemas.microsoft.com/office/drawing/2014/main" id="{A9C0BFED-79E0-2F4D-7FC3-601E2B645D9F}"/>
                  </a:ext>
                </a:extLst>
              </p:cNvPr>
              <p:cNvPicPr/>
              <p:nvPr/>
            </p:nvPicPr>
            <p:blipFill>
              <a:blip r:embed="rId57"/>
              <a:stretch>
                <a:fillRect/>
              </a:stretch>
            </p:blipFill>
            <p:spPr>
              <a:xfrm>
                <a:off x="7220739" y="2939413"/>
                <a:ext cx="1135366" cy="30214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88E78324-7C6D-6437-2809-024FE1810C1F}"/>
                  </a:ext>
                </a:extLst>
              </p14:cNvPr>
              <p14:cNvContentPartPr/>
              <p14:nvPr/>
            </p14:nvContentPartPr>
            <p14:xfrm>
              <a:off x="7274718" y="3076574"/>
              <a:ext cx="1043307" cy="48067"/>
            </p14:xfrm>
          </p:contentPart>
        </mc:Choice>
        <mc:Fallback xmlns="">
          <p:pic>
            <p:nvPicPr>
              <p:cNvPr id="41" name="Ink 40">
                <a:extLst>
                  <a:ext uri="{FF2B5EF4-FFF2-40B4-BE49-F238E27FC236}">
                    <a16:creationId xmlns:a16="http://schemas.microsoft.com/office/drawing/2014/main" id="{88E78324-7C6D-6437-2809-024FE1810C1F}"/>
                  </a:ext>
                </a:extLst>
              </p:cNvPr>
              <p:cNvPicPr/>
              <p:nvPr/>
            </p:nvPicPr>
            <p:blipFill>
              <a:blip r:embed="rId59"/>
              <a:stretch>
                <a:fillRect/>
              </a:stretch>
            </p:blipFill>
            <p:spPr>
              <a:xfrm>
                <a:off x="7220735" y="2969758"/>
                <a:ext cx="1150913" cy="261342"/>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3C8D2476-446E-5D88-EC27-E775B40E8812}"/>
                  </a:ext>
                </a:extLst>
              </p14:cNvPr>
              <p14:cNvContentPartPr/>
              <p14:nvPr/>
            </p14:nvContentPartPr>
            <p14:xfrm>
              <a:off x="6998493" y="4561909"/>
              <a:ext cx="2080853" cy="48659"/>
            </p14:xfrm>
          </p:contentPart>
        </mc:Choice>
        <mc:Fallback xmlns="">
          <p:pic>
            <p:nvPicPr>
              <p:cNvPr id="42" name="Ink 41">
                <a:extLst>
                  <a:ext uri="{FF2B5EF4-FFF2-40B4-BE49-F238E27FC236}">
                    <a16:creationId xmlns:a16="http://schemas.microsoft.com/office/drawing/2014/main" id="{3C8D2476-446E-5D88-EC27-E775B40E8812}"/>
                  </a:ext>
                </a:extLst>
              </p:cNvPr>
              <p:cNvPicPr/>
              <p:nvPr/>
            </p:nvPicPr>
            <p:blipFill>
              <a:blip r:embed="rId61"/>
              <a:stretch>
                <a:fillRect/>
              </a:stretch>
            </p:blipFill>
            <p:spPr>
              <a:xfrm>
                <a:off x="6944501" y="4454573"/>
                <a:ext cx="2188477" cy="26297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Ink 43">
                <a:extLst>
                  <a:ext uri="{FF2B5EF4-FFF2-40B4-BE49-F238E27FC236}">
                    <a16:creationId xmlns:a16="http://schemas.microsoft.com/office/drawing/2014/main" id="{A8D542E7-4D9E-A9AD-C465-9E3E4B967C6D}"/>
                  </a:ext>
                </a:extLst>
              </p14:cNvPr>
              <p14:cNvContentPartPr/>
              <p14:nvPr/>
            </p14:nvContentPartPr>
            <p14:xfrm>
              <a:off x="7398543" y="5514975"/>
              <a:ext cx="379183" cy="19806"/>
            </p14:xfrm>
          </p:contentPart>
        </mc:Choice>
        <mc:Fallback xmlns="">
          <p:pic>
            <p:nvPicPr>
              <p:cNvPr id="44" name="Ink 43">
                <a:extLst>
                  <a:ext uri="{FF2B5EF4-FFF2-40B4-BE49-F238E27FC236}">
                    <a16:creationId xmlns:a16="http://schemas.microsoft.com/office/drawing/2014/main" id="{A8D542E7-4D9E-A9AD-C465-9E3E4B967C6D}"/>
                  </a:ext>
                </a:extLst>
              </p:cNvPr>
              <p:cNvPicPr/>
              <p:nvPr/>
            </p:nvPicPr>
            <p:blipFill>
              <a:blip r:embed="rId63"/>
              <a:stretch>
                <a:fillRect/>
              </a:stretch>
            </p:blipFill>
            <p:spPr>
              <a:xfrm>
                <a:off x="7344580" y="5408871"/>
                <a:ext cx="486750" cy="231659"/>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Ink 44">
                <a:extLst>
                  <a:ext uri="{FF2B5EF4-FFF2-40B4-BE49-F238E27FC236}">
                    <a16:creationId xmlns:a16="http://schemas.microsoft.com/office/drawing/2014/main" id="{B79BF0A1-AA0E-D45B-3CDC-5C44EBD6BBD0}"/>
                  </a:ext>
                </a:extLst>
              </p14:cNvPr>
              <p14:cNvContentPartPr/>
              <p14:nvPr/>
            </p14:nvContentPartPr>
            <p14:xfrm>
              <a:off x="10141744" y="5505034"/>
              <a:ext cx="807936" cy="38516"/>
            </p14:xfrm>
          </p:contentPart>
        </mc:Choice>
        <mc:Fallback xmlns="">
          <p:pic>
            <p:nvPicPr>
              <p:cNvPr id="45" name="Ink 44">
                <a:extLst>
                  <a:ext uri="{FF2B5EF4-FFF2-40B4-BE49-F238E27FC236}">
                    <a16:creationId xmlns:a16="http://schemas.microsoft.com/office/drawing/2014/main" id="{B79BF0A1-AA0E-D45B-3CDC-5C44EBD6BBD0}"/>
                  </a:ext>
                </a:extLst>
              </p:cNvPr>
              <p:cNvPicPr/>
              <p:nvPr/>
            </p:nvPicPr>
            <p:blipFill>
              <a:blip r:embed="rId65"/>
              <a:stretch>
                <a:fillRect/>
              </a:stretch>
            </p:blipFill>
            <p:spPr>
              <a:xfrm>
                <a:off x="10087762" y="5398045"/>
                <a:ext cx="915541" cy="25213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Ink 46">
                <a:extLst>
                  <a:ext uri="{FF2B5EF4-FFF2-40B4-BE49-F238E27FC236}">
                    <a16:creationId xmlns:a16="http://schemas.microsoft.com/office/drawing/2014/main" id="{CE2B34C3-1C3F-034B-8329-3004CE7DDDFA}"/>
                  </a:ext>
                </a:extLst>
              </p14:cNvPr>
              <p14:cNvContentPartPr/>
              <p14:nvPr/>
            </p14:nvContentPartPr>
            <p14:xfrm>
              <a:off x="6922293" y="5695949"/>
              <a:ext cx="857467" cy="12431"/>
            </p14:xfrm>
          </p:contentPart>
        </mc:Choice>
        <mc:Fallback xmlns="">
          <p:pic>
            <p:nvPicPr>
              <p:cNvPr id="47" name="Ink 46">
                <a:extLst>
                  <a:ext uri="{FF2B5EF4-FFF2-40B4-BE49-F238E27FC236}">
                    <a16:creationId xmlns:a16="http://schemas.microsoft.com/office/drawing/2014/main" id="{CE2B34C3-1C3F-034B-8329-3004CE7DDDFA}"/>
                  </a:ext>
                </a:extLst>
              </p:cNvPr>
              <p:cNvPicPr/>
              <p:nvPr/>
            </p:nvPicPr>
            <p:blipFill>
              <a:blip r:embed="rId67"/>
              <a:stretch>
                <a:fillRect/>
              </a:stretch>
            </p:blipFill>
            <p:spPr>
              <a:xfrm>
                <a:off x="6868319" y="5592357"/>
                <a:ext cx="965055" cy="219269"/>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Ink 47">
                <a:extLst>
                  <a:ext uri="{FF2B5EF4-FFF2-40B4-BE49-F238E27FC236}">
                    <a16:creationId xmlns:a16="http://schemas.microsoft.com/office/drawing/2014/main" id="{CD6FDA75-9352-F32B-248C-7375A2FCA5E1}"/>
                  </a:ext>
                </a:extLst>
              </p14:cNvPr>
              <p14:cNvContentPartPr/>
              <p14:nvPr/>
            </p14:nvContentPartPr>
            <p14:xfrm>
              <a:off x="8074819" y="5686024"/>
              <a:ext cx="711971" cy="29995"/>
            </p14:xfrm>
          </p:contentPart>
        </mc:Choice>
        <mc:Fallback xmlns="">
          <p:pic>
            <p:nvPicPr>
              <p:cNvPr id="48" name="Ink 47">
                <a:extLst>
                  <a:ext uri="{FF2B5EF4-FFF2-40B4-BE49-F238E27FC236}">
                    <a16:creationId xmlns:a16="http://schemas.microsoft.com/office/drawing/2014/main" id="{CD6FDA75-9352-F32B-248C-7375A2FCA5E1}"/>
                  </a:ext>
                </a:extLst>
              </p:cNvPr>
              <p:cNvPicPr/>
              <p:nvPr/>
            </p:nvPicPr>
            <p:blipFill>
              <a:blip r:embed="rId69"/>
              <a:stretch>
                <a:fillRect/>
              </a:stretch>
            </p:blipFill>
            <p:spPr>
              <a:xfrm>
                <a:off x="8020855" y="5578899"/>
                <a:ext cx="819540" cy="243888"/>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Ink 49">
                <a:extLst>
                  <a:ext uri="{FF2B5EF4-FFF2-40B4-BE49-F238E27FC236}">
                    <a16:creationId xmlns:a16="http://schemas.microsoft.com/office/drawing/2014/main" id="{2B045573-CE10-33A9-FB4C-317CAE1DE12B}"/>
                  </a:ext>
                </a:extLst>
              </p14:cNvPr>
              <p14:cNvContentPartPr/>
              <p14:nvPr/>
            </p14:nvContentPartPr>
            <p14:xfrm>
              <a:off x="7560468" y="6181725"/>
              <a:ext cx="1141937" cy="11906"/>
            </p14:xfrm>
          </p:contentPart>
        </mc:Choice>
        <mc:Fallback xmlns="">
          <p:pic>
            <p:nvPicPr>
              <p:cNvPr id="50" name="Ink 49">
                <a:extLst>
                  <a:ext uri="{FF2B5EF4-FFF2-40B4-BE49-F238E27FC236}">
                    <a16:creationId xmlns:a16="http://schemas.microsoft.com/office/drawing/2014/main" id="{2B045573-CE10-33A9-FB4C-317CAE1DE12B}"/>
                  </a:ext>
                </a:extLst>
              </p:cNvPr>
              <p:cNvPicPr/>
              <p:nvPr/>
            </p:nvPicPr>
            <p:blipFill>
              <a:blip r:embed="rId71"/>
              <a:stretch>
                <a:fillRect/>
              </a:stretch>
            </p:blipFill>
            <p:spPr>
              <a:xfrm>
                <a:off x="7506484" y="2609925"/>
                <a:ext cx="1249545" cy="7143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Ink 50">
                <a:extLst>
                  <a:ext uri="{FF2B5EF4-FFF2-40B4-BE49-F238E27FC236}">
                    <a16:creationId xmlns:a16="http://schemas.microsoft.com/office/drawing/2014/main" id="{98D1A162-AFD3-EF72-00B2-80E8A310575A}"/>
                  </a:ext>
                </a:extLst>
              </p14:cNvPr>
              <p14:cNvContentPartPr/>
              <p14:nvPr/>
            </p14:nvContentPartPr>
            <p14:xfrm>
              <a:off x="9455944" y="6161851"/>
              <a:ext cx="317119" cy="25092"/>
            </p14:xfrm>
          </p:contentPart>
        </mc:Choice>
        <mc:Fallback xmlns="">
          <p:pic>
            <p:nvPicPr>
              <p:cNvPr id="51" name="Ink 50">
                <a:extLst>
                  <a:ext uri="{FF2B5EF4-FFF2-40B4-BE49-F238E27FC236}">
                    <a16:creationId xmlns:a16="http://schemas.microsoft.com/office/drawing/2014/main" id="{98D1A162-AFD3-EF72-00B2-80E8A310575A}"/>
                  </a:ext>
                </a:extLst>
              </p:cNvPr>
              <p:cNvPicPr/>
              <p:nvPr/>
            </p:nvPicPr>
            <p:blipFill>
              <a:blip r:embed="rId73"/>
              <a:stretch>
                <a:fillRect/>
              </a:stretch>
            </p:blipFill>
            <p:spPr>
              <a:xfrm>
                <a:off x="9401951" y="6055828"/>
                <a:ext cx="424745" cy="23678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3" name="Ink 52">
                <a:extLst>
                  <a:ext uri="{FF2B5EF4-FFF2-40B4-BE49-F238E27FC236}">
                    <a16:creationId xmlns:a16="http://schemas.microsoft.com/office/drawing/2014/main" id="{B67DCD4E-D925-668F-F10F-DAFA8FAF4000}"/>
                  </a:ext>
                </a:extLst>
              </p14:cNvPr>
              <p14:cNvContentPartPr/>
              <p14:nvPr/>
            </p14:nvContentPartPr>
            <p14:xfrm>
              <a:off x="11008518" y="6181725"/>
              <a:ext cx="199306" cy="11906"/>
            </p14:xfrm>
          </p:contentPart>
        </mc:Choice>
        <mc:Fallback xmlns="">
          <p:pic>
            <p:nvPicPr>
              <p:cNvPr id="53" name="Ink 52">
                <a:extLst>
                  <a:ext uri="{FF2B5EF4-FFF2-40B4-BE49-F238E27FC236}">
                    <a16:creationId xmlns:a16="http://schemas.microsoft.com/office/drawing/2014/main" id="{B67DCD4E-D925-668F-F10F-DAFA8FAF4000}"/>
                  </a:ext>
                </a:extLst>
              </p:cNvPr>
              <p:cNvPicPr/>
              <p:nvPr/>
            </p:nvPicPr>
            <p:blipFill>
              <a:blip r:embed="rId33"/>
              <a:stretch>
                <a:fillRect/>
              </a:stretch>
            </p:blipFill>
            <p:spPr>
              <a:xfrm>
                <a:off x="10954554" y="2609925"/>
                <a:ext cx="306874" cy="7143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 name="Ink 3">
                <a:extLst>
                  <a:ext uri="{FF2B5EF4-FFF2-40B4-BE49-F238E27FC236}">
                    <a16:creationId xmlns:a16="http://schemas.microsoft.com/office/drawing/2014/main" id="{3E6DE55D-E324-249D-DEB7-ED8162D55AA5}"/>
                  </a:ext>
                </a:extLst>
              </p14:cNvPr>
              <p14:cNvContentPartPr/>
              <p14:nvPr/>
            </p14:nvContentPartPr>
            <p14:xfrm>
              <a:off x="3470413" y="4560306"/>
              <a:ext cx="793906" cy="78435"/>
            </p14:xfrm>
          </p:contentPart>
        </mc:Choice>
        <mc:Fallback xmlns="">
          <p:pic>
            <p:nvPicPr>
              <p:cNvPr id="4" name="Ink 3">
                <a:extLst>
                  <a:ext uri="{FF2B5EF4-FFF2-40B4-BE49-F238E27FC236}">
                    <a16:creationId xmlns:a16="http://schemas.microsoft.com/office/drawing/2014/main" id="{3E6DE55D-E324-249D-DEB7-ED8162D55AA5}"/>
                  </a:ext>
                </a:extLst>
              </p:cNvPr>
              <p:cNvPicPr/>
              <p:nvPr/>
            </p:nvPicPr>
            <p:blipFill>
              <a:blip r:embed="rId76"/>
              <a:stretch>
                <a:fillRect/>
              </a:stretch>
            </p:blipFill>
            <p:spPr>
              <a:xfrm>
                <a:off x="3416430" y="4452861"/>
                <a:ext cx="901512" cy="292967"/>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9" name="Ink 18">
                <a:extLst>
                  <a:ext uri="{FF2B5EF4-FFF2-40B4-BE49-F238E27FC236}">
                    <a16:creationId xmlns:a16="http://schemas.microsoft.com/office/drawing/2014/main" id="{02C53770-1B4A-6F43-D84D-A75072B11EA3}"/>
                  </a:ext>
                </a:extLst>
              </p14:cNvPr>
              <p14:cNvContentPartPr/>
              <p14:nvPr/>
            </p14:nvContentPartPr>
            <p14:xfrm>
              <a:off x="5060674" y="4638260"/>
              <a:ext cx="385774" cy="32977"/>
            </p14:xfrm>
          </p:contentPart>
        </mc:Choice>
        <mc:Fallback xmlns="">
          <p:pic>
            <p:nvPicPr>
              <p:cNvPr id="19" name="Ink 18">
                <a:extLst>
                  <a:ext uri="{FF2B5EF4-FFF2-40B4-BE49-F238E27FC236}">
                    <a16:creationId xmlns:a16="http://schemas.microsoft.com/office/drawing/2014/main" id="{02C53770-1B4A-6F43-D84D-A75072B11EA3}"/>
                  </a:ext>
                </a:extLst>
              </p:cNvPr>
              <p:cNvPicPr/>
              <p:nvPr/>
            </p:nvPicPr>
            <p:blipFill>
              <a:blip r:embed="rId78"/>
              <a:stretch>
                <a:fillRect/>
              </a:stretch>
            </p:blipFill>
            <p:spPr>
              <a:xfrm>
                <a:off x="5006745" y="4531883"/>
                <a:ext cx="493273" cy="245377"/>
              </a:xfrm>
              <a:prstGeom prst="rect">
                <a:avLst/>
              </a:prstGeom>
            </p:spPr>
          </p:pic>
        </mc:Fallback>
      </mc:AlternateContent>
    </p:spTree>
    <p:extLst>
      <p:ext uri="{BB962C8B-B14F-4D97-AF65-F5344CB8AC3E}">
        <p14:creationId xmlns:p14="http://schemas.microsoft.com/office/powerpoint/2010/main" val="249146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9716723E-1BD7-4ED7-8B49-FDCED682A9F4}"/>
              </a:ext>
            </a:extLst>
          </p:cNvPr>
          <p:cNvGraphicFramePr>
            <a:graphicFrameLocks/>
          </p:cNvGraphicFramePr>
          <p:nvPr/>
        </p:nvGraphicFramePr>
        <p:xfrm>
          <a:off x="1830419" y="2308643"/>
          <a:ext cx="8531158" cy="444764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5">
            <a:extLst>
              <a:ext uri="{FF2B5EF4-FFF2-40B4-BE49-F238E27FC236}">
                <a16:creationId xmlns:a16="http://schemas.microsoft.com/office/drawing/2014/main" id="{2EB5E248-8B62-4279-885F-82479CD48D3C}"/>
              </a:ext>
            </a:extLst>
          </p:cNvPr>
          <p:cNvSpPr txBox="1"/>
          <p:nvPr/>
        </p:nvSpPr>
        <p:spPr>
          <a:xfrm>
            <a:off x="619125" y="1066785"/>
            <a:ext cx="10782300" cy="1084912"/>
          </a:xfrm>
          <a:prstGeom prst="rect">
            <a:avLst/>
          </a:prstGeom>
          <a:noFill/>
          <a:ln cap="flat">
            <a:noFill/>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endParaRPr lang="en-US" sz="600" b="1" dirty="0">
              <a:latin typeface="+mj-lt"/>
              <a:ea typeface="Calibri" panose="020F0502020204030204" pitchFamily="34" charset="0"/>
              <a:cs typeface="Calibri Light"/>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r>
              <a:rPr lang="en-US" sz="2400" b="1" dirty="0">
                <a:ea typeface="Calibri" panose="020F0502020204030204" pitchFamily="34" charset="0"/>
              </a:rPr>
              <a:t>Maryland Truancy Law </a:t>
            </a:r>
            <a:r>
              <a:rPr lang="en-US" sz="2400" b="1" dirty="0">
                <a:latin typeface="+mj-lt"/>
                <a:ea typeface="Calibri" panose="020F0502020204030204" pitchFamily="34" charset="0"/>
              </a:rPr>
              <a:t>can be f</a:t>
            </a:r>
            <a:r>
              <a:rPr lang="en-US" sz="2400" b="1" kern="0" dirty="0">
                <a:solidFill>
                  <a:srgbClr val="000000"/>
                </a:solidFill>
                <a:latin typeface="+mj-lt"/>
              </a:rPr>
              <a:t>ound in the Education statute 7-301</a:t>
            </a:r>
            <a:endParaRPr lang="en-US" sz="2400" b="1" kern="0" dirty="0">
              <a:solidFill>
                <a:srgbClr val="000000"/>
              </a:solidFill>
              <a:latin typeface="+mj-lt"/>
              <a:cs typeface="Calibri Light"/>
            </a:endParaRPr>
          </a:p>
          <a:p>
            <a:pPr algn="just">
              <a:defRPr sz="1800" b="0" i="0" u="none" strike="noStrike" kern="0" cap="none" spc="0" baseline="0">
                <a:solidFill>
                  <a:srgbClr val="000000"/>
                </a:solidFill>
                <a:uFillTx/>
              </a:defRPr>
            </a:pPr>
            <a:r>
              <a:rPr lang="en-US" sz="2400" kern="0" dirty="0">
                <a:solidFill>
                  <a:srgbClr val="000000"/>
                </a:solidFill>
                <a:ea typeface="+mn-lt"/>
                <a:cs typeface="+mn-lt"/>
              </a:rPr>
              <a:t>     </a:t>
            </a:r>
            <a:r>
              <a:rPr lang="en-US" sz="2400" kern="0" dirty="0">
                <a:solidFill>
                  <a:srgbClr val="0070C0"/>
                </a:solidFill>
                <a:ea typeface="+mn-lt"/>
                <a:cs typeface="+mn-lt"/>
              </a:rPr>
              <a:t>Article - Education, Section 7-301 (maryland.gov)</a:t>
            </a:r>
          </a:p>
          <a:p>
            <a:pPr algn="just">
              <a:defRPr sz="1800" b="0" i="0" u="none" strike="noStrike" kern="0" cap="none" spc="0" baseline="0">
                <a:solidFill>
                  <a:srgbClr val="000000"/>
                </a:solidFill>
                <a:uFillTx/>
              </a:defRPr>
            </a:pPr>
            <a:endParaRPr lang="en-US" sz="1050" kern="0" dirty="0">
              <a:solidFill>
                <a:srgbClr val="0070C0"/>
              </a:solidFill>
              <a:latin typeface="Calibri"/>
              <a:cs typeface="Calibri"/>
            </a:endParaRPr>
          </a:p>
        </p:txBody>
      </p:sp>
      <p:grpSp>
        <p:nvGrpSpPr>
          <p:cNvPr id="3" name="Group 2">
            <a:extLst>
              <a:ext uri="{FF2B5EF4-FFF2-40B4-BE49-F238E27FC236}">
                <a16:creationId xmlns:a16="http://schemas.microsoft.com/office/drawing/2014/main" id="{52C4CD3C-28C1-2B26-79AF-7C5525F313F2}"/>
              </a:ext>
            </a:extLst>
          </p:cNvPr>
          <p:cNvGrpSpPr>
            <a:grpSpLocks noGrp="1" noUngrp="1" noRot="1" noMove="1" noResize="1"/>
          </p:cNvGrpSpPr>
          <p:nvPr/>
        </p:nvGrpSpPr>
        <p:grpSpPr>
          <a:xfrm>
            <a:off x="0" y="876"/>
            <a:ext cx="12191999" cy="970671"/>
            <a:chOff x="0" y="876"/>
            <a:chExt cx="12191999" cy="970671"/>
          </a:xfrm>
        </p:grpSpPr>
        <p:sp>
          <p:nvSpPr>
            <p:cNvPr id="7" name="Rectangle 6">
              <a:extLst>
                <a:ext uri="{FF2B5EF4-FFF2-40B4-BE49-F238E27FC236}">
                  <a16:creationId xmlns:a16="http://schemas.microsoft.com/office/drawing/2014/main" id="{A29994F5-66AE-90C4-1724-E1297CD5D427}"/>
                </a:ext>
              </a:extLst>
            </p:cNvPr>
            <p:cNvSpPr>
              <a:spLocks noGrp="1" noRot="1" noMove="1" noResize="1" noEditPoints="1" noAdjustHandles="1" noChangeArrowheads="1" noChangeShapeType="1"/>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effectLst>
                    <a:outerShdw blurRad="38100" dist="38100" dir="2700000" algn="tl">
                      <a:srgbClr val="000000">
                        <a:alpha val="43137"/>
                      </a:srgbClr>
                    </a:outerShdw>
                  </a:effectLst>
                </a:rPr>
                <a:t>Maryland State Law</a:t>
              </a:r>
              <a:endParaRPr lang="en-US" dirty="0"/>
            </a:p>
          </p:txBody>
        </p:sp>
        <p:pic>
          <p:nvPicPr>
            <p:cNvPr id="8" name="Picture 7">
              <a:extLst>
                <a:ext uri="{FF2B5EF4-FFF2-40B4-BE49-F238E27FC236}">
                  <a16:creationId xmlns:a16="http://schemas.microsoft.com/office/drawing/2014/main" id="{40B5FFDA-89E1-D84E-460A-6437A162A2F4}"/>
                </a:ext>
              </a:extLst>
            </p:cNvPr>
            <p:cNvPicPr>
              <a:picLocks noGrp="1" noRot="1" noChangeAspect="1" noMove="1" noResize="1" noEditPoints="1" noAdjustHandles="1" noChangeArrowheads="1" noChangeShapeType="1" noCrop="1"/>
            </p:cNvPicPr>
            <p:nvPr/>
          </p:nvPicPr>
          <p:blipFill rotWithShape="1">
            <a:blip r:embed="rId4"/>
            <a:srcRect l="4075" t="6020" r="5796" b="4614"/>
            <a:stretch/>
          </p:blipFill>
          <p:spPr>
            <a:xfrm>
              <a:off x="39542" y="59312"/>
              <a:ext cx="874858" cy="867457"/>
            </a:xfrm>
            <a:prstGeom prst="rect">
              <a:avLst/>
            </a:prstGeom>
          </p:spPr>
        </p:pic>
      </p:grpSp>
      <p:sp>
        <p:nvSpPr>
          <p:cNvPr id="9" name="TextBox 8">
            <a:extLst>
              <a:ext uri="{FF2B5EF4-FFF2-40B4-BE49-F238E27FC236}">
                <a16:creationId xmlns:a16="http://schemas.microsoft.com/office/drawing/2014/main" id="{E0108D2B-3A49-498E-D70D-6FDC52A8B061}"/>
              </a:ext>
            </a:extLst>
          </p:cNvPr>
          <p:cNvSpPr txBox="1"/>
          <p:nvPr/>
        </p:nvSpPr>
        <p:spPr>
          <a:xfrm>
            <a:off x="-114302" y="6479288"/>
            <a:ext cx="11860172" cy="276999"/>
          </a:xfrm>
          <a:prstGeom prst="rect">
            <a:avLst/>
          </a:prstGeom>
          <a:noFill/>
        </p:spPr>
        <p:txBody>
          <a:bodyPr wrap="square">
            <a:spAutoFit/>
          </a:bodyPr>
          <a:lstStyle/>
          <a:p>
            <a:pPr marR="0" algn="ctr">
              <a:spcBef>
                <a:spcPts val="0"/>
              </a:spcBef>
              <a:spcAft>
                <a:spcPts val="0"/>
              </a:spcAft>
            </a:pPr>
            <a:r>
              <a:rPr lang="en-US" sz="1200" dirty="0">
                <a:latin typeface="+mj-lt"/>
                <a:ea typeface="Calibri" panose="020F0502020204030204" pitchFamily="34" charset="0"/>
              </a:rPr>
              <a:t>.</a:t>
            </a:r>
          </a:p>
        </p:txBody>
      </p:sp>
      <p:sp>
        <p:nvSpPr>
          <p:cNvPr id="33" name="TextBox 32">
            <a:extLst>
              <a:ext uri="{FF2B5EF4-FFF2-40B4-BE49-F238E27FC236}">
                <a16:creationId xmlns:a16="http://schemas.microsoft.com/office/drawing/2014/main" id="{BC168413-15EB-8CA2-260A-E7DF4A71E0A0}"/>
              </a:ext>
            </a:extLst>
          </p:cNvPr>
          <p:cNvSpPr txBox="1"/>
          <p:nvPr/>
        </p:nvSpPr>
        <p:spPr>
          <a:xfrm>
            <a:off x="1056443" y="2308641"/>
            <a:ext cx="9694415" cy="3333220"/>
          </a:xfrm>
          <a:prstGeom prst="rect">
            <a:avLst/>
          </a:prstGeom>
          <a:noFill/>
        </p:spPr>
        <p:txBody>
          <a:bodyPr wrap="square">
            <a:spAutoFit/>
          </a:bodyPr>
          <a:lstStyle/>
          <a:p>
            <a:pPr marL="0" marR="0" fontAlgn="base">
              <a:spcBef>
                <a:spcPts val="0"/>
              </a:spcBef>
              <a:spcAft>
                <a:spcPts val="0"/>
              </a:spcAft>
            </a:pPr>
            <a:endParaRPr lang="en-US" sz="900" dirty="0">
              <a:effectLst/>
              <a:latin typeface="Calibri" panose="020F0502020204030204" pitchFamily="34" charset="0"/>
              <a:ea typeface="Calibri" panose="020F0502020204030204" pitchFamily="34"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2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Maryland law requires children between the ages of five and 16 to attend school, which may include homeschool or other non-public options. Families that decide to homeschool their children must follow the state's guidelines to ensure their children are receiving an adequate education.</a:t>
            </a:r>
          </a:p>
          <a:p>
            <a:pPr marR="0" lvl="0">
              <a:lnSpc>
                <a:spcPct val="90000"/>
              </a:lnSpc>
              <a:spcBef>
                <a:spcPts val="0"/>
              </a:spcBef>
              <a:spcAft>
                <a:spcPts val="0"/>
              </a:spcAft>
              <a:tabLst>
                <a:tab pos="457200" algn="l"/>
              </a:tabLst>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2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Parents who do not comply with Maryland's compulsory education laws may be subject to fines and even jail terms.</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0473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9716723E-1BD7-4ED7-8B49-FDCED682A9F4}"/>
              </a:ext>
            </a:extLst>
          </p:cNvPr>
          <p:cNvGraphicFramePr>
            <a:graphicFrameLocks/>
          </p:cNvGraphicFramePr>
          <p:nvPr/>
        </p:nvGraphicFramePr>
        <p:xfrm>
          <a:off x="1830419" y="2308643"/>
          <a:ext cx="8531158" cy="4447644"/>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52C4CD3C-28C1-2B26-79AF-7C5525F313F2}"/>
              </a:ext>
            </a:extLst>
          </p:cNvPr>
          <p:cNvGrpSpPr>
            <a:grpSpLocks noGrp="1" noUngrp="1" noRot="1" noMove="1" noResize="1"/>
          </p:cNvGrpSpPr>
          <p:nvPr/>
        </p:nvGrpSpPr>
        <p:grpSpPr>
          <a:xfrm>
            <a:off x="0" y="876"/>
            <a:ext cx="12191999" cy="970671"/>
            <a:chOff x="0" y="876"/>
            <a:chExt cx="12191999" cy="970671"/>
          </a:xfrm>
        </p:grpSpPr>
        <p:sp>
          <p:nvSpPr>
            <p:cNvPr id="7" name="Rectangle 6">
              <a:extLst>
                <a:ext uri="{FF2B5EF4-FFF2-40B4-BE49-F238E27FC236}">
                  <a16:creationId xmlns:a16="http://schemas.microsoft.com/office/drawing/2014/main" id="{A29994F5-66AE-90C4-1724-E1297CD5D427}"/>
                </a:ext>
              </a:extLst>
            </p:cNvPr>
            <p:cNvSpPr>
              <a:spLocks noGrp="1" noRot="1" noMove="1" noResize="1" noEditPoints="1" noAdjustHandles="1" noChangeArrowheads="1" noChangeShapeType="1"/>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effectLst>
                    <a:outerShdw blurRad="38100" dist="38100" dir="2700000" algn="tl">
                      <a:srgbClr val="000000">
                        <a:alpha val="43137"/>
                      </a:srgbClr>
                    </a:outerShdw>
                  </a:effectLst>
                </a:rPr>
                <a:t>Maryland State Law</a:t>
              </a:r>
              <a:endParaRPr lang="en-US" dirty="0"/>
            </a:p>
          </p:txBody>
        </p:sp>
        <p:pic>
          <p:nvPicPr>
            <p:cNvPr id="8" name="Picture 7">
              <a:extLst>
                <a:ext uri="{FF2B5EF4-FFF2-40B4-BE49-F238E27FC236}">
                  <a16:creationId xmlns:a16="http://schemas.microsoft.com/office/drawing/2014/main" id="{40B5FFDA-89E1-D84E-460A-6437A162A2F4}"/>
                </a:ext>
              </a:extLst>
            </p:cNvPr>
            <p:cNvPicPr>
              <a:picLocks noGrp="1" noRot="1" noChangeAspect="1" noMove="1" noResize="1" noEditPoints="1" noAdjustHandles="1" noChangeArrowheads="1" noChangeShapeType="1" noCrop="1"/>
            </p:cNvPicPr>
            <p:nvPr/>
          </p:nvPicPr>
          <p:blipFill rotWithShape="1">
            <a:blip r:embed="rId4"/>
            <a:srcRect l="4075" t="6020" r="5796" b="4614"/>
            <a:stretch/>
          </p:blipFill>
          <p:spPr>
            <a:xfrm>
              <a:off x="39542" y="59312"/>
              <a:ext cx="874858" cy="867457"/>
            </a:xfrm>
            <a:prstGeom prst="rect">
              <a:avLst/>
            </a:prstGeom>
          </p:spPr>
        </p:pic>
      </p:grpSp>
      <p:sp>
        <p:nvSpPr>
          <p:cNvPr id="9" name="TextBox 8">
            <a:extLst>
              <a:ext uri="{FF2B5EF4-FFF2-40B4-BE49-F238E27FC236}">
                <a16:creationId xmlns:a16="http://schemas.microsoft.com/office/drawing/2014/main" id="{E0108D2B-3A49-498E-D70D-6FDC52A8B061}"/>
              </a:ext>
            </a:extLst>
          </p:cNvPr>
          <p:cNvSpPr txBox="1"/>
          <p:nvPr/>
        </p:nvSpPr>
        <p:spPr>
          <a:xfrm>
            <a:off x="-114302" y="6479288"/>
            <a:ext cx="11860172" cy="276999"/>
          </a:xfrm>
          <a:prstGeom prst="rect">
            <a:avLst/>
          </a:prstGeom>
          <a:noFill/>
        </p:spPr>
        <p:txBody>
          <a:bodyPr wrap="square">
            <a:spAutoFit/>
          </a:bodyPr>
          <a:lstStyle/>
          <a:p>
            <a:pPr marR="0" algn="ctr">
              <a:spcBef>
                <a:spcPts val="0"/>
              </a:spcBef>
              <a:spcAft>
                <a:spcPts val="0"/>
              </a:spcAft>
            </a:pPr>
            <a:r>
              <a:rPr lang="en-US" sz="1200" dirty="0">
                <a:latin typeface="+mj-lt"/>
                <a:ea typeface="Calibri" panose="020F0502020204030204" pitchFamily="34" charset="0"/>
              </a:rPr>
              <a:t>.</a:t>
            </a:r>
          </a:p>
        </p:txBody>
      </p:sp>
      <p:graphicFrame>
        <p:nvGraphicFramePr>
          <p:cNvPr id="2" name="Table 1">
            <a:extLst>
              <a:ext uri="{FF2B5EF4-FFF2-40B4-BE49-F238E27FC236}">
                <a16:creationId xmlns:a16="http://schemas.microsoft.com/office/drawing/2014/main" id="{F1AEE458-755A-9F46-A773-C8717A79116B}"/>
              </a:ext>
            </a:extLst>
          </p:cNvPr>
          <p:cNvGraphicFramePr>
            <a:graphicFrameLocks noGrp="1"/>
          </p:cNvGraphicFramePr>
          <p:nvPr>
            <p:extLst>
              <p:ext uri="{D42A27DB-BD31-4B8C-83A1-F6EECF244321}">
                <p14:modId xmlns:p14="http://schemas.microsoft.com/office/powerpoint/2010/main" val="3400672349"/>
              </p:ext>
            </p:extLst>
          </p:nvPr>
        </p:nvGraphicFramePr>
        <p:xfrm>
          <a:off x="825623" y="1287262"/>
          <a:ext cx="9774315" cy="4920257"/>
        </p:xfrm>
        <a:graphic>
          <a:graphicData uri="http://schemas.openxmlformats.org/drawingml/2006/table">
            <a:tbl>
              <a:tblPr>
                <a:tableStyleId>{5C22544A-7EE6-4342-B048-85BDC9FD1C3A}</a:tableStyleId>
              </a:tblPr>
              <a:tblGrid>
                <a:gridCol w="5501587">
                  <a:extLst>
                    <a:ext uri="{9D8B030D-6E8A-4147-A177-3AD203B41FA5}">
                      <a16:colId xmlns:a16="http://schemas.microsoft.com/office/drawing/2014/main" val="4042549237"/>
                    </a:ext>
                  </a:extLst>
                </a:gridCol>
                <a:gridCol w="4272728">
                  <a:extLst>
                    <a:ext uri="{9D8B030D-6E8A-4147-A177-3AD203B41FA5}">
                      <a16:colId xmlns:a16="http://schemas.microsoft.com/office/drawing/2014/main" val="946138442"/>
                    </a:ext>
                  </a:extLst>
                </a:gridCol>
              </a:tblGrid>
              <a:tr h="573210">
                <a:tc>
                  <a:txBody>
                    <a:bodyPr/>
                    <a:lstStyle/>
                    <a:p>
                      <a:pPr marL="0" marR="0" algn="l">
                        <a:lnSpc>
                          <a:spcPct val="107000"/>
                        </a:lnSpc>
                        <a:spcBef>
                          <a:spcPts val="0"/>
                        </a:spcBef>
                        <a:spcAft>
                          <a:spcPts val="0"/>
                        </a:spcAft>
                      </a:pPr>
                      <a:r>
                        <a:rPr lang="en-US" sz="1300" kern="1200" dirty="0">
                          <a:effectLst/>
                        </a:rPr>
                        <a:t> </a:t>
                      </a:r>
                      <a:endParaRPr lang="en-US" sz="800" kern="100" dirty="0">
                        <a:effectLst/>
                      </a:endParaRPr>
                    </a:p>
                    <a:p>
                      <a:pPr marL="0" marR="0" algn="l">
                        <a:lnSpc>
                          <a:spcPct val="107000"/>
                        </a:lnSpc>
                        <a:spcBef>
                          <a:spcPts val="0"/>
                        </a:spcBef>
                        <a:spcAft>
                          <a:spcPts val="0"/>
                        </a:spcAft>
                      </a:pPr>
                      <a:r>
                        <a:rPr lang="en-US" sz="1800" kern="1200" dirty="0">
                          <a:effectLst/>
                        </a:rPr>
                        <a:t>Age at Which School Attendance is Required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690" marR="48690" marT="48690" marB="48690" anchor="ctr"/>
                </a:tc>
                <a:tc>
                  <a:txBody>
                    <a:bodyPr/>
                    <a:lstStyle/>
                    <a:p>
                      <a:pPr marL="0" marR="0" algn="l">
                        <a:lnSpc>
                          <a:spcPct val="107000"/>
                        </a:lnSpc>
                        <a:spcBef>
                          <a:spcPts val="0"/>
                        </a:spcBef>
                        <a:spcAft>
                          <a:spcPts val="0"/>
                        </a:spcAft>
                      </a:pPr>
                      <a:r>
                        <a:rPr lang="en-US" sz="1400" kern="1200" dirty="0">
                          <a:effectLst/>
                        </a:rPr>
                        <a:t>Between 5 and 18</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690" marR="48690" marT="48690" marB="48690" anchor="ctr"/>
                </a:tc>
                <a:extLst>
                  <a:ext uri="{0D108BD9-81ED-4DB2-BD59-A6C34878D82A}">
                    <a16:rowId xmlns:a16="http://schemas.microsoft.com/office/drawing/2014/main" val="2041398050"/>
                  </a:ext>
                </a:extLst>
              </a:tr>
              <a:tr h="1759939">
                <a:tc>
                  <a:txBody>
                    <a:bodyPr/>
                    <a:lstStyle/>
                    <a:p>
                      <a:pPr marL="0" marR="0" algn="l">
                        <a:lnSpc>
                          <a:spcPct val="107000"/>
                        </a:lnSpc>
                        <a:spcBef>
                          <a:spcPts val="0"/>
                        </a:spcBef>
                        <a:spcAft>
                          <a:spcPts val="0"/>
                        </a:spcAft>
                      </a:pPr>
                      <a:r>
                        <a:rPr lang="en-US" sz="1800" kern="1200" dirty="0">
                          <a:effectLst/>
                        </a:rPr>
                        <a:t>Exceptions to Attendance Requirements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690" marR="48690" marT="48690" marB="48690" anchor="ctr"/>
                </a:tc>
                <a:tc>
                  <a:txBody>
                    <a:bodyPr/>
                    <a:lstStyle/>
                    <a:p>
                      <a:pPr marL="0" marR="0" algn="l">
                        <a:lnSpc>
                          <a:spcPct val="107000"/>
                        </a:lnSpc>
                        <a:spcBef>
                          <a:spcPts val="0"/>
                        </a:spcBef>
                        <a:spcAft>
                          <a:spcPts val="0"/>
                        </a:spcAft>
                      </a:pPr>
                      <a:r>
                        <a:rPr lang="en-US" sz="1400" kern="1200" dirty="0">
                          <a:effectLst/>
                        </a:rPr>
                        <a:t>Receiving other regular, thorough instruction in studies usually taught in public schools to children of same age group; mental/emotional/physical condition which makes his instruction detrimental to his progress or whose presence presents danger of serious physical harm to others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690" marR="48690" marT="48690" marB="48690" anchor="ctr"/>
                </a:tc>
                <a:extLst>
                  <a:ext uri="{0D108BD9-81ED-4DB2-BD59-A6C34878D82A}">
                    <a16:rowId xmlns:a16="http://schemas.microsoft.com/office/drawing/2014/main" val="2080140619"/>
                  </a:ext>
                </a:extLst>
              </a:tr>
              <a:tr h="810556">
                <a:tc>
                  <a:txBody>
                    <a:bodyPr/>
                    <a:lstStyle/>
                    <a:p>
                      <a:pPr marL="0" marR="0" algn="l">
                        <a:lnSpc>
                          <a:spcPct val="107000"/>
                        </a:lnSpc>
                        <a:spcBef>
                          <a:spcPts val="0"/>
                        </a:spcBef>
                        <a:spcAft>
                          <a:spcPts val="0"/>
                        </a:spcAft>
                      </a:pPr>
                      <a:r>
                        <a:rPr lang="en-US" sz="1800" kern="1200" dirty="0">
                          <a:effectLst/>
                        </a:rPr>
                        <a:t>Home School Provisions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690" marR="48690" marT="48690" marB="48690" anchor="ctr"/>
                </a:tc>
                <a:tc>
                  <a:txBody>
                    <a:bodyPr/>
                    <a:lstStyle/>
                    <a:p>
                      <a:pPr marL="0" marR="0" algn="l">
                        <a:lnSpc>
                          <a:spcPct val="107000"/>
                        </a:lnSpc>
                        <a:spcBef>
                          <a:spcPts val="0"/>
                        </a:spcBef>
                        <a:spcAft>
                          <a:spcPts val="0"/>
                        </a:spcAft>
                      </a:pPr>
                      <a:r>
                        <a:rPr lang="en-US" sz="1400" kern="1200" dirty="0">
                          <a:effectLst/>
                        </a:rPr>
                        <a:t>Receiving otherwise regular, thorough instruction in studies usually taught in public schools to children of same age group</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690" marR="48690" marT="48690" marB="48690" anchor="ctr"/>
                </a:tc>
                <a:extLst>
                  <a:ext uri="{0D108BD9-81ED-4DB2-BD59-A6C34878D82A}">
                    <a16:rowId xmlns:a16="http://schemas.microsoft.com/office/drawing/2014/main" val="2570999758"/>
                  </a:ext>
                </a:extLst>
              </a:tr>
              <a:tr h="1759939">
                <a:tc>
                  <a:txBody>
                    <a:bodyPr/>
                    <a:lstStyle/>
                    <a:p>
                      <a:pPr marL="0" marR="0" algn="l">
                        <a:lnSpc>
                          <a:spcPct val="107000"/>
                        </a:lnSpc>
                        <a:spcBef>
                          <a:spcPts val="0"/>
                        </a:spcBef>
                        <a:spcAft>
                          <a:spcPts val="0"/>
                        </a:spcAft>
                      </a:pPr>
                      <a:r>
                        <a:rPr lang="en-US" sz="1800" kern="1200" dirty="0">
                          <a:effectLst/>
                        </a:rPr>
                        <a:t>Penalties on Parents for Noncompliance</a:t>
                      </a:r>
                      <a:endParaRPr lang="en-US" sz="1800" kern="100" dirty="0">
                        <a:effectLst/>
                      </a:endParaRPr>
                    </a:p>
                    <a:p>
                      <a:pPr marL="0" marR="0" algn="l">
                        <a:lnSpc>
                          <a:spcPct val="107000"/>
                        </a:lnSpc>
                        <a:spcBef>
                          <a:spcPts val="0"/>
                        </a:spcBef>
                        <a:spcAft>
                          <a:spcPts val="0"/>
                        </a:spcAft>
                      </a:pPr>
                      <a:r>
                        <a:rPr lang="en-US" sz="1800" kern="1200" dirty="0">
                          <a:effectLst/>
                        </a:rPr>
                        <a:t>Defense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690" marR="48690" marT="48690" marB="48690" anchor="ctr"/>
                </a:tc>
                <a:tc>
                  <a:txBody>
                    <a:bodyPr/>
                    <a:lstStyle/>
                    <a:p>
                      <a:pPr marL="0" marR="0" algn="l">
                        <a:lnSpc>
                          <a:spcPct val="107000"/>
                        </a:lnSpc>
                        <a:spcBef>
                          <a:spcPts val="0"/>
                        </a:spcBef>
                        <a:spcAft>
                          <a:spcPts val="0"/>
                        </a:spcAft>
                      </a:pPr>
                      <a:r>
                        <a:rPr lang="en-US" sz="1400" kern="1200" dirty="0">
                          <a:effectLst/>
                        </a:rPr>
                        <a:t>Guilty of misdemeanor; first conviction: subject to fine up to $50 and/or up to 3 days jail; subsequent conviction: fine of $100 and/or up to 5 days jail w possible community service.</a:t>
                      </a:r>
                      <a:endParaRPr lang="en-US" sz="1400" kern="100" dirty="0">
                        <a:effectLst/>
                      </a:endParaRPr>
                    </a:p>
                    <a:p>
                      <a:pPr marL="0" marR="0" algn="l">
                        <a:lnSpc>
                          <a:spcPct val="107000"/>
                        </a:lnSpc>
                        <a:spcBef>
                          <a:spcPts val="0"/>
                        </a:spcBef>
                        <a:spcAft>
                          <a:spcPts val="0"/>
                        </a:spcAft>
                      </a:pPr>
                      <a:r>
                        <a:rPr lang="en-US" sz="1400" kern="1200" dirty="0">
                          <a:effectLst/>
                        </a:rPr>
                        <a:t>“reasonable and substantial efforts” were made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690" marR="48690" marT="48690" marB="48690" anchor="ctr"/>
                </a:tc>
                <a:extLst>
                  <a:ext uri="{0D108BD9-81ED-4DB2-BD59-A6C34878D82A}">
                    <a16:rowId xmlns:a16="http://schemas.microsoft.com/office/drawing/2014/main" val="3564664544"/>
                  </a:ext>
                </a:extLst>
              </a:tr>
            </a:tbl>
          </a:graphicData>
        </a:graphic>
      </p:graphicFrame>
    </p:spTree>
    <p:extLst>
      <p:ext uri="{BB962C8B-B14F-4D97-AF65-F5344CB8AC3E}">
        <p14:creationId xmlns:p14="http://schemas.microsoft.com/office/powerpoint/2010/main" val="2935505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0ABD58-0D4A-AA4A-84B5-D67E59DFD586}"/>
              </a:ext>
            </a:extLst>
          </p:cNvPr>
          <p:cNvSpPr/>
          <p:nvPr/>
        </p:nvSpPr>
        <p:spPr>
          <a:xfrm>
            <a:off x="475957" y="511267"/>
            <a:ext cx="11240086" cy="600742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1ACDB2-2CB9-F344-9FC9-85AE9500223C}"/>
              </a:ext>
            </a:extLst>
          </p:cNvPr>
          <p:cNvPicPr>
            <a:picLocks noGrp="1" noRot="1" noChangeAspect="1" noMove="1" noResize="1" noEditPoints="1" noAdjustHandles="1" noChangeArrowheads="1" noChangeShapeType="1" noCrop="1"/>
          </p:cNvPicPr>
          <p:nvPr/>
        </p:nvPicPr>
        <p:blipFill>
          <a:blip r:embed="rId2"/>
          <a:stretch>
            <a:fillRect/>
          </a:stretch>
        </p:blipFill>
        <p:spPr>
          <a:xfrm>
            <a:off x="376240" y="1102256"/>
            <a:ext cx="4653489" cy="4653489"/>
          </a:xfrm>
          <a:prstGeom prst="rect">
            <a:avLst/>
          </a:prstGeom>
        </p:spPr>
      </p:pic>
      <p:sp>
        <p:nvSpPr>
          <p:cNvPr id="7" name="TextBox 6">
            <a:extLst>
              <a:ext uri="{FF2B5EF4-FFF2-40B4-BE49-F238E27FC236}">
                <a16:creationId xmlns:a16="http://schemas.microsoft.com/office/drawing/2014/main" id="{DBE0533B-3355-4585-8CB6-88943EB18EA0}"/>
              </a:ext>
            </a:extLst>
          </p:cNvPr>
          <p:cNvSpPr txBox="1"/>
          <p:nvPr/>
        </p:nvSpPr>
        <p:spPr>
          <a:xfrm>
            <a:off x="4077067" y="2644170"/>
            <a:ext cx="7259722" cy="1077218"/>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3200" b="1" i="0" u="none" strike="noStrike" kern="0" cap="none" spc="0" normalizeH="0" baseline="0" noProof="0" dirty="0">
                <a:ln>
                  <a:noFill/>
                </a:ln>
                <a:solidFill>
                  <a:prstClr val="white"/>
                </a:solidFill>
                <a:effectLst/>
                <a:uLnTx/>
                <a:uFillTx/>
                <a:latin typeface="Calibri"/>
                <a:ea typeface="+mn-ea"/>
                <a:cs typeface="+mn-cs"/>
              </a:rPr>
              <a:t> </a:t>
            </a:r>
          </a:p>
          <a:p>
            <a:pPr algn="ctr">
              <a:defRPr sz="1800" b="0" i="0" u="none" strike="noStrike" kern="0" cap="none" spc="0" baseline="0">
                <a:solidFill>
                  <a:srgbClr val="000000"/>
                </a:solidFill>
                <a:uFillTx/>
              </a:defRPr>
            </a:pPr>
            <a:r>
              <a:rPr lang="en-US" sz="3200" b="1" dirty="0">
                <a:solidFill>
                  <a:prstClr val="white"/>
                </a:solidFill>
                <a:latin typeface="Calibri"/>
                <a:cs typeface="Calibri"/>
              </a:rPr>
              <a:t>Efforts Made to Combat Truancy</a:t>
            </a:r>
          </a:p>
        </p:txBody>
      </p:sp>
    </p:spTree>
    <p:extLst>
      <p:ext uri="{BB962C8B-B14F-4D97-AF65-F5344CB8AC3E}">
        <p14:creationId xmlns:p14="http://schemas.microsoft.com/office/powerpoint/2010/main" val="1902176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0ABD58-0D4A-AA4A-84B5-D67E59DFD586}"/>
              </a:ext>
            </a:extLst>
          </p:cNvPr>
          <p:cNvSpPr/>
          <p:nvPr/>
        </p:nvSpPr>
        <p:spPr>
          <a:xfrm>
            <a:off x="475957" y="511267"/>
            <a:ext cx="11240086" cy="600742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1ACDB2-2CB9-F344-9FC9-85AE9500223C}"/>
              </a:ext>
            </a:extLst>
          </p:cNvPr>
          <p:cNvPicPr>
            <a:picLocks noGrp="1" noRot="1" noChangeAspect="1" noMove="1" noResize="1" noEditPoints="1" noAdjustHandles="1" noChangeArrowheads="1" noChangeShapeType="1" noCrop="1"/>
          </p:cNvPicPr>
          <p:nvPr/>
        </p:nvPicPr>
        <p:blipFill>
          <a:blip r:embed="rId2"/>
          <a:stretch>
            <a:fillRect/>
          </a:stretch>
        </p:blipFill>
        <p:spPr>
          <a:xfrm>
            <a:off x="376240" y="1102256"/>
            <a:ext cx="4653489" cy="4653489"/>
          </a:xfrm>
          <a:prstGeom prst="rect">
            <a:avLst/>
          </a:prstGeom>
        </p:spPr>
      </p:pic>
      <p:sp>
        <p:nvSpPr>
          <p:cNvPr id="7" name="TextBox 6">
            <a:extLst>
              <a:ext uri="{FF2B5EF4-FFF2-40B4-BE49-F238E27FC236}">
                <a16:creationId xmlns:a16="http://schemas.microsoft.com/office/drawing/2014/main" id="{DBE0533B-3355-4585-8CB6-88943EB18EA0}"/>
              </a:ext>
            </a:extLst>
          </p:cNvPr>
          <p:cNvSpPr txBox="1"/>
          <p:nvPr/>
        </p:nvSpPr>
        <p:spPr>
          <a:xfrm>
            <a:off x="4077067" y="2644170"/>
            <a:ext cx="7259722" cy="1569660"/>
          </a:xfrm>
          <a:prstGeom prst="rect">
            <a:avLst/>
          </a:prstGeom>
          <a:noFill/>
          <a:ln cap="flat">
            <a:noFill/>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endParaRPr lang="en-US" sz="3200" b="1" dirty="0">
              <a:solidFill>
                <a:prstClr val="white"/>
              </a:solidFill>
              <a:latin typeface="Calibri"/>
            </a:endParaRPr>
          </a:p>
          <a:p>
            <a:pPr algn="ctr">
              <a:defRPr sz="1800" b="0" i="0" u="none" strike="noStrike" kern="0" cap="none" spc="0" baseline="0">
                <a:solidFill>
                  <a:srgbClr val="000000"/>
                </a:solidFill>
                <a:uFillTx/>
              </a:defRPr>
            </a:pPr>
            <a:r>
              <a:rPr lang="en-US" sz="3200" b="1" dirty="0">
                <a:solidFill>
                  <a:prstClr val="white"/>
                </a:solidFill>
                <a:latin typeface="Calibri"/>
              </a:rPr>
              <a:t>What is Truancy?</a:t>
            </a:r>
            <a:endParaRPr lang="en-US" sz="3200" b="1" dirty="0">
              <a:solidFill>
                <a:prstClr val="white"/>
              </a:solidFill>
              <a:latin typeface="Calibri"/>
              <a:cs typeface="Calibri"/>
            </a:endParaRPr>
          </a:p>
          <a:p>
            <a:pPr algn="ctr">
              <a:defRPr sz="1800" b="0" i="0" u="none" strike="noStrike" kern="0" cap="none" spc="0" baseline="0">
                <a:solidFill>
                  <a:srgbClr val="000000"/>
                </a:solidFill>
                <a:uFillTx/>
              </a:defRPr>
            </a:pPr>
            <a:r>
              <a:rPr lang="en-US" sz="3200" b="1" dirty="0">
                <a:solidFill>
                  <a:prstClr val="white"/>
                </a:solidFill>
                <a:latin typeface="Calibri"/>
              </a:rPr>
              <a:t>Definition &amp; Terms </a:t>
            </a:r>
            <a:endParaRPr lang="en-US" sz="3200" b="1" i="0" u="none" strike="noStrike" kern="1200" cap="none" spc="0" normalizeH="0" baseline="0" noProof="0" dirty="0">
              <a:ln>
                <a:noFill/>
              </a:ln>
              <a:solidFill>
                <a:prstClr val="white"/>
              </a:solidFill>
              <a:effectLst/>
              <a:uLnTx/>
              <a:uFillTx/>
              <a:latin typeface="Calibri"/>
              <a:cs typeface="Calibri"/>
            </a:endParaRPr>
          </a:p>
        </p:txBody>
      </p:sp>
    </p:spTree>
    <p:extLst>
      <p:ext uri="{BB962C8B-B14F-4D97-AF65-F5344CB8AC3E}">
        <p14:creationId xmlns:p14="http://schemas.microsoft.com/office/powerpoint/2010/main" val="625036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2C4CD3C-28C1-2B26-79AF-7C5525F313F2}"/>
              </a:ext>
            </a:extLst>
          </p:cNvPr>
          <p:cNvGrpSpPr>
            <a:grpSpLocks noGrp="1" noUngrp="1" noRot="1" noMove="1" noResize="1"/>
          </p:cNvGrpSpPr>
          <p:nvPr/>
        </p:nvGrpSpPr>
        <p:grpSpPr>
          <a:xfrm>
            <a:off x="0" y="876"/>
            <a:ext cx="12191999" cy="970671"/>
            <a:chOff x="0" y="876"/>
            <a:chExt cx="12191999" cy="970671"/>
          </a:xfrm>
        </p:grpSpPr>
        <p:sp>
          <p:nvSpPr>
            <p:cNvPr id="7" name="Rectangle 6">
              <a:extLst>
                <a:ext uri="{FF2B5EF4-FFF2-40B4-BE49-F238E27FC236}">
                  <a16:creationId xmlns:a16="http://schemas.microsoft.com/office/drawing/2014/main" id="{A29994F5-66AE-90C4-1724-E1297CD5D427}"/>
                </a:ext>
              </a:extLst>
            </p:cNvPr>
            <p:cNvSpPr>
              <a:spLocks noGrp="1" noRot="1" noMove="1" noResize="1" noEditPoints="1" noAdjustHandles="1" noChangeArrowheads="1" noChangeShapeType="1"/>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effectLst>
                    <a:outerShdw blurRad="38100" dist="38100" dir="2700000" algn="tl">
                      <a:srgbClr val="000000">
                        <a:alpha val="43137"/>
                      </a:srgbClr>
                    </a:outerShdw>
                  </a:effectLst>
                  <a:cs typeface="Calibri"/>
                </a:rPr>
                <a:t>Pandemic and Truancy</a:t>
              </a:r>
              <a:endParaRPr lang="en-US" sz="4000" b="1" dirty="0">
                <a:solidFill>
                  <a:schemeClr val="bg1"/>
                </a:solidFill>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40B5FFDA-89E1-D84E-460A-6437A162A2F4}"/>
                </a:ext>
              </a:extLst>
            </p:cNvPr>
            <p:cNvPicPr>
              <a:picLocks noGrp="1" noRot="1" noChangeAspect="1" noMove="1" noResize="1" noEditPoints="1" noAdjustHandles="1" noChangeArrowheads="1" noChangeShapeType="1" noCrop="1"/>
            </p:cNvPicPr>
            <p:nvPr/>
          </p:nvPicPr>
          <p:blipFill rotWithShape="1">
            <a:blip r:embed="rId3"/>
            <a:srcRect l="4075" t="6020" r="5796" b="4614"/>
            <a:stretch/>
          </p:blipFill>
          <p:spPr>
            <a:xfrm>
              <a:off x="39542" y="59312"/>
              <a:ext cx="874858" cy="867457"/>
            </a:xfrm>
            <a:prstGeom prst="rect">
              <a:avLst/>
            </a:prstGeom>
          </p:spPr>
        </p:pic>
      </p:grpSp>
      <p:sp>
        <p:nvSpPr>
          <p:cNvPr id="9" name="TextBox 8">
            <a:extLst>
              <a:ext uri="{FF2B5EF4-FFF2-40B4-BE49-F238E27FC236}">
                <a16:creationId xmlns:a16="http://schemas.microsoft.com/office/drawing/2014/main" id="{E0108D2B-3A49-498E-D70D-6FDC52A8B061}"/>
              </a:ext>
            </a:extLst>
          </p:cNvPr>
          <p:cNvSpPr txBox="1"/>
          <p:nvPr/>
        </p:nvSpPr>
        <p:spPr>
          <a:xfrm>
            <a:off x="-114302" y="6479288"/>
            <a:ext cx="11860172" cy="276999"/>
          </a:xfrm>
          <a:prstGeom prst="rect">
            <a:avLst/>
          </a:prstGeom>
          <a:noFill/>
        </p:spPr>
        <p:txBody>
          <a:bodyPr wrap="square" lIns="91440" tIns="45720" rIns="91440" bIns="45720" anchor="t">
            <a:spAutoFit/>
          </a:bodyPr>
          <a:lstStyle/>
          <a:p>
            <a:pPr algn="ctr"/>
            <a:r>
              <a:rPr lang="en-US" sz="1200" dirty="0">
                <a:latin typeface="+mj-lt"/>
                <a:ea typeface="Calibri" panose="020F0502020204030204" pitchFamily="34" charset="0"/>
              </a:rPr>
              <a:t>.</a:t>
            </a:r>
            <a:r>
              <a:rPr lang="en-US" sz="1200" dirty="0">
                <a:ea typeface="+mn-lt"/>
                <a:cs typeface="+mn-lt"/>
              </a:rPr>
              <a:t>Source: </a:t>
            </a:r>
            <a:r>
              <a:rPr lang="en-US" sz="1200" dirty="0">
                <a:effectLst/>
                <a:ea typeface="Calibri" panose="020F0502020204030204" pitchFamily="34" charset="0"/>
              </a:rPr>
              <a:t>American Enterprise Institute- Article - Long COVID for Public Schools: Chronic Absenteeism Before and After the Pandemic</a:t>
            </a:r>
            <a:endParaRPr lang="en-US" sz="1200" dirty="0">
              <a:latin typeface="+mj-lt"/>
              <a:ea typeface="Calibri" panose="020F0502020204030204" pitchFamily="34" charset="0"/>
            </a:endParaRPr>
          </a:p>
        </p:txBody>
      </p:sp>
      <p:sp>
        <p:nvSpPr>
          <p:cNvPr id="14" name="TextBox 5">
            <a:extLst>
              <a:ext uri="{FF2B5EF4-FFF2-40B4-BE49-F238E27FC236}">
                <a16:creationId xmlns:a16="http://schemas.microsoft.com/office/drawing/2014/main" id="{7A09F7F7-1760-AC40-C52C-01A37ABF2A57}"/>
              </a:ext>
            </a:extLst>
          </p:cNvPr>
          <p:cNvSpPr txBox="1"/>
          <p:nvPr/>
        </p:nvSpPr>
        <p:spPr>
          <a:xfrm>
            <a:off x="523875" y="971535"/>
            <a:ext cx="10840995" cy="584775"/>
          </a:xfrm>
          <a:prstGeom prst="rect">
            <a:avLst/>
          </a:prstGeom>
          <a:noFill/>
          <a:ln cap="flat">
            <a:noFill/>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US" sz="3200" b="1" dirty="0">
                <a:ea typeface="+mn-lt"/>
                <a:cs typeface="+mn-lt"/>
              </a:rPr>
              <a:t>The Pandemic Greatly Impacted School Attendance</a:t>
            </a:r>
            <a:endParaRPr lang="en-US" sz="2800" kern="0" dirty="0">
              <a:solidFill>
                <a:srgbClr val="000000"/>
              </a:solidFill>
              <a:ea typeface="+mn-lt"/>
              <a:cs typeface="+mn-lt"/>
            </a:endParaRPr>
          </a:p>
        </p:txBody>
      </p:sp>
      <p:sp>
        <p:nvSpPr>
          <p:cNvPr id="5" name="TextBox 4">
            <a:extLst>
              <a:ext uri="{FF2B5EF4-FFF2-40B4-BE49-F238E27FC236}">
                <a16:creationId xmlns:a16="http://schemas.microsoft.com/office/drawing/2014/main" id="{C3FF680C-413B-3527-9183-849F037373EE}"/>
              </a:ext>
            </a:extLst>
          </p:cNvPr>
          <p:cNvSpPr txBox="1"/>
          <p:nvPr/>
        </p:nvSpPr>
        <p:spPr>
          <a:xfrm>
            <a:off x="1136341" y="1784412"/>
            <a:ext cx="10129421" cy="3416320"/>
          </a:xfrm>
          <a:prstGeom prst="rect">
            <a:avLst/>
          </a:prstGeom>
          <a:noFill/>
        </p:spPr>
        <p:txBody>
          <a:bodyPr wrap="square">
            <a:spAutoFit/>
          </a:bodyPr>
          <a:lstStyle/>
          <a:p>
            <a:pPr marL="0" marR="0">
              <a:spcBef>
                <a:spcPts val="0"/>
              </a:spcBef>
              <a:spcAft>
                <a:spcPts val="0"/>
              </a:spcAft>
            </a:pPr>
            <a:r>
              <a:rPr lang="en-US" sz="2400" dirty="0">
                <a:effectLst/>
                <a:ea typeface="Calibri" panose="020F0502020204030204" pitchFamily="34" charset="0"/>
              </a:rPr>
              <a:t>During the pandemic, our schools saw an increased issue with attendance.  </a:t>
            </a:r>
          </a:p>
          <a:p>
            <a:pPr marL="0" marR="0">
              <a:spcBef>
                <a:spcPts val="0"/>
              </a:spcBef>
              <a:spcAft>
                <a:spcPts val="0"/>
              </a:spcAft>
            </a:pPr>
            <a:r>
              <a:rPr lang="en-US" sz="2400" dirty="0">
                <a:effectLst/>
                <a:ea typeface="Calibri" panose="020F0502020204030204" pitchFamily="34" charset="0"/>
              </a:rPr>
              <a:t>In MD and Nationwide-</a:t>
            </a:r>
          </a:p>
          <a:p>
            <a:pPr marL="342900" marR="0" lvl="0" indent="-342900">
              <a:spcBef>
                <a:spcPts val="0"/>
              </a:spcBef>
              <a:spcAft>
                <a:spcPts val="0"/>
              </a:spcAft>
              <a:buSzPts val="1000"/>
              <a:buFont typeface="Wingdings" panose="05000000000000000000" pitchFamily="2" charset="2"/>
              <a:buChar char="Ø"/>
              <a:tabLst>
                <a:tab pos="457200" algn="l"/>
              </a:tabLst>
            </a:pPr>
            <a:r>
              <a:rPr lang="en-US" sz="2400" dirty="0">
                <a:effectLst/>
                <a:ea typeface="Times New Roman" panose="02020603050405020304" pitchFamily="18" charset="0"/>
              </a:rPr>
              <a:t>The percentage of students missing at least 10 percent of a school year—surged from 15 percent in 2018 to 28 percent in 2022.</a:t>
            </a:r>
            <a:endParaRPr lang="en-US" sz="2400" dirty="0">
              <a:effectLst/>
              <a:ea typeface="Calibri" panose="020F0502020204030204" pitchFamily="34" charset="0"/>
            </a:endParaRPr>
          </a:p>
          <a:p>
            <a:pPr marL="342900" marR="0" lvl="0" indent="-342900">
              <a:spcBef>
                <a:spcPts val="0"/>
              </a:spcBef>
              <a:spcAft>
                <a:spcPts val="0"/>
              </a:spcAft>
              <a:buSzPts val="1000"/>
              <a:buFont typeface="Wingdings" panose="05000000000000000000" pitchFamily="2" charset="2"/>
              <a:buChar char="Ø"/>
              <a:tabLst>
                <a:tab pos="457200" algn="l"/>
              </a:tabLst>
            </a:pPr>
            <a:r>
              <a:rPr lang="en-US" sz="2400" dirty="0">
                <a:ea typeface="Times New Roman" panose="02020603050405020304" pitchFamily="18" charset="0"/>
              </a:rPr>
              <a:t>C</a:t>
            </a:r>
            <a:r>
              <a:rPr lang="en-US" sz="2400" dirty="0">
                <a:effectLst/>
                <a:ea typeface="Times New Roman" panose="02020603050405020304" pitchFamily="18" charset="0"/>
              </a:rPr>
              <a:t>hronic absenteeism rates improved in 2023 but still remained 75 percent higher than the pre-pandemic baseline.</a:t>
            </a:r>
            <a:endParaRPr lang="en-US" sz="2400" dirty="0">
              <a:effectLst/>
              <a:ea typeface="Calibri" panose="020F0502020204030204" pitchFamily="34" charset="0"/>
            </a:endParaRPr>
          </a:p>
          <a:p>
            <a:pPr marL="342900" marR="0" lvl="0" indent="-342900">
              <a:spcBef>
                <a:spcPts val="0"/>
              </a:spcBef>
              <a:spcAft>
                <a:spcPts val="0"/>
              </a:spcAft>
              <a:buSzPts val="1000"/>
              <a:buFont typeface="Wingdings" panose="05000000000000000000" pitchFamily="2" charset="2"/>
              <a:buChar char="Ø"/>
              <a:tabLst>
                <a:tab pos="457200" algn="l"/>
              </a:tabLst>
            </a:pPr>
            <a:r>
              <a:rPr lang="en-US" sz="2400" dirty="0">
                <a:effectLst/>
                <a:ea typeface="Calibri" panose="020F0502020204030204" pitchFamily="34" charset="0"/>
              </a:rPr>
              <a:t>Chronic absenteeism increased for all district types, but rates were highest in districts with low achievement and higher poverty, affecting over one in three students.</a:t>
            </a:r>
          </a:p>
        </p:txBody>
      </p:sp>
    </p:spTree>
    <p:extLst>
      <p:ext uri="{BB962C8B-B14F-4D97-AF65-F5344CB8AC3E}">
        <p14:creationId xmlns:p14="http://schemas.microsoft.com/office/powerpoint/2010/main" val="3034798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2C4CD3C-28C1-2B26-79AF-7C5525F313F2}"/>
              </a:ext>
            </a:extLst>
          </p:cNvPr>
          <p:cNvGrpSpPr>
            <a:grpSpLocks noGrp="1" noUngrp="1" noRot="1" noMove="1" noResize="1"/>
          </p:cNvGrpSpPr>
          <p:nvPr/>
        </p:nvGrpSpPr>
        <p:grpSpPr>
          <a:xfrm>
            <a:off x="0" y="876"/>
            <a:ext cx="12191999" cy="970671"/>
            <a:chOff x="0" y="876"/>
            <a:chExt cx="12191999" cy="970671"/>
          </a:xfrm>
        </p:grpSpPr>
        <p:sp>
          <p:nvSpPr>
            <p:cNvPr id="7" name="Rectangle 6">
              <a:extLst>
                <a:ext uri="{FF2B5EF4-FFF2-40B4-BE49-F238E27FC236}">
                  <a16:creationId xmlns:a16="http://schemas.microsoft.com/office/drawing/2014/main" id="{A29994F5-66AE-90C4-1724-E1297CD5D427}"/>
                </a:ext>
              </a:extLst>
            </p:cNvPr>
            <p:cNvSpPr>
              <a:spLocks noGrp="1" noRot="1" noMove="1" noResize="1" noEditPoints="1" noAdjustHandles="1" noChangeArrowheads="1" noChangeShapeType="1"/>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effectLst>
                    <a:outerShdw blurRad="38100" dist="38100" dir="2700000" algn="tl">
                      <a:srgbClr val="000000">
                        <a:alpha val="43137"/>
                      </a:srgbClr>
                    </a:outerShdw>
                  </a:effectLst>
                  <a:cs typeface="Calibri"/>
                </a:rPr>
                <a:t>Efforts to Combat Truancy</a:t>
              </a:r>
              <a:endParaRPr lang="en-US" sz="4000" b="1" dirty="0">
                <a:solidFill>
                  <a:schemeClr val="bg1"/>
                </a:solidFill>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40B5FFDA-89E1-D84E-460A-6437A162A2F4}"/>
                </a:ext>
              </a:extLst>
            </p:cNvPr>
            <p:cNvPicPr>
              <a:picLocks noGrp="1" noRot="1" noChangeAspect="1" noMove="1" noResize="1" noEditPoints="1" noAdjustHandles="1" noChangeArrowheads="1" noChangeShapeType="1" noCrop="1"/>
            </p:cNvPicPr>
            <p:nvPr/>
          </p:nvPicPr>
          <p:blipFill rotWithShape="1">
            <a:blip r:embed="rId3"/>
            <a:srcRect l="4075" t="6020" r="5796" b="4614"/>
            <a:stretch/>
          </p:blipFill>
          <p:spPr>
            <a:xfrm>
              <a:off x="39542" y="59312"/>
              <a:ext cx="874858" cy="867457"/>
            </a:xfrm>
            <a:prstGeom prst="rect">
              <a:avLst/>
            </a:prstGeom>
          </p:spPr>
        </p:pic>
      </p:grpSp>
      <p:sp>
        <p:nvSpPr>
          <p:cNvPr id="5" name="TextBox 4">
            <a:extLst>
              <a:ext uri="{FF2B5EF4-FFF2-40B4-BE49-F238E27FC236}">
                <a16:creationId xmlns:a16="http://schemas.microsoft.com/office/drawing/2014/main" id="{4844B300-25AA-D0C8-AF77-958FEDDFC11D}"/>
              </a:ext>
            </a:extLst>
          </p:cNvPr>
          <p:cNvSpPr txBox="1"/>
          <p:nvPr/>
        </p:nvSpPr>
        <p:spPr>
          <a:xfrm>
            <a:off x="1367161" y="1615735"/>
            <a:ext cx="2441359" cy="5078313"/>
          </a:xfrm>
          <a:prstGeom prst="rect">
            <a:avLst/>
          </a:prstGeom>
          <a:noFill/>
        </p:spPr>
        <p:txBody>
          <a:bodyPr wrap="square">
            <a:spAutoFit/>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BACK TO SCHOOL EVENT-</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To assist our partners in education, in </a:t>
            </a:r>
            <a:r>
              <a:rPr lang="en-US" dirty="0">
                <a:solidFill>
                  <a:srgbClr val="000000"/>
                </a:solidFill>
                <a:latin typeface="Arial" panose="020B0604020202020204" pitchFamily="34" charset="0"/>
                <a:ea typeface="Calibri" panose="020F0502020204030204" pitchFamily="34" charset="0"/>
              </a:rPr>
              <a:t>September </a:t>
            </a:r>
            <a:r>
              <a:rPr lang="en-US" sz="1800" dirty="0">
                <a:solidFill>
                  <a:srgbClr val="000000"/>
                </a:solidFill>
                <a:effectLst/>
                <a:latin typeface="Arial" panose="020B0604020202020204" pitchFamily="34" charset="0"/>
                <a:ea typeface="Calibri" panose="020F0502020204030204" pitchFamily="34" charset="0"/>
              </a:rPr>
              <a:t>of 2021, SAO hosted the event Back to School- Back to Basics.  At this event, stakeholders provided, school resources, opportunities for employment, and a presentation from One Love.  </a:t>
            </a:r>
          </a:p>
          <a:p>
            <a:pPr marL="0" marR="0">
              <a:spcBef>
                <a:spcPts val="0"/>
              </a:spcBef>
              <a:spcAft>
                <a:spcPts val="0"/>
              </a:spcAft>
            </a:pPr>
            <a:endParaRPr lang="en-US" dirty="0">
              <a:solidFill>
                <a:srgbClr val="000000"/>
              </a:solidFill>
              <a:latin typeface="Arial" panose="020B060402020202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pic>
        <p:nvPicPr>
          <p:cNvPr id="12" name="Picture 11">
            <a:extLst>
              <a:ext uri="{FF2B5EF4-FFF2-40B4-BE49-F238E27FC236}">
                <a16:creationId xmlns:a16="http://schemas.microsoft.com/office/drawing/2014/main" id="{2F9327A6-4D6A-EC22-812C-01E9B3BAE914}"/>
              </a:ext>
            </a:extLst>
          </p:cNvPr>
          <p:cNvPicPr>
            <a:picLocks noChangeAspect="1"/>
          </p:cNvPicPr>
          <p:nvPr/>
        </p:nvPicPr>
        <p:blipFill>
          <a:blip r:embed="rId4"/>
          <a:stretch>
            <a:fillRect/>
          </a:stretch>
        </p:blipFill>
        <p:spPr>
          <a:xfrm>
            <a:off x="5807779" y="1464816"/>
            <a:ext cx="3726838" cy="4822967"/>
          </a:xfrm>
          <a:prstGeom prst="rect">
            <a:avLst/>
          </a:prstGeom>
        </p:spPr>
      </p:pic>
    </p:spTree>
    <p:extLst>
      <p:ext uri="{BB962C8B-B14F-4D97-AF65-F5344CB8AC3E}">
        <p14:creationId xmlns:p14="http://schemas.microsoft.com/office/powerpoint/2010/main" val="2116859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2C4CD3C-28C1-2B26-79AF-7C5525F313F2}"/>
              </a:ext>
            </a:extLst>
          </p:cNvPr>
          <p:cNvGrpSpPr>
            <a:grpSpLocks noGrp="1" noUngrp="1" noRot="1" noMove="1" noResize="1"/>
          </p:cNvGrpSpPr>
          <p:nvPr/>
        </p:nvGrpSpPr>
        <p:grpSpPr>
          <a:xfrm>
            <a:off x="0" y="876"/>
            <a:ext cx="12191999" cy="970671"/>
            <a:chOff x="0" y="876"/>
            <a:chExt cx="12191999" cy="970671"/>
          </a:xfrm>
        </p:grpSpPr>
        <p:sp>
          <p:nvSpPr>
            <p:cNvPr id="7" name="Rectangle 6">
              <a:extLst>
                <a:ext uri="{FF2B5EF4-FFF2-40B4-BE49-F238E27FC236}">
                  <a16:creationId xmlns:a16="http://schemas.microsoft.com/office/drawing/2014/main" id="{A29994F5-66AE-90C4-1724-E1297CD5D427}"/>
                </a:ext>
              </a:extLst>
            </p:cNvPr>
            <p:cNvSpPr>
              <a:spLocks noGrp="1" noRot="1" noMove="1" noResize="1" noEditPoints="1" noAdjustHandles="1" noChangeArrowheads="1" noChangeShapeType="1"/>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effectLst>
                    <a:outerShdw blurRad="38100" dist="38100" dir="2700000" algn="tl">
                      <a:srgbClr val="000000">
                        <a:alpha val="43137"/>
                      </a:srgbClr>
                    </a:outerShdw>
                  </a:effectLst>
                  <a:cs typeface="Calibri"/>
                </a:rPr>
                <a:t>Efforts to Combat Truancy</a:t>
              </a:r>
              <a:endParaRPr lang="en-US" sz="4000" b="1" dirty="0">
                <a:solidFill>
                  <a:schemeClr val="bg1"/>
                </a:solidFill>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40B5FFDA-89E1-D84E-460A-6437A162A2F4}"/>
                </a:ext>
              </a:extLst>
            </p:cNvPr>
            <p:cNvPicPr>
              <a:picLocks noGrp="1" noRot="1" noChangeAspect="1" noMove="1" noResize="1" noEditPoints="1" noAdjustHandles="1" noChangeArrowheads="1" noChangeShapeType="1" noCrop="1"/>
            </p:cNvPicPr>
            <p:nvPr/>
          </p:nvPicPr>
          <p:blipFill rotWithShape="1">
            <a:blip r:embed="rId3"/>
            <a:srcRect l="4075" t="6020" r="5796" b="4614"/>
            <a:stretch/>
          </p:blipFill>
          <p:spPr>
            <a:xfrm>
              <a:off x="39542" y="59312"/>
              <a:ext cx="874858" cy="867457"/>
            </a:xfrm>
            <a:prstGeom prst="rect">
              <a:avLst/>
            </a:prstGeom>
          </p:spPr>
        </p:pic>
      </p:grpSp>
      <p:sp>
        <p:nvSpPr>
          <p:cNvPr id="5" name="TextBox 4">
            <a:extLst>
              <a:ext uri="{FF2B5EF4-FFF2-40B4-BE49-F238E27FC236}">
                <a16:creationId xmlns:a16="http://schemas.microsoft.com/office/drawing/2014/main" id="{4844B300-25AA-D0C8-AF77-958FEDDFC11D}"/>
              </a:ext>
            </a:extLst>
          </p:cNvPr>
          <p:cNvSpPr txBox="1"/>
          <p:nvPr/>
        </p:nvSpPr>
        <p:spPr>
          <a:xfrm>
            <a:off x="1367161" y="1615736"/>
            <a:ext cx="4048218" cy="1754326"/>
          </a:xfrm>
          <a:prstGeom prst="rect">
            <a:avLst/>
          </a:prstGeom>
          <a:noFill/>
        </p:spPr>
        <p:txBody>
          <a:bodyPr wrap="square">
            <a:spAutoFit/>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JOINT LETTER and PSA-</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To reinforce the messaging of school attendance, PGSAO and PGCPS partnered once again to pen a joint letter and filmed public service announcements.  </a:t>
            </a:r>
            <a:endParaRPr lang="en-US" sz="1800" dirty="0">
              <a:effectLst/>
              <a:latin typeface="Calibri" panose="020F0502020204030204" pitchFamily="34" charset="0"/>
              <a:ea typeface="Calibri" panose="020F0502020204030204" pitchFamily="34" charset="0"/>
            </a:endParaRPr>
          </a:p>
        </p:txBody>
      </p:sp>
      <p:pic>
        <p:nvPicPr>
          <p:cNvPr id="9" name="Picture 8">
            <a:extLst>
              <a:ext uri="{FF2B5EF4-FFF2-40B4-BE49-F238E27FC236}">
                <a16:creationId xmlns:a16="http://schemas.microsoft.com/office/drawing/2014/main" id="{336A6E3A-4F9D-8BBF-4BD0-B1F5886B5C39}"/>
              </a:ext>
            </a:extLst>
          </p:cNvPr>
          <p:cNvPicPr>
            <a:picLocks noChangeAspect="1"/>
          </p:cNvPicPr>
          <p:nvPr/>
        </p:nvPicPr>
        <p:blipFill>
          <a:blip r:embed="rId4"/>
          <a:stretch>
            <a:fillRect/>
          </a:stretch>
        </p:blipFill>
        <p:spPr>
          <a:xfrm>
            <a:off x="6419472" y="1169286"/>
            <a:ext cx="4146997" cy="5460460"/>
          </a:xfrm>
          <a:prstGeom prst="rect">
            <a:avLst/>
          </a:prstGeom>
        </p:spPr>
      </p:pic>
      <p:sp>
        <p:nvSpPr>
          <p:cNvPr id="14" name="TextBox 13">
            <a:extLst>
              <a:ext uri="{FF2B5EF4-FFF2-40B4-BE49-F238E27FC236}">
                <a16:creationId xmlns:a16="http://schemas.microsoft.com/office/drawing/2014/main" id="{9BFFCFB1-C08E-EFDC-BC2B-58770706D040}"/>
              </a:ext>
            </a:extLst>
          </p:cNvPr>
          <p:cNvSpPr txBox="1"/>
          <p:nvPr/>
        </p:nvSpPr>
        <p:spPr>
          <a:xfrm>
            <a:off x="3049480" y="4412202"/>
            <a:ext cx="2277122" cy="1477328"/>
          </a:xfrm>
          <a:prstGeom prst="rect">
            <a:avLst/>
          </a:prstGeom>
          <a:noFill/>
        </p:spPr>
        <p:txBody>
          <a:bodyPr wrap="square">
            <a:spAutoFit/>
          </a:bodyPr>
          <a:lstStyle/>
          <a:p>
            <a:r>
              <a:rPr lang="en-US" dirty="0">
                <a:hlinkClick r:id="rId5"/>
              </a:rPr>
              <a:t>State's Attorney Aisha Braveboy &amp; PGCPS Chief Executive Officer Dr. Monica Goldson Discuss Truancy</a:t>
            </a:r>
            <a:endParaRPr lang="en-US" dirty="0"/>
          </a:p>
        </p:txBody>
      </p:sp>
    </p:spTree>
    <p:extLst>
      <p:ext uri="{BB962C8B-B14F-4D97-AF65-F5344CB8AC3E}">
        <p14:creationId xmlns:p14="http://schemas.microsoft.com/office/powerpoint/2010/main" val="2189321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0ABD58-0D4A-AA4A-84B5-D67E59DFD586}"/>
              </a:ext>
            </a:extLst>
          </p:cNvPr>
          <p:cNvSpPr/>
          <p:nvPr/>
        </p:nvSpPr>
        <p:spPr>
          <a:xfrm>
            <a:off x="475957" y="511267"/>
            <a:ext cx="11240086" cy="600742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1ACDB2-2CB9-F344-9FC9-85AE9500223C}"/>
              </a:ext>
            </a:extLst>
          </p:cNvPr>
          <p:cNvPicPr>
            <a:picLocks noGrp="1" noRot="1" noChangeAspect="1" noMove="1" noResize="1" noEditPoints="1" noAdjustHandles="1" noChangeArrowheads="1" noChangeShapeType="1" noCrop="1"/>
          </p:cNvPicPr>
          <p:nvPr/>
        </p:nvPicPr>
        <p:blipFill>
          <a:blip r:embed="rId2"/>
          <a:stretch>
            <a:fillRect/>
          </a:stretch>
        </p:blipFill>
        <p:spPr>
          <a:xfrm>
            <a:off x="376240" y="1102256"/>
            <a:ext cx="4653489" cy="4653489"/>
          </a:xfrm>
          <a:prstGeom prst="rect">
            <a:avLst/>
          </a:prstGeom>
        </p:spPr>
      </p:pic>
      <p:sp>
        <p:nvSpPr>
          <p:cNvPr id="7" name="TextBox 6">
            <a:extLst>
              <a:ext uri="{FF2B5EF4-FFF2-40B4-BE49-F238E27FC236}">
                <a16:creationId xmlns:a16="http://schemas.microsoft.com/office/drawing/2014/main" id="{DBE0533B-3355-4585-8CB6-88943EB18EA0}"/>
              </a:ext>
            </a:extLst>
          </p:cNvPr>
          <p:cNvSpPr txBox="1"/>
          <p:nvPr/>
        </p:nvSpPr>
        <p:spPr>
          <a:xfrm>
            <a:off x="4077067" y="2644170"/>
            <a:ext cx="7259722" cy="1077218"/>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3200" b="1" i="0" u="none" strike="noStrike" kern="0" cap="none" spc="0" normalizeH="0" baseline="0" noProof="0" dirty="0">
                <a:ln>
                  <a:noFill/>
                </a:ln>
                <a:solidFill>
                  <a:prstClr val="white"/>
                </a:solidFill>
                <a:effectLst/>
                <a:uLnTx/>
                <a:uFillTx/>
                <a:latin typeface="Calibri"/>
                <a:ea typeface="+mn-ea"/>
                <a:cs typeface="+mn-cs"/>
              </a:rPr>
              <a:t> </a:t>
            </a:r>
          </a:p>
          <a:p>
            <a:pPr algn="ctr">
              <a:defRPr sz="1800" b="0" i="0" u="none" strike="noStrike" kern="0" cap="none" spc="0" baseline="0">
                <a:solidFill>
                  <a:srgbClr val="000000"/>
                </a:solidFill>
                <a:uFillTx/>
              </a:defRPr>
            </a:pPr>
            <a:r>
              <a:rPr lang="en-US" sz="3200" b="1" kern="0" dirty="0">
                <a:solidFill>
                  <a:prstClr val="white"/>
                </a:solidFill>
                <a:latin typeface="Calibri"/>
              </a:rPr>
              <a:t>Pilot Program</a:t>
            </a:r>
            <a:endParaRPr lang="en-US" sz="3200" b="1" dirty="0">
              <a:solidFill>
                <a:prstClr val="white"/>
              </a:solidFill>
              <a:latin typeface="Calibri"/>
              <a:cs typeface="Calibri"/>
            </a:endParaRPr>
          </a:p>
        </p:txBody>
      </p:sp>
    </p:spTree>
    <p:extLst>
      <p:ext uri="{BB962C8B-B14F-4D97-AF65-F5344CB8AC3E}">
        <p14:creationId xmlns:p14="http://schemas.microsoft.com/office/powerpoint/2010/main" val="2498119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C9BAF6-56A5-D97D-2D47-82A7DF241218}"/>
              </a:ext>
            </a:extLst>
          </p:cNvPr>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effectLst>
                  <a:outerShdw blurRad="38100" dist="38100" dir="2700000" algn="tl">
                    <a:srgbClr val="000000">
                      <a:alpha val="43137"/>
                    </a:srgbClr>
                  </a:outerShdw>
                </a:effectLst>
              </a:rPr>
              <a:t>Planning Stages </a:t>
            </a:r>
            <a:endParaRPr lang="en-US" dirty="0"/>
          </a:p>
        </p:txBody>
      </p:sp>
      <p:sp>
        <p:nvSpPr>
          <p:cNvPr id="4" name="TextBox 3">
            <a:extLst>
              <a:ext uri="{FF2B5EF4-FFF2-40B4-BE49-F238E27FC236}">
                <a16:creationId xmlns:a16="http://schemas.microsoft.com/office/drawing/2014/main" id="{59BE2377-5668-5377-915C-0F42D998C8E2}"/>
              </a:ext>
            </a:extLst>
          </p:cNvPr>
          <p:cNvSpPr txBox="1"/>
          <p:nvPr/>
        </p:nvSpPr>
        <p:spPr>
          <a:xfrm>
            <a:off x="665825" y="1633489"/>
            <a:ext cx="10777492" cy="4062651"/>
          </a:xfrm>
          <a:prstGeom prst="rect">
            <a:avLst/>
          </a:prstGeom>
          <a:noFill/>
        </p:spPr>
        <p:txBody>
          <a:bodyPr wrap="square">
            <a:spAutoFit/>
          </a:bodyPr>
          <a:lstStyle/>
          <a:p>
            <a:pPr marL="285750" marR="0" indent="-285750">
              <a:spcBef>
                <a:spcPts val="0"/>
              </a:spcBef>
              <a:spcAft>
                <a:spcPts val="0"/>
              </a:spcAft>
              <a:buFont typeface="Wingdings" panose="05000000000000000000" pitchFamily="2" charset="2"/>
              <a:buChar char="Ø"/>
            </a:pPr>
            <a:r>
              <a:rPr lang="en-US" sz="2400" dirty="0">
                <a:solidFill>
                  <a:srgbClr val="000000"/>
                </a:solidFill>
                <a:effectLst/>
                <a:latin typeface="Arial" panose="020B0604020202020204" pitchFamily="34" charset="0"/>
                <a:ea typeface="Calibri" panose="020F0502020204030204" pitchFamily="34" charset="0"/>
              </a:rPr>
              <a:t>Planning for the program began late 2022</a:t>
            </a:r>
          </a:p>
          <a:p>
            <a:pPr marR="0">
              <a:spcBef>
                <a:spcPts val="0"/>
              </a:spcBef>
              <a:spcAft>
                <a:spcPts val="0"/>
              </a:spcAft>
            </a:pPr>
            <a:endParaRPr lang="en-US" sz="2400" dirty="0">
              <a:solidFill>
                <a:srgbClr val="000000"/>
              </a:solidFill>
              <a:effectLst/>
              <a:latin typeface="Arial" panose="020B0604020202020204" pitchFamily="34" charset="0"/>
              <a:ea typeface="Calibri" panose="020F0502020204030204" pitchFamily="34" charset="0"/>
            </a:endParaRPr>
          </a:p>
          <a:p>
            <a:pPr marL="285750" marR="0" indent="-285750">
              <a:spcBef>
                <a:spcPts val="0"/>
              </a:spcBef>
              <a:spcAft>
                <a:spcPts val="0"/>
              </a:spcAft>
              <a:buFont typeface="Wingdings" panose="05000000000000000000" pitchFamily="2" charset="2"/>
              <a:buChar char="Ø"/>
            </a:pPr>
            <a:r>
              <a:rPr lang="en-US" sz="2400" dirty="0">
                <a:solidFill>
                  <a:srgbClr val="000000"/>
                </a:solidFill>
                <a:latin typeface="Arial" panose="020B0604020202020204" pitchFamily="34" charset="0"/>
                <a:ea typeface="Calibri" panose="020F0502020204030204" pitchFamily="34" charset="0"/>
              </a:rPr>
              <a:t>Collaborative effort with PGCPS </a:t>
            </a:r>
          </a:p>
          <a:p>
            <a:pPr marR="0">
              <a:spcBef>
                <a:spcPts val="0"/>
              </a:spcBef>
              <a:spcAft>
                <a:spcPts val="0"/>
              </a:spcAft>
            </a:pPr>
            <a:endParaRPr lang="en-US" sz="2400" dirty="0">
              <a:solidFill>
                <a:srgbClr val="000000"/>
              </a:solidFill>
              <a:latin typeface="Arial" panose="020B0604020202020204" pitchFamily="34" charset="0"/>
              <a:ea typeface="Calibri" panose="020F0502020204030204" pitchFamily="34" charset="0"/>
            </a:endParaRPr>
          </a:p>
          <a:p>
            <a:pPr marL="285750" marR="0" indent="-285750">
              <a:spcBef>
                <a:spcPts val="0"/>
              </a:spcBef>
              <a:spcAft>
                <a:spcPts val="0"/>
              </a:spcAft>
              <a:buFont typeface="Wingdings" panose="05000000000000000000" pitchFamily="2" charset="2"/>
              <a:buChar char="Ø"/>
            </a:pPr>
            <a:r>
              <a:rPr lang="en-US" sz="2400" dirty="0">
                <a:solidFill>
                  <a:srgbClr val="000000"/>
                </a:solidFill>
                <a:latin typeface="Arial" panose="020B0604020202020204" pitchFamily="34" charset="0"/>
                <a:ea typeface="Calibri" panose="020F0502020204030204" pitchFamily="34" charset="0"/>
              </a:rPr>
              <a:t>Goals-</a:t>
            </a:r>
          </a:p>
          <a:p>
            <a:pPr marL="285750" marR="0" indent="-285750">
              <a:spcBef>
                <a:spcPts val="0"/>
              </a:spcBef>
              <a:spcAft>
                <a:spcPts val="0"/>
              </a:spcAft>
              <a:buFont typeface="Wingdings" panose="05000000000000000000" pitchFamily="2" charset="2"/>
              <a:buChar char="Ø"/>
            </a:pPr>
            <a:endParaRPr lang="en-US" sz="2400" dirty="0">
              <a:solidFill>
                <a:srgbClr val="000000"/>
              </a:solidFill>
              <a:latin typeface="Arial" panose="020B0604020202020204" pitchFamily="34" charset="0"/>
              <a:ea typeface="Calibri" panose="020F0502020204030204" pitchFamily="34" charset="0"/>
            </a:endParaRPr>
          </a:p>
          <a:p>
            <a:pPr marL="742950" lvl="1" indent="-285750">
              <a:buFont typeface="Wingdings" panose="05000000000000000000" pitchFamily="2" charset="2"/>
              <a:buChar char="Ø"/>
            </a:pPr>
            <a:r>
              <a:rPr lang="en-US" sz="2400" dirty="0">
                <a:solidFill>
                  <a:srgbClr val="000000"/>
                </a:solidFill>
                <a:latin typeface="Arial" panose="020B0604020202020204" pitchFamily="34" charset="0"/>
                <a:ea typeface="Calibri" panose="020F0502020204030204" pitchFamily="34" charset="0"/>
              </a:rPr>
              <a:t>To streamline the current process so that we could get children back to school</a:t>
            </a:r>
          </a:p>
          <a:p>
            <a:pPr marL="742950" lvl="1" indent="-285750">
              <a:buFont typeface="Wingdings" panose="05000000000000000000" pitchFamily="2" charset="2"/>
              <a:buChar char="Ø"/>
            </a:pPr>
            <a:endParaRPr lang="en-US" sz="2400" dirty="0">
              <a:solidFill>
                <a:srgbClr val="000000"/>
              </a:solidFill>
              <a:effectLst/>
              <a:latin typeface="Arial" panose="020B0604020202020204" pitchFamily="34" charset="0"/>
              <a:ea typeface="Calibri" panose="020F0502020204030204" pitchFamily="34" charset="0"/>
            </a:endParaRPr>
          </a:p>
          <a:p>
            <a:pPr marL="742950" lvl="1" indent="-285750">
              <a:buFont typeface="Wingdings" panose="05000000000000000000" pitchFamily="2" charset="2"/>
              <a:buChar char="Ø"/>
            </a:pPr>
            <a:r>
              <a:rPr lang="en-US" sz="2400" dirty="0">
                <a:solidFill>
                  <a:srgbClr val="000000"/>
                </a:solidFill>
                <a:effectLst/>
                <a:latin typeface="Arial" panose="020B0604020202020204" pitchFamily="34" charset="0"/>
                <a:ea typeface="Calibri" panose="020F0502020204030204" pitchFamily="34" charset="0"/>
              </a:rPr>
              <a:t>Provide resources to parents – one-stop shop- wrap-around services </a:t>
            </a:r>
          </a:p>
          <a:p>
            <a:pPr lvl="1"/>
            <a:endParaRPr lang="en-US" dirty="0">
              <a:solidFill>
                <a:srgbClr val="000000"/>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84985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2C4CD3C-28C1-2B26-79AF-7C5525F313F2}"/>
              </a:ext>
            </a:extLst>
          </p:cNvPr>
          <p:cNvGrpSpPr>
            <a:grpSpLocks noGrp="1" noUngrp="1" noRot="1" noMove="1" noResize="1"/>
          </p:cNvGrpSpPr>
          <p:nvPr/>
        </p:nvGrpSpPr>
        <p:grpSpPr>
          <a:xfrm>
            <a:off x="0" y="876"/>
            <a:ext cx="12191999" cy="970671"/>
            <a:chOff x="0" y="876"/>
            <a:chExt cx="12191999" cy="970671"/>
          </a:xfrm>
        </p:grpSpPr>
        <p:sp>
          <p:nvSpPr>
            <p:cNvPr id="7" name="Rectangle 6">
              <a:extLst>
                <a:ext uri="{FF2B5EF4-FFF2-40B4-BE49-F238E27FC236}">
                  <a16:creationId xmlns:a16="http://schemas.microsoft.com/office/drawing/2014/main" id="{A29994F5-66AE-90C4-1724-E1297CD5D427}"/>
                </a:ext>
              </a:extLst>
            </p:cNvPr>
            <p:cNvSpPr>
              <a:spLocks noGrp="1" noRot="1" noMove="1" noResize="1" noEditPoints="1" noAdjustHandles="1" noChangeArrowheads="1" noChangeShapeType="1"/>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effectLst>
                    <a:outerShdw blurRad="38100" dist="38100" dir="2700000" algn="tl">
                      <a:srgbClr val="000000">
                        <a:alpha val="43137"/>
                      </a:srgbClr>
                    </a:outerShdw>
                  </a:effectLst>
                  <a:cs typeface="Calibri"/>
                </a:rPr>
                <a:t>Truancy Traditional Truancy Flow Chart </a:t>
              </a:r>
              <a:endParaRPr lang="en-US" sz="4000" b="1" dirty="0">
                <a:solidFill>
                  <a:schemeClr val="bg1"/>
                </a:solidFill>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40B5FFDA-89E1-D84E-460A-6437A162A2F4}"/>
                </a:ext>
              </a:extLst>
            </p:cNvPr>
            <p:cNvPicPr>
              <a:picLocks noGrp="1" noRot="1" noChangeAspect="1" noMove="1" noResize="1" noEditPoints="1" noAdjustHandles="1" noChangeArrowheads="1" noChangeShapeType="1" noCrop="1"/>
            </p:cNvPicPr>
            <p:nvPr/>
          </p:nvPicPr>
          <p:blipFill rotWithShape="1">
            <a:blip r:embed="rId3"/>
            <a:srcRect l="4075" t="6020" r="5796" b="4614"/>
            <a:stretch/>
          </p:blipFill>
          <p:spPr>
            <a:xfrm>
              <a:off x="39542" y="59312"/>
              <a:ext cx="874858" cy="867457"/>
            </a:xfrm>
            <a:prstGeom prst="rect">
              <a:avLst/>
            </a:prstGeom>
          </p:spPr>
        </p:pic>
      </p:grpSp>
      <p:pic>
        <p:nvPicPr>
          <p:cNvPr id="2" name="Content Placeholder 8">
            <a:extLst>
              <a:ext uri="{FF2B5EF4-FFF2-40B4-BE49-F238E27FC236}">
                <a16:creationId xmlns:a16="http://schemas.microsoft.com/office/drawing/2014/main" id="{C749FD54-B977-DAEA-6F15-83BD28E8F55A}"/>
              </a:ext>
            </a:extLst>
          </p:cNvPr>
          <p:cNvPicPr>
            <a:picLocks noChangeAspect="1"/>
          </p:cNvPicPr>
          <p:nvPr/>
        </p:nvPicPr>
        <p:blipFill rotWithShape="1">
          <a:blip r:embed="rId4">
            <a:extLst>
              <a:ext uri="{28A0092B-C50C-407E-A947-70E740481C1C}">
                <a14:useLocalDpi xmlns:a14="http://schemas.microsoft.com/office/drawing/2010/main" val="0"/>
              </a:ext>
            </a:extLst>
          </a:blip>
          <a:srcRect t="3380"/>
          <a:stretch/>
        </p:blipFill>
        <p:spPr>
          <a:xfrm>
            <a:off x="1981200" y="1942206"/>
            <a:ext cx="8229600" cy="3382904"/>
          </a:xfrm>
          <a:prstGeom prst="rect">
            <a:avLst/>
          </a:prstGeom>
        </p:spPr>
      </p:pic>
    </p:spTree>
    <p:extLst>
      <p:ext uri="{BB962C8B-B14F-4D97-AF65-F5344CB8AC3E}">
        <p14:creationId xmlns:p14="http://schemas.microsoft.com/office/powerpoint/2010/main" val="50288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2C4CD3C-28C1-2B26-79AF-7C5525F313F2}"/>
              </a:ext>
            </a:extLst>
          </p:cNvPr>
          <p:cNvGrpSpPr>
            <a:grpSpLocks noGrp="1" noUngrp="1" noRot="1" noMove="1" noResize="1"/>
          </p:cNvGrpSpPr>
          <p:nvPr/>
        </p:nvGrpSpPr>
        <p:grpSpPr>
          <a:xfrm>
            <a:off x="0" y="876"/>
            <a:ext cx="12191999" cy="970671"/>
            <a:chOff x="0" y="876"/>
            <a:chExt cx="12191999" cy="970671"/>
          </a:xfrm>
        </p:grpSpPr>
        <p:sp>
          <p:nvSpPr>
            <p:cNvPr id="7" name="Rectangle 6">
              <a:extLst>
                <a:ext uri="{FF2B5EF4-FFF2-40B4-BE49-F238E27FC236}">
                  <a16:creationId xmlns:a16="http://schemas.microsoft.com/office/drawing/2014/main" id="{A29994F5-66AE-90C4-1724-E1297CD5D427}"/>
                </a:ext>
              </a:extLst>
            </p:cNvPr>
            <p:cNvSpPr>
              <a:spLocks noGrp="1" noRot="1" noMove="1" noResize="1" noEditPoints="1" noAdjustHandles="1" noChangeArrowheads="1" noChangeShapeType="1"/>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effectLst>
                    <a:outerShdw blurRad="38100" dist="38100" dir="2700000" algn="tl">
                      <a:srgbClr val="000000">
                        <a:alpha val="43137"/>
                      </a:srgbClr>
                    </a:outerShdw>
                  </a:effectLst>
                  <a:cs typeface="Calibri"/>
                </a:rPr>
                <a:t>Anti-Truancy Tentative Flowchart </a:t>
              </a:r>
              <a:endParaRPr lang="en-US" sz="4000" b="1" dirty="0">
                <a:solidFill>
                  <a:schemeClr val="bg1"/>
                </a:solidFill>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40B5FFDA-89E1-D84E-460A-6437A162A2F4}"/>
                </a:ext>
              </a:extLst>
            </p:cNvPr>
            <p:cNvPicPr>
              <a:picLocks noGrp="1" noRot="1" noChangeAspect="1" noMove="1" noResize="1" noEditPoints="1" noAdjustHandles="1" noChangeArrowheads="1" noChangeShapeType="1" noCrop="1"/>
            </p:cNvPicPr>
            <p:nvPr/>
          </p:nvPicPr>
          <p:blipFill rotWithShape="1">
            <a:blip r:embed="rId3"/>
            <a:srcRect l="4075" t="6020" r="5796" b="4614"/>
            <a:stretch/>
          </p:blipFill>
          <p:spPr>
            <a:xfrm>
              <a:off x="39542" y="59312"/>
              <a:ext cx="874858" cy="867457"/>
            </a:xfrm>
            <a:prstGeom prst="rect">
              <a:avLst/>
            </a:prstGeom>
          </p:spPr>
        </p:pic>
      </p:grpSp>
      <p:pic>
        <p:nvPicPr>
          <p:cNvPr id="5" name="Picture 4">
            <a:extLst>
              <a:ext uri="{FF2B5EF4-FFF2-40B4-BE49-F238E27FC236}">
                <a16:creationId xmlns:a16="http://schemas.microsoft.com/office/drawing/2014/main" id="{F1347228-8AD2-1E04-0DBD-A33FE99F2A1B}"/>
              </a:ext>
            </a:extLst>
          </p:cNvPr>
          <p:cNvPicPr>
            <a:picLocks noChangeAspect="1"/>
          </p:cNvPicPr>
          <p:nvPr/>
        </p:nvPicPr>
        <p:blipFill>
          <a:blip r:embed="rId4"/>
          <a:stretch>
            <a:fillRect/>
          </a:stretch>
        </p:blipFill>
        <p:spPr>
          <a:xfrm>
            <a:off x="4013540" y="1313895"/>
            <a:ext cx="4164919" cy="5308848"/>
          </a:xfrm>
          <a:prstGeom prst="rect">
            <a:avLst/>
          </a:prstGeom>
        </p:spPr>
      </p:pic>
    </p:spTree>
    <p:extLst>
      <p:ext uri="{BB962C8B-B14F-4D97-AF65-F5344CB8AC3E}">
        <p14:creationId xmlns:p14="http://schemas.microsoft.com/office/powerpoint/2010/main" val="310493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1CEF8-2345-F124-EBEE-1D65A641BE40}"/>
              </a:ext>
            </a:extLst>
          </p:cNvPr>
          <p:cNvSpPr>
            <a:spLocks noGrp="1"/>
          </p:cNvSpPr>
          <p:nvPr>
            <p:ph type="title"/>
          </p:nvPr>
        </p:nvSpPr>
        <p:spPr>
          <a:xfrm>
            <a:off x="838200" y="1029983"/>
            <a:ext cx="10515600" cy="660705"/>
          </a:xfrm>
        </p:spPr>
        <p:txBody>
          <a:bodyPr>
            <a:normAutofit fontScale="90000"/>
          </a:bodyPr>
          <a:lstStyle/>
          <a:p>
            <a:pPr algn="ctr"/>
            <a:r>
              <a:rPr lang="en-US" b="1" dirty="0"/>
              <a:t>Goals</a:t>
            </a:r>
          </a:p>
        </p:txBody>
      </p:sp>
      <p:sp>
        <p:nvSpPr>
          <p:cNvPr id="3" name="Content Placeholder 2">
            <a:extLst>
              <a:ext uri="{FF2B5EF4-FFF2-40B4-BE49-F238E27FC236}">
                <a16:creationId xmlns:a16="http://schemas.microsoft.com/office/drawing/2014/main" id="{7698B1C2-EBE6-6BBC-C154-6D2532FB305C}"/>
              </a:ext>
            </a:extLst>
          </p:cNvPr>
          <p:cNvSpPr>
            <a:spLocks noGrp="1"/>
          </p:cNvSpPr>
          <p:nvPr>
            <p:ph idx="1"/>
          </p:nvPr>
        </p:nvSpPr>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Identify students and invite parents to a town hall meeting.</a:t>
            </a:r>
          </a:p>
          <a:p>
            <a:pPr>
              <a:buFont typeface="Wingdings" panose="05000000000000000000" pitchFamily="2" charset="2"/>
              <a:buChar char="Ø"/>
            </a:pPr>
            <a:r>
              <a:rPr lang="en-US" dirty="0"/>
              <a:t>Educate parents (about the law and their student’s attendance).</a:t>
            </a:r>
          </a:p>
          <a:p>
            <a:pPr>
              <a:buFont typeface="Wingdings" panose="05000000000000000000" pitchFamily="2" charset="2"/>
              <a:buChar char="Ø"/>
            </a:pPr>
            <a:r>
              <a:rPr lang="en-US" dirty="0"/>
              <a:t>Reconnect parents and students with their schools and staff.</a:t>
            </a:r>
          </a:p>
          <a:p>
            <a:pPr>
              <a:buFont typeface="Wingdings" panose="05000000000000000000" pitchFamily="2" charset="2"/>
              <a:buChar char="Ø"/>
            </a:pPr>
            <a:r>
              <a:rPr lang="en-US" dirty="0"/>
              <a:t>Share information about services available to assist parents and students (provided resources- see next chart).</a:t>
            </a:r>
          </a:p>
          <a:p>
            <a:pPr>
              <a:buFont typeface="Wingdings" panose="05000000000000000000" pitchFamily="2" charset="2"/>
              <a:buChar char="Ø"/>
            </a:pPr>
            <a:r>
              <a:rPr lang="en-US" dirty="0"/>
              <a:t>Afford families an opportunity to reconnect with the schools prior to petitioning the case to court.  </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US" sz="3000" dirty="0">
              <a:effectLst/>
              <a:ea typeface="Calibri" panose="020F0502020204030204" pitchFamily="34" charset="0"/>
            </a:endParaRPr>
          </a:p>
          <a:p>
            <a:endParaRPr lang="en-US" dirty="0"/>
          </a:p>
        </p:txBody>
      </p:sp>
      <p:grpSp>
        <p:nvGrpSpPr>
          <p:cNvPr id="4" name="Group 3">
            <a:extLst>
              <a:ext uri="{FF2B5EF4-FFF2-40B4-BE49-F238E27FC236}">
                <a16:creationId xmlns:a16="http://schemas.microsoft.com/office/drawing/2014/main" id="{4375D277-E288-6F86-05DB-ECFAFD77C4FB}"/>
              </a:ext>
            </a:extLst>
          </p:cNvPr>
          <p:cNvGrpSpPr/>
          <p:nvPr/>
        </p:nvGrpSpPr>
        <p:grpSpPr>
          <a:xfrm>
            <a:off x="0" y="876"/>
            <a:ext cx="12191999" cy="970671"/>
            <a:chOff x="0" y="876"/>
            <a:chExt cx="12191999" cy="970671"/>
          </a:xfrm>
        </p:grpSpPr>
        <p:sp>
          <p:nvSpPr>
            <p:cNvPr id="5" name="Rectangle 4">
              <a:extLst>
                <a:ext uri="{FF2B5EF4-FFF2-40B4-BE49-F238E27FC236}">
                  <a16:creationId xmlns:a16="http://schemas.microsoft.com/office/drawing/2014/main" id="{9EB5E294-4CC7-749A-6569-C5A4EDDFA137}"/>
                </a:ext>
              </a:extLst>
            </p:cNvPr>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effectLst>
                    <a:outerShdw blurRad="38100" dist="38100" dir="2700000" algn="tl">
                      <a:srgbClr val="000000">
                        <a:alpha val="43137"/>
                      </a:srgbClr>
                    </a:outerShdw>
                  </a:effectLst>
                  <a:cs typeface="Calibri"/>
                </a:rPr>
                <a:t>Condensed IAC </a:t>
              </a:r>
              <a:endParaRPr lang="en-US" sz="4000" b="1" dirty="0">
                <a:solidFill>
                  <a:schemeClr val="bg1"/>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689088F4-0144-B193-A818-9DFAEDE11773}"/>
                </a:ext>
              </a:extLst>
            </p:cNvPr>
            <p:cNvPicPr/>
            <p:nvPr/>
          </p:nvPicPr>
          <p:blipFill rotWithShape="1">
            <a:blip r:embed="rId2"/>
            <a:srcRect l="4075" t="6020" r="5796" b="4614"/>
            <a:stretch/>
          </p:blipFill>
          <p:spPr>
            <a:xfrm>
              <a:off x="39542" y="59312"/>
              <a:ext cx="874858" cy="867457"/>
            </a:xfrm>
            <a:prstGeom prst="rect">
              <a:avLst/>
            </a:prstGeom>
          </p:spPr>
        </p:pic>
      </p:grpSp>
    </p:spTree>
    <p:extLst>
      <p:ext uri="{BB962C8B-B14F-4D97-AF65-F5344CB8AC3E}">
        <p14:creationId xmlns:p14="http://schemas.microsoft.com/office/powerpoint/2010/main" val="317562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1CEF8-2345-F124-EBEE-1D65A641BE40}"/>
              </a:ext>
            </a:extLst>
          </p:cNvPr>
          <p:cNvSpPr>
            <a:spLocks noGrp="1"/>
          </p:cNvSpPr>
          <p:nvPr>
            <p:ph type="title"/>
          </p:nvPr>
        </p:nvSpPr>
        <p:spPr>
          <a:xfrm>
            <a:off x="838200" y="1029983"/>
            <a:ext cx="10515600" cy="660705"/>
          </a:xfrm>
        </p:spPr>
        <p:txBody>
          <a:bodyPr>
            <a:normAutofit fontScale="90000"/>
          </a:bodyPr>
          <a:lstStyle/>
          <a:p>
            <a:pPr algn="ctr"/>
            <a:r>
              <a:rPr lang="en-US" b="1" dirty="0"/>
              <a:t>Who answered the call to assist:</a:t>
            </a:r>
          </a:p>
        </p:txBody>
      </p:sp>
      <p:sp>
        <p:nvSpPr>
          <p:cNvPr id="3" name="Content Placeholder 2">
            <a:extLst>
              <a:ext uri="{FF2B5EF4-FFF2-40B4-BE49-F238E27FC236}">
                <a16:creationId xmlns:a16="http://schemas.microsoft.com/office/drawing/2014/main" id="{7698B1C2-EBE6-6BBC-C154-6D2532FB305C}"/>
              </a:ext>
            </a:extLst>
          </p:cNvPr>
          <p:cNvSpPr>
            <a:spLocks noGrp="1"/>
          </p:cNvSpPr>
          <p:nvPr>
            <p:ph idx="1"/>
          </p:nvPr>
        </p:nvSpPr>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latin typeface="+mj-lt"/>
              </a:rPr>
              <a:t>Family Justice Academy</a:t>
            </a:r>
          </a:p>
          <a:p>
            <a:pPr marL="57150" marR="0" indent="-285750">
              <a:spcBef>
                <a:spcPts val="0"/>
              </a:spcBef>
              <a:spcAft>
                <a:spcPts val="0"/>
              </a:spcAft>
              <a:buFont typeface="Wingdings" panose="05000000000000000000" pitchFamily="2" charset="2"/>
              <a:buChar char="Ø"/>
            </a:pPr>
            <a:r>
              <a:rPr lang="en-US" dirty="0">
                <a:effectLst/>
                <a:latin typeface="+mj-lt"/>
                <a:ea typeface="Times New Roman" panose="02020603050405020304" pitchFamily="18" charset="0"/>
              </a:rPr>
              <a:t>CINS and DJS</a:t>
            </a:r>
            <a:endParaRPr lang="en-US" dirty="0">
              <a:effectLst/>
              <a:latin typeface="+mj-lt"/>
              <a:ea typeface="Calibri" panose="020F0502020204030204" pitchFamily="34" charset="0"/>
            </a:endParaRPr>
          </a:p>
          <a:p>
            <a:pPr marL="57150" marR="0" indent="-285750">
              <a:spcBef>
                <a:spcPts val="0"/>
              </a:spcBef>
              <a:spcAft>
                <a:spcPts val="0"/>
              </a:spcAft>
              <a:buFont typeface="Wingdings" panose="05000000000000000000" pitchFamily="2" charset="2"/>
              <a:buChar char="Ø"/>
            </a:pPr>
            <a:r>
              <a:rPr lang="en-US" dirty="0">
                <a:effectLst/>
                <a:latin typeface="+mj-lt"/>
                <a:ea typeface="Times New Roman" panose="02020603050405020304" pitchFamily="18" charset="0"/>
              </a:rPr>
              <a:t>Adolescent Playhouse</a:t>
            </a:r>
            <a:endParaRPr lang="en-US" dirty="0">
              <a:effectLst/>
              <a:latin typeface="+mj-lt"/>
              <a:ea typeface="Calibri" panose="020F0502020204030204" pitchFamily="34" charset="0"/>
            </a:endParaRPr>
          </a:p>
          <a:p>
            <a:pPr marL="57150" marR="0" indent="-285750">
              <a:spcBef>
                <a:spcPts val="0"/>
              </a:spcBef>
              <a:spcAft>
                <a:spcPts val="0"/>
              </a:spcAft>
              <a:buFont typeface="Wingdings" panose="05000000000000000000" pitchFamily="2" charset="2"/>
              <a:buChar char="Ø"/>
            </a:pPr>
            <a:r>
              <a:rPr lang="en-US" dirty="0">
                <a:effectLst/>
                <a:latin typeface="+mj-lt"/>
                <a:ea typeface="Times New Roman" panose="02020603050405020304" pitchFamily="18" charset="0"/>
              </a:rPr>
              <a:t>Multisystemic Therapy Services</a:t>
            </a:r>
            <a:endParaRPr lang="en-US" dirty="0">
              <a:effectLst/>
              <a:latin typeface="+mj-lt"/>
              <a:ea typeface="Calibri" panose="020F0502020204030204" pitchFamily="34" charset="0"/>
            </a:endParaRPr>
          </a:p>
          <a:p>
            <a:pPr marL="57150" marR="0" indent="-285750">
              <a:spcBef>
                <a:spcPts val="0"/>
              </a:spcBef>
              <a:spcAft>
                <a:spcPts val="0"/>
              </a:spcAft>
              <a:buFont typeface="Wingdings" panose="05000000000000000000" pitchFamily="2" charset="2"/>
              <a:buChar char="Ø"/>
            </a:pPr>
            <a:r>
              <a:rPr lang="en-US" dirty="0">
                <a:effectLst/>
                <a:latin typeface="+mj-lt"/>
                <a:ea typeface="Times New Roman" panose="02020603050405020304" pitchFamily="18" charset="0"/>
              </a:rPr>
              <a:t>Truancy Reduction Court</a:t>
            </a:r>
            <a:endParaRPr lang="en-US" dirty="0">
              <a:effectLst/>
              <a:latin typeface="+mj-lt"/>
              <a:ea typeface="Calibri" panose="020F0502020204030204" pitchFamily="34" charset="0"/>
            </a:endParaRPr>
          </a:p>
          <a:p>
            <a:pPr marL="57150" marR="0" indent="-285750">
              <a:spcBef>
                <a:spcPts val="0"/>
              </a:spcBef>
              <a:spcAft>
                <a:spcPts val="0"/>
              </a:spcAft>
              <a:buFont typeface="Wingdings" panose="05000000000000000000" pitchFamily="2" charset="2"/>
              <a:buChar char="Ø"/>
            </a:pPr>
            <a:r>
              <a:rPr lang="en-US" dirty="0" err="1">
                <a:effectLst/>
                <a:latin typeface="+mj-lt"/>
                <a:ea typeface="Times New Roman" panose="02020603050405020304" pitchFamily="18" charset="0"/>
              </a:rPr>
              <a:t>FreeState</a:t>
            </a:r>
            <a:endParaRPr lang="en-US" dirty="0">
              <a:effectLst/>
              <a:latin typeface="+mj-lt"/>
              <a:ea typeface="Times New Roman" panose="02020603050405020304" pitchFamily="18" charset="0"/>
            </a:endParaRPr>
          </a:p>
          <a:p>
            <a:pPr marL="57150" marR="0" indent="-285750">
              <a:spcBef>
                <a:spcPts val="0"/>
              </a:spcBef>
              <a:spcAft>
                <a:spcPts val="0"/>
              </a:spcAft>
              <a:buFont typeface="Wingdings" panose="05000000000000000000" pitchFamily="2" charset="2"/>
              <a:buChar char="Ø"/>
            </a:pPr>
            <a:r>
              <a:rPr lang="en-US" dirty="0">
                <a:latin typeface="+mj-lt"/>
                <a:ea typeface="Calibri" panose="020F0502020204030204" pitchFamily="34" charset="0"/>
              </a:rPr>
              <a:t>P31</a:t>
            </a:r>
          </a:p>
          <a:p>
            <a:pPr marL="57150" marR="0" indent="-285750">
              <a:spcBef>
                <a:spcPts val="0"/>
              </a:spcBef>
              <a:spcAft>
                <a:spcPts val="0"/>
              </a:spcAft>
              <a:buFont typeface="Wingdings" panose="05000000000000000000" pitchFamily="2" charset="2"/>
              <a:buChar char="Ø"/>
            </a:pPr>
            <a:r>
              <a:rPr lang="en-US" dirty="0">
                <a:effectLst/>
                <a:latin typeface="+mj-lt"/>
                <a:ea typeface="Calibri" panose="020F0502020204030204" pitchFamily="34" charset="0"/>
              </a:rPr>
              <a:t>Resilient Youth</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US" sz="3000" dirty="0">
              <a:effectLst/>
              <a:ea typeface="Calibri" panose="020F0502020204030204" pitchFamily="34" charset="0"/>
            </a:endParaRPr>
          </a:p>
          <a:p>
            <a:endParaRPr lang="en-US" dirty="0"/>
          </a:p>
        </p:txBody>
      </p:sp>
      <p:grpSp>
        <p:nvGrpSpPr>
          <p:cNvPr id="4" name="Group 3">
            <a:extLst>
              <a:ext uri="{FF2B5EF4-FFF2-40B4-BE49-F238E27FC236}">
                <a16:creationId xmlns:a16="http://schemas.microsoft.com/office/drawing/2014/main" id="{4375D277-E288-6F86-05DB-ECFAFD77C4FB}"/>
              </a:ext>
            </a:extLst>
          </p:cNvPr>
          <p:cNvGrpSpPr/>
          <p:nvPr/>
        </p:nvGrpSpPr>
        <p:grpSpPr>
          <a:xfrm>
            <a:off x="0" y="876"/>
            <a:ext cx="12191999" cy="970671"/>
            <a:chOff x="0" y="876"/>
            <a:chExt cx="12191999" cy="970671"/>
          </a:xfrm>
        </p:grpSpPr>
        <p:sp>
          <p:nvSpPr>
            <p:cNvPr id="5" name="Rectangle 4">
              <a:extLst>
                <a:ext uri="{FF2B5EF4-FFF2-40B4-BE49-F238E27FC236}">
                  <a16:creationId xmlns:a16="http://schemas.microsoft.com/office/drawing/2014/main" id="{9EB5E294-4CC7-749A-6569-C5A4EDDFA137}"/>
                </a:ext>
              </a:extLst>
            </p:cNvPr>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effectLst>
                    <a:outerShdw blurRad="38100" dist="38100" dir="2700000" algn="tl">
                      <a:srgbClr val="000000">
                        <a:alpha val="43137"/>
                      </a:srgbClr>
                    </a:outerShdw>
                  </a:effectLst>
                  <a:cs typeface="Calibri"/>
                </a:rPr>
                <a:t>Resource Providers </a:t>
              </a:r>
              <a:endParaRPr lang="en-US" sz="4000" b="1" dirty="0">
                <a:solidFill>
                  <a:schemeClr val="bg1"/>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689088F4-0144-B193-A818-9DFAEDE11773}"/>
                </a:ext>
              </a:extLst>
            </p:cNvPr>
            <p:cNvPicPr/>
            <p:nvPr/>
          </p:nvPicPr>
          <p:blipFill rotWithShape="1">
            <a:blip r:embed="rId2"/>
            <a:srcRect l="4075" t="6020" r="5796" b="4614"/>
            <a:stretch/>
          </p:blipFill>
          <p:spPr>
            <a:xfrm>
              <a:off x="39542" y="59312"/>
              <a:ext cx="874858" cy="867457"/>
            </a:xfrm>
            <a:prstGeom prst="rect">
              <a:avLst/>
            </a:prstGeom>
          </p:spPr>
        </p:pic>
      </p:grpSp>
    </p:spTree>
    <p:extLst>
      <p:ext uri="{BB962C8B-B14F-4D97-AF65-F5344CB8AC3E}">
        <p14:creationId xmlns:p14="http://schemas.microsoft.com/office/powerpoint/2010/main" val="2419538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1CEF8-2345-F124-EBEE-1D65A641BE40}"/>
              </a:ext>
            </a:extLst>
          </p:cNvPr>
          <p:cNvSpPr>
            <a:spLocks noGrp="1"/>
          </p:cNvSpPr>
          <p:nvPr>
            <p:ph type="title"/>
          </p:nvPr>
        </p:nvSpPr>
        <p:spPr>
          <a:xfrm>
            <a:off x="838200" y="1029983"/>
            <a:ext cx="10515600" cy="660705"/>
          </a:xfrm>
        </p:spPr>
        <p:txBody>
          <a:bodyPr>
            <a:normAutofit fontScale="90000"/>
          </a:bodyPr>
          <a:lstStyle/>
          <a:p>
            <a:r>
              <a:rPr lang="en-US" dirty="0"/>
              <a:t>Identified Schools and Dates for Programs</a:t>
            </a:r>
          </a:p>
        </p:txBody>
      </p:sp>
      <p:sp>
        <p:nvSpPr>
          <p:cNvPr id="3" name="Content Placeholder 2">
            <a:extLst>
              <a:ext uri="{FF2B5EF4-FFF2-40B4-BE49-F238E27FC236}">
                <a16:creationId xmlns:a16="http://schemas.microsoft.com/office/drawing/2014/main" id="{7698B1C2-EBE6-6BBC-C154-6D2532FB305C}"/>
              </a:ext>
            </a:extLst>
          </p:cNvPr>
          <p:cNvSpPr>
            <a:spLocks noGrp="1"/>
          </p:cNvSpPr>
          <p:nvPr>
            <p:ph idx="1"/>
          </p:nvPr>
        </p:nvSpPr>
        <p:spPr/>
        <p:txBody>
          <a:bodyPr>
            <a:normAutofit fontScale="85000" lnSpcReduction="20000"/>
          </a:bodyPr>
          <a:lstStyle/>
          <a:p>
            <a:pPr>
              <a:buFont typeface="Wingdings" panose="05000000000000000000" pitchFamily="2" charset="2"/>
              <a:buChar char="Ø"/>
            </a:pPr>
            <a:r>
              <a:rPr lang="en-US" dirty="0"/>
              <a:t>Since the school data is not available to SAO, the school system after reviewing data identified the schools.</a:t>
            </a:r>
          </a:p>
          <a:p>
            <a:pPr>
              <a:buFont typeface="Wingdings" panose="05000000000000000000" pitchFamily="2" charset="2"/>
              <a:buChar char="Ø"/>
            </a:pPr>
            <a:r>
              <a:rPr lang="en-US" sz="2800" b="1" dirty="0">
                <a:latin typeface="+mj-lt"/>
                <a:ea typeface="Calibri" panose="020F0502020204030204" pitchFamily="34" charset="0"/>
              </a:rPr>
              <a:t>Collaborating with the schools, we sent out letters to the parents informing them that their child was truant and invited them to an event to learn more about truancy, it’s effects, services to help the students &amp; families, and the criminal process for combatting truancy.</a:t>
            </a:r>
            <a:endParaRPr lang="en-US" dirty="0"/>
          </a:p>
          <a:p>
            <a:pPr>
              <a:buFont typeface="Wingdings" panose="05000000000000000000" pitchFamily="2" charset="2"/>
              <a:buChar char="Ø"/>
            </a:pPr>
            <a:r>
              <a:rPr lang="en-US" dirty="0"/>
              <a:t>Program started January 30</a:t>
            </a:r>
            <a:r>
              <a:rPr lang="en-US" baseline="30000" dirty="0"/>
              <a:t>th</a:t>
            </a:r>
            <a:r>
              <a:rPr lang="en-US" dirty="0"/>
              <a:t> 2024</a:t>
            </a:r>
          </a:p>
          <a:p>
            <a:pPr marL="0" indent="0">
              <a:buNone/>
            </a:pPr>
            <a:endParaRPr lang="en-US" dirty="0"/>
          </a:p>
          <a:p>
            <a:pPr marL="1885950" lvl="4" indent="-285750">
              <a:spcBef>
                <a:spcPts val="0"/>
              </a:spcBef>
              <a:buFont typeface="Wingdings" panose="05000000000000000000" pitchFamily="2" charset="2"/>
              <a:buChar char="Ø"/>
            </a:pPr>
            <a:r>
              <a:rPr lang="en-US" sz="3000" dirty="0">
                <a:effectLst/>
                <a:ea typeface="Times New Roman" panose="02020603050405020304" pitchFamily="18" charset="0"/>
              </a:rPr>
              <a:t>Bladensburg High School</a:t>
            </a:r>
            <a:endParaRPr lang="en-US" sz="3000" dirty="0">
              <a:effectLst/>
              <a:ea typeface="Calibri" panose="020F0502020204030204" pitchFamily="34" charset="0"/>
            </a:endParaRPr>
          </a:p>
          <a:p>
            <a:pPr marL="1885950" lvl="4" indent="-285750">
              <a:spcBef>
                <a:spcPts val="0"/>
              </a:spcBef>
              <a:buFont typeface="Wingdings" panose="05000000000000000000" pitchFamily="2" charset="2"/>
              <a:buChar char="Ø"/>
            </a:pPr>
            <a:r>
              <a:rPr lang="en-US" sz="3000" dirty="0">
                <a:effectLst/>
                <a:ea typeface="Times New Roman" panose="02020603050405020304" pitchFamily="18" charset="0"/>
              </a:rPr>
              <a:t>Crossland High School</a:t>
            </a:r>
            <a:endParaRPr lang="en-US" sz="3000" dirty="0">
              <a:effectLst/>
              <a:ea typeface="Calibri" panose="020F0502020204030204" pitchFamily="34" charset="0"/>
            </a:endParaRPr>
          </a:p>
          <a:p>
            <a:pPr marL="1885950" lvl="4" indent="-285750">
              <a:spcBef>
                <a:spcPts val="0"/>
              </a:spcBef>
              <a:buFont typeface="Wingdings" panose="05000000000000000000" pitchFamily="2" charset="2"/>
              <a:buChar char="Ø"/>
            </a:pPr>
            <a:r>
              <a:rPr lang="en-US" sz="3000" dirty="0">
                <a:effectLst/>
                <a:ea typeface="Times New Roman" panose="02020603050405020304" pitchFamily="18" charset="0"/>
              </a:rPr>
              <a:t>Drew Freeman Middle School </a:t>
            </a:r>
            <a:endParaRPr lang="en-US" sz="3000" dirty="0">
              <a:effectLst/>
              <a:ea typeface="Calibri" panose="020F0502020204030204" pitchFamily="34" charset="0"/>
            </a:endParaRPr>
          </a:p>
          <a:p>
            <a:pPr marL="1885950" lvl="4" indent="-285750">
              <a:spcBef>
                <a:spcPts val="0"/>
              </a:spcBef>
              <a:buFont typeface="Wingdings" panose="05000000000000000000" pitchFamily="2" charset="2"/>
              <a:buChar char="Ø"/>
            </a:pPr>
            <a:r>
              <a:rPr lang="en-US" sz="3000" dirty="0">
                <a:effectLst/>
                <a:ea typeface="Times New Roman" panose="02020603050405020304" pitchFamily="18" charset="0"/>
              </a:rPr>
              <a:t>Suitland High School </a:t>
            </a:r>
            <a:endParaRPr lang="en-US" sz="3000" dirty="0">
              <a:effectLst/>
              <a:ea typeface="Calibri" panose="020F0502020204030204" pitchFamily="34" charset="0"/>
            </a:endParaRPr>
          </a:p>
          <a:p>
            <a:pPr marL="1885950" lvl="4" indent="-285750">
              <a:spcBef>
                <a:spcPts val="0"/>
              </a:spcBef>
              <a:buFont typeface="Wingdings" panose="05000000000000000000" pitchFamily="2" charset="2"/>
              <a:buChar char="Ø"/>
            </a:pPr>
            <a:r>
              <a:rPr lang="en-US" sz="3000" dirty="0">
                <a:effectLst/>
                <a:ea typeface="Times New Roman" panose="02020603050405020304" pitchFamily="18" charset="0"/>
              </a:rPr>
              <a:t>Thurgood Marshall Middle School</a:t>
            </a:r>
            <a:endParaRPr lang="en-US" sz="3000" dirty="0">
              <a:effectLst/>
              <a:ea typeface="Calibri" panose="020F0502020204030204" pitchFamily="34" charset="0"/>
            </a:endParaRPr>
          </a:p>
          <a:p>
            <a:endParaRPr lang="en-US" dirty="0"/>
          </a:p>
        </p:txBody>
      </p:sp>
      <p:grpSp>
        <p:nvGrpSpPr>
          <p:cNvPr id="4" name="Group 3">
            <a:extLst>
              <a:ext uri="{FF2B5EF4-FFF2-40B4-BE49-F238E27FC236}">
                <a16:creationId xmlns:a16="http://schemas.microsoft.com/office/drawing/2014/main" id="{4375D277-E288-6F86-05DB-ECFAFD77C4FB}"/>
              </a:ext>
            </a:extLst>
          </p:cNvPr>
          <p:cNvGrpSpPr/>
          <p:nvPr/>
        </p:nvGrpSpPr>
        <p:grpSpPr>
          <a:xfrm>
            <a:off x="0" y="876"/>
            <a:ext cx="12191999" cy="970671"/>
            <a:chOff x="0" y="876"/>
            <a:chExt cx="12191999" cy="970671"/>
          </a:xfrm>
        </p:grpSpPr>
        <p:sp>
          <p:nvSpPr>
            <p:cNvPr id="5" name="Rectangle 4">
              <a:extLst>
                <a:ext uri="{FF2B5EF4-FFF2-40B4-BE49-F238E27FC236}">
                  <a16:creationId xmlns:a16="http://schemas.microsoft.com/office/drawing/2014/main" id="{9EB5E294-4CC7-749A-6569-C5A4EDDFA137}"/>
                </a:ext>
              </a:extLst>
            </p:cNvPr>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effectLst>
                    <a:outerShdw blurRad="38100" dist="38100" dir="2700000" algn="tl">
                      <a:srgbClr val="000000">
                        <a:alpha val="43137"/>
                      </a:srgbClr>
                    </a:outerShdw>
                  </a:effectLst>
                  <a:cs typeface="Calibri"/>
                </a:rPr>
                <a:t>Anti-Truancy Pilot Program- Schools Identified  </a:t>
              </a:r>
              <a:endParaRPr lang="en-US" sz="4000" b="1" dirty="0">
                <a:solidFill>
                  <a:schemeClr val="bg1"/>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689088F4-0144-B193-A818-9DFAEDE11773}"/>
                </a:ext>
              </a:extLst>
            </p:cNvPr>
            <p:cNvPicPr/>
            <p:nvPr/>
          </p:nvPicPr>
          <p:blipFill rotWithShape="1">
            <a:blip r:embed="rId2"/>
            <a:srcRect l="4075" t="6020" r="5796" b="4614"/>
            <a:stretch/>
          </p:blipFill>
          <p:spPr>
            <a:xfrm>
              <a:off x="39542" y="59312"/>
              <a:ext cx="874858" cy="867457"/>
            </a:xfrm>
            <a:prstGeom prst="rect">
              <a:avLst/>
            </a:prstGeom>
          </p:spPr>
        </p:pic>
      </p:grpSp>
    </p:spTree>
    <p:extLst>
      <p:ext uri="{BB962C8B-B14F-4D97-AF65-F5344CB8AC3E}">
        <p14:creationId xmlns:p14="http://schemas.microsoft.com/office/powerpoint/2010/main" val="1971324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9716723E-1BD7-4ED7-8B49-FDCED682A9F4}"/>
              </a:ext>
            </a:extLst>
          </p:cNvPr>
          <p:cNvGraphicFramePr>
            <a:graphicFrameLocks/>
          </p:cNvGraphicFramePr>
          <p:nvPr/>
        </p:nvGraphicFramePr>
        <p:xfrm>
          <a:off x="1830419" y="2308643"/>
          <a:ext cx="8531158" cy="444764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5">
            <a:extLst>
              <a:ext uri="{FF2B5EF4-FFF2-40B4-BE49-F238E27FC236}">
                <a16:creationId xmlns:a16="http://schemas.microsoft.com/office/drawing/2014/main" id="{2EB5E248-8B62-4279-885F-82479CD48D3C}"/>
              </a:ext>
            </a:extLst>
          </p:cNvPr>
          <p:cNvSpPr txBox="1"/>
          <p:nvPr/>
        </p:nvSpPr>
        <p:spPr>
          <a:xfrm>
            <a:off x="618841" y="1123651"/>
            <a:ext cx="10945770" cy="3021533"/>
          </a:xfrm>
          <a:prstGeom prst="rect">
            <a:avLst/>
          </a:prstGeom>
          <a:noFill/>
          <a:ln cap="flat">
            <a:noFill/>
          </a:ln>
        </p:spPr>
        <p:txBody>
          <a:bodyPr vert="horz" wrap="square" lIns="91440" tIns="45720" rIns="91440" bIns="45720" anchor="t" anchorCtr="0" compatLnSpc="1">
            <a:spAutoFit/>
          </a:bodyPr>
          <a:lstStyle/>
          <a:p>
            <a:pPr lvl="2" fontAlgn="base"/>
            <a:r>
              <a:rPr lang="en-US" sz="2400" b="1" dirty="0">
                <a:solidFill>
                  <a:srgbClr val="212529"/>
                </a:solidFill>
                <a:ea typeface="Calibri" panose="020F0502020204030204" pitchFamily="34" charset="0"/>
                <a:cs typeface="Times New Roman" panose="02020603050405020304" pitchFamily="18" charset="0"/>
              </a:rPr>
              <a:t>Truancy-</a:t>
            </a:r>
            <a:endParaRPr lang="en-US" sz="2400" b="1" dirty="0">
              <a:solidFill>
                <a:srgbClr val="212529"/>
              </a:solidFill>
              <a:effectLst/>
              <a:ea typeface="Calibri" panose="020F0502020204030204" pitchFamily="34" charset="0"/>
              <a:cs typeface="Times New Roman" panose="02020603050405020304" pitchFamily="18" charset="0"/>
            </a:endParaRPr>
          </a:p>
          <a:p>
            <a:pPr marL="1257300" lvl="2" indent="-342900" fontAlgn="base">
              <a:buFont typeface="Wingdings" panose="05000000000000000000" pitchFamily="2" charset="2"/>
              <a:buChar char="Ø"/>
            </a:pPr>
            <a:r>
              <a:rPr lang="en-US" sz="2400" dirty="0">
                <a:solidFill>
                  <a:srgbClr val="212529"/>
                </a:solidFill>
                <a:effectLst/>
                <a:ea typeface="Calibri" panose="020F0502020204030204" pitchFamily="34" charset="0"/>
                <a:cs typeface="Times New Roman" panose="02020603050405020304" pitchFamily="18" charset="0"/>
              </a:rPr>
              <a:t>an act or instance of playing truant </a:t>
            </a:r>
            <a:endParaRPr lang="en-US" sz="2400" dirty="0">
              <a:effectLst/>
              <a:ea typeface="Calibri" panose="020F0502020204030204" pitchFamily="34" charset="0"/>
              <a:cs typeface="Times New Roman" panose="02020603050405020304" pitchFamily="18" charset="0"/>
            </a:endParaRPr>
          </a:p>
          <a:p>
            <a:pPr marL="1257300" lvl="2" indent="-342900" fontAlgn="base">
              <a:buFont typeface="Wingdings" panose="05000000000000000000" pitchFamily="2" charset="2"/>
              <a:buChar char="Ø"/>
            </a:pPr>
            <a:r>
              <a:rPr lang="en-US" sz="2400" dirty="0">
                <a:solidFill>
                  <a:srgbClr val="212529"/>
                </a:solidFill>
                <a:effectLst/>
                <a:ea typeface="Calibri" panose="020F0502020204030204" pitchFamily="34" charset="0"/>
                <a:cs typeface="Times New Roman" panose="02020603050405020304" pitchFamily="18" charset="0"/>
              </a:rPr>
              <a:t>the state of being truant</a:t>
            </a:r>
          </a:p>
          <a:p>
            <a:pPr lvl="2" fontAlgn="base"/>
            <a:endParaRPr lang="en-US" sz="2400" dirty="0">
              <a:solidFill>
                <a:srgbClr val="212529"/>
              </a:solidFill>
              <a:effectLst/>
              <a:ea typeface="Calibri" panose="020F0502020204030204" pitchFamily="34" charset="0"/>
              <a:cs typeface="Times New Roman" panose="02020603050405020304" pitchFamily="18" charset="0"/>
            </a:endParaRPr>
          </a:p>
          <a:p>
            <a:pPr lvl="2" fontAlgn="base"/>
            <a:r>
              <a:rPr lang="en-US" sz="2400" b="1" dirty="0">
                <a:solidFill>
                  <a:srgbClr val="212529"/>
                </a:solidFill>
                <a:effectLst/>
                <a:ea typeface="Calibri" panose="020F0502020204030204" pitchFamily="34" charset="0"/>
                <a:cs typeface="Times New Roman" panose="02020603050405020304" pitchFamily="18" charset="0"/>
              </a:rPr>
              <a:t>What is being truant?  </a:t>
            </a:r>
            <a:endParaRPr lang="en-US" sz="2400" b="1" dirty="0">
              <a:effectLst/>
              <a:ea typeface="Calibri" panose="020F0502020204030204" pitchFamily="34" charset="0"/>
              <a:cs typeface="Times New Roman" panose="02020603050405020304" pitchFamily="18" charset="0"/>
            </a:endParaRPr>
          </a:p>
          <a:p>
            <a:pPr marL="1257300" lvl="2" indent="-342900" fontAlgn="base">
              <a:lnSpc>
                <a:spcPct val="107000"/>
              </a:lnSpc>
              <a:spcAft>
                <a:spcPts val="800"/>
              </a:spcAft>
              <a:buFont typeface="Wingdings" panose="05000000000000000000" pitchFamily="2" charset="2"/>
              <a:buChar char="Ø"/>
            </a:pPr>
            <a:r>
              <a:rPr lang="en-US" sz="2400" dirty="0">
                <a:solidFill>
                  <a:srgbClr val="212529"/>
                </a:solidFill>
                <a:effectLst/>
                <a:ea typeface="Calibri" panose="020F0502020204030204" pitchFamily="34" charset="0"/>
                <a:cs typeface="Times New Roman" panose="02020603050405020304" pitchFamily="18" charset="0"/>
              </a:rPr>
              <a:t>one who stays out of school without permission</a:t>
            </a:r>
            <a:endParaRPr lang="en-US" sz="2400" dirty="0">
              <a:effectLst/>
              <a:ea typeface="Calibri" panose="020F0502020204030204" pitchFamily="34" charset="0"/>
              <a:cs typeface="Times New Roman" panose="02020603050405020304" pitchFamily="18" charset="0"/>
            </a:endParaRPr>
          </a:p>
          <a:p>
            <a:pPr marR="0" lvl="0" fontAlgn="base">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sz="2400" kern="0" dirty="0">
              <a:solidFill>
                <a:srgbClr val="000000"/>
              </a:solidFill>
              <a:latin typeface="+mj-lt"/>
              <a:cs typeface="Calibri Light"/>
            </a:endParaRPr>
          </a:p>
        </p:txBody>
      </p:sp>
      <p:grpSp>
        <p:nvGrpSpPr>
          <p:cNvPr id="3" name="Group 2">
            <a:extLst>
              <a:ext uri="{FF2B5EF4-FFF2-40B4-BE49-F238E27FC236}">
                <a16:creationId xmlns:a16="http://schemas.microsoft.com/office/drawing/2014/main" id="{52C4CD3C-28C1-2B26-79AF-7C5525F313F2}"/>
              </a:ext>
            </a:extLst>
          </p:cNvPr>
          <p:cNvGrpSpPr>
            <a:grpSpLocks noGrp="1" noUngrp="1" noRot="1" noMove="1" noResize="1"/>
          </p:cNvGrpSpPr>
          <p:nvPr/>
        </p:nvGrpSpPr>
        <p:grpSpPr>
          <a:xfrm>
            <a:off x="0" y="876"/>
            <a:ext cx="12191999" cy="970671"/>
            <a:chOff x="0" y="876"/>
            <a:chExt cx="12191999" cy="970671"/>
          </a:xfrm>
        </p:grpSpPr>
        <p:sp>
          <p:nvSpPr>
            <p:cNvPr id="7" name="Rectangle 6">
              <a:extLst>
                <a:ext uri="{FF2B5EF4-FFF2-40B4-BE49-F238E27FC236}">
                  <a16:creationId xmlns:a16="http://schemas.microsoft.com/office/drawing/2014/main" id="{A29994F5-66AE-90C4-1724-E1297CD5D427}"/>
                </a:ext>
              </a:extLst>
            </p:cNvPr>
            <p:cNvSpPr>
              <a:spLocks noGrp="1" noRot="1" noMove="1" noResize="1" noEditPoints="1" noAdjustHandles="1" noChangeArrowheads="1" noChangeShapeType="1"/>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effectLst>
                    <a:outerShdw blurRad="38100" dist="38100" dir="2700000" algn="tl">
                      <a:srgbClr val="000000">
                        <a:alpha val="43137"/>
                      </a:srgbClr>
                    </a:outerShdw>
                  </a:effectLst>
                </a:rPr>
                <a:t>What is Truancy?</a:t>
              </a:r>
              <a:endParaRPr lang="en-US" sz="4000" b="1" dirty="0">
                <a:solidFill>
                  <a:schemeClr val="bg1"/>
                </a:solidFill>
                <a:effectLst>
                  <a:outerShdw blurRad="38100" dist="38100" dir="2700000" algn="tl">
                    <a:srgbClr val="000000">
                      <a:alpha val="43137"/>
                    </a:srgbClr>
                  </a:outerShdw>
                </a:effectLst>
                <a:cs typeface="Calibri"/>
              </a:endParaRPr>
            </a:p>
          </p:txBody>
        </p:sp>
        <p:pic>
          <p:nvPicPr>
            <p:cNvPr id="8" name="Picture 7">
              <a:extLst>
                <a:ext uri="{FF2B5EF4-FFF2-40B4-BE49-F238E27FC236}">
                  <a16:creationId xmlns:a16="http://schemas.microsoft.com/office/drawing/2014/main" id="{40B5FFDA-89E1-D84E-460A-6437A162A2F4}"/>
                </a:ext>
              </a:extLst>
            </p:cNvPr>
            <p:cNvPicPr>
              <a:picLocks noGrp="1" noRot="1" noChangeAspect="1" noMove="1" noResize="1" noEditPoints="1" noAdjustHandles="1" noChangeArrowheads="1" noChangeShapeType="1" noCrop="1"/>
            </p:cNvPicPr>
            <p:nvPr/>
          </p:nvPicPr>
          <p:blipFill rotWithShape="1">
            <a:blip r:embed="rId4"/>
            <a:srcRect l="4075" t="6020" r="5796" b="4614"/>
            <a:stretch/>
          </p:blipFill>
          <p:spPr>
            <a:xfrm>
              <a:off x="39542" y="59312"/>
              <a:ext cx="874858" cy="867457"/>
            </a:xfrm>
            <a:prstGeom prst="rect">
              <a:avLst/>
            </a:prstGeom>
          </p:spPr>
        </p:pic>
      </p:grpSp>
      <p:sp>
        <p:nvSpPr>
          <p:cNvPr id="9" name="TextBox 8">
            <a:extLst>
              <a:ext uri="{FF2B5EF4-FFF2-40B4-BE49-F238E27FC236}">
                <a16:creationId xmlns:a16="http://schemas.microsoft.com/office/drawing/2014/main" id="{E0108D2B-3A49-498E-D70D-6FDC52A8B061}"/>
              </a:ext>
            </a:extLst>
          </p:cNvPr>
          <p:cNvSpPr txBox="1"/>
          <p:nvPr/>
        </p:nvSpPr>
        <p:spPr>
          <a:xfrm>
            <a:off x="-114302" y="6479288"/>
            <a:ext cx="11860172" cy="276999"/>
          </a:xfrm>
          <a:prstGeom prst="rect">
            <a:avLst/>
          </a:prstGeom>
          <a:noFill/>
        </p:spPr>
        <p:txBody>
          <a:bodyPr wrap="square">
            <a:spAutoFit/>
          </a:bodyPr>
          <a:lstStyle/>
          <a:p>
            <a:pPr marR="0" algn="ctr">
              <a:spcBef>
                <a:spcPts val="0"/>
              </a:spcBef>
              <a:spcAft>
                <a:spcPts val="0"/>
              </a:spcAft>
            </a:pPr>
            <a:r>
              <a:rPr lang="en-US" sz="1200" dirty="0">
                <a:latin typeface="+mj-lt"/>
                <a:ea typeface="Calibri" panose="020F0502020204030204" pitchFamily="34" charset="0"/>
              </a:rPr>
              <a:t>.</a:t>
            </a:r>
          </a:p>
        </p:txBody>
      </p:sp>
    </p:spTree>
    <p:extLst>
      <p:ext uri="{BB962C8B-B14F-4D97-AF65-F5344CB8AC3E}">
        <p14:creationId xmlns:p14="http://schemas.microsoft.com/office/powerpoint/2010/main" val="3560346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2C4CD3C-28C1-2B26-79AF-7C5525F313F2}"/>
              </a:ext>
            </a:extLst>
          </p:cNvPr>
          <p:cNvGrpSpPr>
            <a:grpSpLocks noGrp="1" noUngrp="1" noRot="1" noMove="1" noResize="1"/>
          </p:cNvGrpSpPr>
          <p:nvPr/>
        </p:nvGrpSpPr>
        <p:grpSpPr>
          <a:xfrm>
            <a:off x="0" y="876"/>
            <a:ext cx="12191999" cy="970671"/>
            <a:chOff x="0" y="876"/>
            <a:chExt cx="12191999" cy="970671"/>
          </a:xfrm>
        </p:grpSpPr>
        <p:sp>
          <p:nvSpPr>
            <p:cNvPr id="7" name="Rectangle 6">
              <a:extLst>
                <a:ext uri="{FF2B5EF4-FFF2-40B4-BE49-F238E27FC236}">
                  <a16:creationId xmlns:a16="http://schemas.microsoft.com/office/drawing/2014/main" id="{A29994F5-66AE-90C4-1724-E1297CD5D427}"/>
                </a:ext>
              </a:extLst>
            </p:cNvPr>
            <p:cNvSpPr>
              <a:spLocks noGrp="1" noRot="1" noMove="1" noResize="1" noEditPoints="1" noAdjustHandles="1" noChangeArrowheads="1" noChangeShapeType="1"/>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a:solidFill>
                    <a:schemeClr val="bg1"/>
                  </a:solidFill>
                  <a:effectLst>
                    <a:outerShdw blurRad="38100" dist="38100" dir="2700000" algn="tl">
                      <a:srgbClr val="000000">
                        <a:alpha val="43137"/>
                      </a:srgbClr>
                    </a:outerShdw>
                  </a:effectLst>
                  <a:cs typeface="Calibri"/>
                </a:rPr>
                <a:t>Prince George's County Stats</a:t>
              </a:r>
              <a:endParaRPr lang="en-US" sz="4000" b="1">
                <a:solidFill>
                  <a:schemeClr val="bg1"/>
                </a:solidFill>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40B5FFDA-89E1-D84E-460A-6437A162A2F4}"/>
                </a:ext>
              </a:extLst>
            </p:cNvPr>
            <p:cNvPicPr>
              <a:picLocks noGrp="1" noRot="1" noChangeAspect="1" noMove="1" noResize="1" noEditPoints="1" noAdjustHandles="1" noChangeArrowheads="1" noChangeShapeType="1" noCrop="1"/>
            </p:cNvPicPr>
            <p:nvPr/>
          </p:nvPicPr>
          <p:blipFill rotWithShape="1">
            <a:blip r:embed="rId3"/>
            <a:srcRect l="4075" t="6020" r="5796" b="4614"/>
            <a:stretch/>
          </p:blipFill>
          <p:spPr>
            <a:xfrm>
              <a:off x="39542" y="59312"/>
              <a:ext cx="874858" cy="867457"/>
            </a:xfrm>
            <a:prstGeom prst="rect">
              <a:avLst/>
            </a:prstGeom>
          </p:spPr>
        </p:pic>
      </p:grpSp>
      <p:sp>
        <p:nvSpPr>
          <p:cNvPr id="9" name="TextBox 8">
            <a:extLst>
              <a:ext uri="{FF2B5EF4-FFF2-40B4-BE49-F238E27FC236}">
                <a16:creationId xmlns:a16="http://schemas.microsoft.com/office/drawing/2014/main" id="{E0108D2B-3A49-498E-D70D-6FDC52A8B061}"/>
              </a:ext>
            </a:extLst>
          </p:cNvPr>
          <p:cNvSpPr txBox="1"/>
          <p:nvPr/>
        </p:nvSpPr>
        <p:spPr>
          <a:xfrm>
            <a:off x="-114302" y="6479288"/>
            <a:ext cx="11860172" cy="276999"/>
          </a:xfrm>
          <a:prstGeom prst="rect">
            <a:avLst/>
          </a:prstGeom>
          <a:noFill/>
        </p:spPr>
        <p:txBody>
          <a:bodyPr wrap="square" lIns="91440" tIns="45720" rIns="91440" bIns="45720" anchor="t">
            <a:spAutoFit/>
          </a:bodyPr>
          <a:lstStyle/>
          <a:p>
            <a:pPr algn="ctr"/>
            <a:r>
              <a:rPr lang="en-US" sz="1200">
                <a:latin typeface="+mj-lt"/>
                <a:ea typeface="Calibri" panose="020F0502020204030204" pitchFamily="34" charset="0"/>
              </a:rPr>
              <a:t>.</a:t>
            </a:r>
            <a:r>
              <a:rPr lang="en-US" sz="1200">
                <a:ea typeface="+mn-lt"/>
                <a:cs typeface="+mn-lt"/>
              </a:rPr>
              <a:t>Source: PGCPS Chronic Absenteeism and Truancy: Truancy Study Workgroup 4/12/2024 Presentation</a:t>
            </a:r>
            <a:endParaRPr lang="en-US" sz="1200">
              <a:latin typeface="+mj-lt"/>
              <a:ea typeface="Calibri" panose="020F0502020204030204" pitchFamily="34" charset="0"/>
            </a:endParaRPr>
          </a:p>
        </p:txBody>
      </p:sp>
      <p:sp>
        <p:nvSpPr>
          <p:cNvPr id="14" name="TextBox 5">
            <a:extLst>
              <a:ext uri="{FF2B5EF4-FFF2-40B4-BE49-F238E27FC236}">
                <a16:creationId xmlns:a16="http://schemas.microsoft.com/office/drawing/2014/main" id="{7A09F7F7-1760-AC40-C52C-01A37ABF2A57}"/>
              </a:ext>
            </a:extLst>
          </p:cNvPr>
          <p:cNvSpPr txBox="1"/>
          <p:nvPr/>
        </p:nvSpPr>
        <p:spPr>
          <a:xfrm>
            <a:off x="523875" y="971535"/>
            <a:ext cx="10840995" cy="584775"/>
          </a:xfrm>
          <a:prstGeom prst="rect">
            <a:avLst/>
          </a:prstGeom>
          <a:noFill/>
          <a:ln cap="flat">
            <a:noFill/>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US" sz="3200" b="1">
                <a:ea typeface="+mn-lt"/>
                <a:cs typeface="+mn-lt"/>
              </a:rPr>
              <a:t>Year to Year Chronic Absenteeism Rate</a:t>
            </a:r>
            <a:r>
              <a:rPr lang="en-US" sz="2800" b="1">
                <a:ea typeface="+mn-lt"/>
                <a:cs typeface="+mn-lt"/>
              </a:rPr>
              <a:t> (</a:t>
            </a:r>
            <a:r>
              <a:rPr lang="en" sz="2800" b="1" kern="0">
                <a:solidFill>
                  <a:srgbClr val="000000"/>
                </a:solidFill>
                <a:ea typeface="+mn-lt"/>
                <a:cs typeface="+mn-lt"/>
              </a:rPr>
              <a:t>Feb SY23 to Feb SY24)</a:t>
            </a:r>
            <a:endParaRPr lang="en-US" sz="2800" kern="0">
              <a:solidFill>
                <a:srgbClr val="000000"/>
              </a:solidFill>
              <a:ea typeface="+mn-lt"/>
              <a:cs typeface="+mn-lt"/>
            </a:endParaRPr>
          </a:p>
        </p:txBody>
      </p:sp>
      <p:pic>
        <p:nvPicPr>
          <p:cNvPr id="2" name="Picture 1">
            <a:extLst>
              <a:ext uri="{FF2B5EF4-FFF2-40B4-BE49-F238E27FC236}">
                <a16:creationId xmlns:a16="http://schemas.microsoft.com/office/drawing/2014/main" id="{2BE2B8D5-2FB8-1462-7BF3-9EDDB69AEDC2}"/>
              </a:ext>
            </a:extLst>
          </p:cNvPr>
          <p:cNvPicPr>
            <a:picLocks noChangeAspect="1"/>
          </p:cNvPicPr>
          <p:nvPr/>
        </p:nvPicPr>
        <p:blipFill>
          <a:blip r:embed="rId4"/>
          <a:stretch>
            <a:fillRect/>
          </a:stretch>
        </p:blipFill>
        <p:spPr>
          <a:xfrm>
            <a:off x="2986854" y="1558706"/>
            <a:ext cx="5924550" cy="4838700"/>
          </a:xfrm>
          <a:prstGeom prst="rect">
            <a:avLst/>
          </a:prstGeom>
        </p:spPr>
      </p:pic>
    </p:spTree>
    <p:extLst>
      <p:ext uri="{BB962C8B-B14F-4D97-AF65-F5344CB8AC3E}">
        <p14:creationId xmlns:p14="http://schemas.microsoft.com/office/powerpoint/2010/main" val="1099762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1CEF8-2345-F124-EBEE-1D65A641BE40}"/>
              </a:ext>
            </a:extLst>
          </p:cNvPr>
          <p:cNvSpPr>
            <a:spLocks noGrp="1"/>
          </p:cNvSpPr>
          <p:nvPr>
            <p:ph type="title"/>
          </p:nvPr>
        </p:nvSpPr>
        <p:spPr>
          <a:xfrm>
            <a:off x="838200" y="1029983"/>
            <a:ext cx="10515600" cy="660705"/>
          </a:xfrm>
        </p:spPr>
        <p:txBody>
          <a:bodyPr>
            <a:normAutofit fontScale="90000"/>
          </a:bodyPr>
          <a:lstStyle/>
          <a:p>
            <a:pPr algn="ctr"/>
            <a:r>
              <a:rPr lang="en-US" dirty="0"/>
              <a:t>Attendance to the Pilot Program</a:t>
            </a:r>
          </a:p>
        </p:txBody>
      </p:sp>
      <p:sp>
        <p:nvSpPr>
          <p:cNvPr id="3" name="Content Placeholder 2">
            <a:extLst>
              <a:ext uri="{FF2B5EF4-FFF2-40B4-BE49-F238E27FC236}">
                <a16:creationId xmlns:a16="http://schemas.microsoft.com/office/drawing/2014/main" id="{7698B1C2-EBE6-6BBC-C154-6D2532FB305C}"/>
              </a:ext>
            </a:extLst>
          </p:cNvPr>
          <p:cNvSpPr>
            <a:spLocks noGrp="1"/>
          </p:cNvSpPr>
          <p:nvPr>
            <p:ph idx="1"/>
          </p:nvPr>
        </p:nvSpPr>
        <p:spPr/>
        <p:txBody>
          <a:bodyPr>
            <a:normAutofit lnSpcReduction="10000"/>
          </a:bodyPr>
          <a:lstStyle/>
          <a:p>
            <a:pPr marL="114300" marR="0" indent="-342900">
              <a:spcBef>
                <a:spcPts val="0"/>
              </a:spcBef>
              <a:spcAft>
                <a:spcPts val="0"/>
              </a:spcAft>
              <a:buFont typeface="Wingdings" panose="05000000000000000000" pitchFamily="2" charset="2"/>
              <a:buChar char="Ø"/>
            </a:pPr>
            <a:r>
              <a:rPr lang="en-US" sz="2400" b="1" dirty="0">
                <a:effectLst/>
                <a:latin typeface="Calibri" panose="020F0502020204030204" pitchFamily="34" charset="0"/>
                <a:ea typeface="Times New Roman" panose="02020603050405020304" pitchFamily="18" charset="0"/>
              </a:rPr>
              <a:t>Invited numbers</a:t>
            </a:r>
            <a:r>
              <a:rPr lang="en-US" sz="2400" dirty="0">
                <a:effectLst/>
                <a:latin typeface="Calibri" panose="020F0502020204030204" pitchFamily="34" charset="0"/>
                <a:ea typeface="Times New Roman" panose="02020603050405020304" pitchFamily="18" charset="0"/>
              </a:rPr>
              <a:t>:</a:t>
            </a:r>
            <a:endParaRPr lang="en-US" sz="2400" dirty="0">
              <a:effectLst/>
              <a:latin typeface="Calibri" panose="020F0502020204030204" pitchFamily="34" charset="0"/>
              <a:ea typeface="Calibri" panose="020F0502020204030204" pitchFamily="34" charset="0"/>
            </a:endParaRPr>
          </a:p>
          <a:p>
            <a:pPr marL="1028700" lvl="2" indent="-342900">
              <a:spcBef>
                <a:spcPts val="0"/>
              </a:spcBef>
              <a:buFont typeface="Wingdings" panose="05000000000000000000" pitchFamily="2" charset="2"/>
              <a:buChar char="Ø"/>
            </a:pPr>
            <a:r>
              <a:rPr lang="en-US" sz="2400" dirty="0">
                <a:effectLst/>
                <a:latin typeface="Calibri" panose="020F0502020204030204" pitchFamily="34" charset="0"/>
                <a:ea typeface="Times New Roman" panose="02020603050405020304" pitchFamily="18" charset="0"/>
              </a:rPr>
              <a:t>Bladensburg HS - 137</a:t>
            </a:r>
            <a:endParaRPr lang="en-US" sz="2400" dirty="0">
              <a:effectLst/>
              <a:latin typeface="Calibri" panose="020F0502020204030204" pitchFamily="34" charset="0"/>
              <a:ea typeface="Calibri" panose="020F0502020204030204" pitchFamily="34" charset="0"/>
            </a:endParaRPr>
          </a:p>
          <a:p>
            <a:pPr marL="1028700" lvl="2" indent="-342900">
              <a:spcBef>
                <a:spcPts val="0"/>
              </a:spcBef>
              <a:buFont typeface="Wingdings" panose="05000000000000000000" pitchFamily="2" charset="2"/>
              <a:buChar char="Ø"/>
            </a:pPr>
            <a:r>
              <a:rPr lang="en-US" sz="2400" dirty="0">
                <a:effectLst/>
                <a:latin typeface="Calibri" panose="020F0502020204030204" pitchFamily="34" charset="0"/>
                <a:ea typeface="Times New Roman" panose="02020603050405020304" pitchFamily="18" charset="0"/>
              </a:rPr>
              <a:t>Crossland HS - 102</a:t>
            </a:r>
            <a:endParaRPr lang="en-US" sz="2400" dirty="0">
              <a:effectLst/>
              <a:latin typeface="Calibri" panose="020F0502020204030204" pitchFamily="34" charset="0"/>
              <a:ea typeface="Calibri" panose="020F0502020204030204" pitchFamily="34" charset="0"/>
            </a:endParaRPr>
          </a:p>
          <a:p>
            <a:pPr marL="1028700" lvl="2" indent="-342900">
              <a:spcBef>
                <a:spcPts val="0"/>
              </a:spcBef>
              <a:buFont typeface="Wingdings" panose="05000000000000000000" pitchFamily="2" charset="2"/>
              <a:buChar char="Ø"/>
            </a:pPr>
            <a:r>
              <a:rPr lang="en-US" sz="2400" dirty="0">
                <a:effectLst/>
                <a:latin typeface="Calibri" panose="020F0502020204030204" pitchFamily="34" charset="0"/>
                <a:ea typeface="Times New Roman" panose="02020603050405020304" pitchFamily="18" charset="0"/>
              </a:rPr>
              <a:t>Drew Freeman MS - 76</a:t>
            </a:r>
            <a:endParaRPr lang="en-US" sz="2400" dirty="0">
              <a:effectLst/>
              <a:latin typeface="Calibri" panose="020F0502020204030204" pitchFamily="34" charset="0"/>
              <a:ea typeface="Calibri" panose="020F0502020204030204" pitchFamily="34" charset="0"/>
            </a:endParaRPr>
          </a:p>
          <a:p>
            <a:pPr marL="1028700" lvl="2" indent="-342900">
              <a:spcBef>
                <a:spcPts val="0"/>
              </a:spcBef>
              <a:buFont typeface="Wingdings" panose="05000000000000000000" pitchFamily="2" charset="2"/>
              <a:buChar char="Ø"/>
            </a:pPr>
            <a:r>
              <a:rPr lang="en-US" sz="2400" dirty="0">
                <a:effectLst/>
                <a:latin typeface="Calibri" panose="020F0502020204030204" pitchFamily="34" charset="0"/>
                <a:ea typeface="Times New Roman" panose="02020603050405020304" pitchFamily="18" charset="0"/>
              </a:rPr>
              <a:t>Suitland HS - 290</a:t>
            </a:r>
            <a:endParaRPr lang="en-US" sz="2400" dirty="0">
              <a:effectLst/>
              <a:latin typeface="Calibri" panose="020F0502020204030204" pitchFamily="34" charset="0"/>
              <a:ea typeface="Calibri" panose="020F0502020204030204" pitchFamily="34" charset="0"/>
            </a:endParaRPr>
          </a:p>
          <a:p>
            <a:pPr marL="1028700" lvl="2" indent="-342900">
              <a:spcBef>
                <a:spcPts val="0"/>
              </a:spcBef>
              <a:buFont typeface="Wingdings" panose="05000000000000000000" pitchFamily="2" charset="2"/>
              <a:buChar char="Ø"/>
            </a:pPr>
            <a:r>
              <a:rPr lang="en-US" sz="2400" dirty="0">
                <a:effectLst/>
                <a:latin typeface="Calibri" panose="020F0502020204030204" pitchFamily="34" charset="0"/>
                <a:ea typeface="Times New Roman" panose="02020603050405020304" pitchFamily="18" charset="0"/>
              </a:rPr>
              <a:t>Thurgood Marshall MS - 35</a:t>
            </a:r>
            <a:endParaRPr lang="en-US" sz="24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endParaRPr>
          </a:p>
          <a:p>
            <a:pPr marL="114300" marR="0" indent="-342900">
              <a:spcBef>
                <a:spcPts val="0"/>
              </a:spcBef>
              <a:spcAft>
                <a:spcPts val="0"/>
              </a:spcAft>
              <a:buFont typeface="Wingdings" panose="05000000000000000000" pitchFamily="2" charset="2"/>
              <a:buChar char="Ø"/>
            </a:pPr>
            <a:r>
              <a:rPr lang="en-US" sz="2400" b="1" dirty="0">
                <a:latin typeface="Calibri" panose="020F0502020204030204" pitchFamily="34" charset="0"/>
                <a:ea typeface="Times New Roman" panose="02020603050405020304" pitchFamily="18" charset="0"/>
              </a:rPr>
              <a:t>Nu</a:t>
            </a:r>
            <a:r>
              <a:rPr lang="en-US" sz="2400" b="1" dirty="0">
                <a:effectLst/>
                <a:latin typeface="Calibri" panose="020F0502020204030204" pitchFamily="34" charset="0"/>
                <a:ea typeface="Times New Roman" panose="02020603050405020304" pitchFamily="18" charset="0"/>
              </a:rPr>
              <a:t>mbers attended</a:t>
            </a:r>
            <a:r>
              <a:rPr lang="en-US" sz="2400" dirty="0">
                <a:effectLst/>
                <a:latin typeface="Calibri" panose="020F0502020204030204" pitchFamily="34" charset="0"/>
                <a:ea typeface="Times New Roman" panose="02020603050405020304" pitchFamily="18" charset="0"/>
              </a:rPr>
              <a:t>: (includes families beyond the student and parent)</a:t>
            </a:r>
            <a:endParaRPr lang="en-US" sz="2400" dirty="0">
              <a:effectLst/>
              <a:latin typeface="Calibri" panose="020F0502020204030204" pitchFamily="34" charset="0"/>
              <a:ea typeface="Calibri" panose="020F0502020204030204" pitchFamily="34" charset="0"/>
            </a:endParaRPr>
          </a:p>
          <a:p>
            <a:pPr marL="1028700" lvl="2" indent="-342900">
              <a:spcBef>
                <a:spcPts val="0"/>
              </a:spcBef>
              <a:buFont typeface="Wingdings" panose="05000000000000000000" pitchFamily="2" charset="2"/>
              <a:buChar char="Ø"/>
            </a:pPr>
            <a:r>
              <a:rPr lang="en-US" sz="2400" dirty="0">
                <a:effectLst/>
                <a:latin typeface="Calibri" panose="020F0502020204030204" pitchFamily="34" charset="0"/>
                <a:ea typeface="Times New Roman" panose="02020603050405020304" pitchFamily="18" charset="0"/>
              </a:rPr>
              <a:t>Bladensburg HS - 115</a:t>
            </a:r>
            <a:endParaRPr lang="en-US" sz="2400" dirty="0">
              <a:effectLst/>
              <a:latin typeface="Calibri" panose="020F0502020204030204" pitchFamily="34" charset="0"/>
              <a:ea typeface="Calibri" panose="020F0502020204030204" pitchFamily="34" charset="0"/>
            </a:endParaRPr>
          </a:p>
          <a:p>
            <a:pPr marL="1028700" lvl="2" indent="-342900">
              <a:spcBef>
                <a:spcPts val="0"/>
              </a:spcBef>
              <a:buFont typeface="Wingdings" panose="05000000000000000000" pitchFamily="2" charset="2"/>
              <a:buChar char="Ø"/>
            </a:pPr>
            <a:r>
              <a:rPr lang="en-US" sz="2400" dirty="0">
                <a:effectLst/>
                <a:latin typeface="Calibri" panose="020F0502020204030204" pitchFamily="34" charset="0"/>
                <a:ea typeface="Times New Roman" panose="02020603050405020304" pitchFamily="18" charset="0"/>
              </a:rPr>
              <a:t>Crossland HS - 68</a:t>
            </a:r>
            <a:endParaRPr lang="en-US" sz="2400" dirty="0">
              <a:effectLst/>
              <a:latin typeface="Calibri" panose="020F0502020204030204" pitchFamily="34" charset="0"/>
              <a:ea typeface="Calibri" panose="020F0502020204030204" pitchFamily="34" charset="0"/>
            </a:endParaRPr>
          </a:p>
          <a:p>
            <a:pPr marL="1028700" lvl="2" indent="-342900">
              <a:spcBef>
                <a:spcPts val="0"/>
              </a:spcBef>
              <a:buFont typeface="Wingdings" panose="05000000000000000000" pitchFamily="2" charset="2"/>
              <a:buChar char="Ø"/>
            </a:pPr>
            <a:r>
              <a:rPr lang="en-US" sz="2400" dirty="0">
                <a:effectLst/>
                <a:latin typeface="Calibri" panose="020F0502020204030204" pitchFamily="34" charset="0"/>
                <a:ea typeface="Times New Roman" panose="02020603050405020304" pitchFamily="18" charset="0"/>
              </a:rPr>
              <a:t>Drew Freeman MS - staff left system</a:t>
            </a:r>
            <a:endParaRPr lang="en-US" sz="2400" dirty="0">
              <a:effectLst/>
              <a:latin typeface="Calibri" panose="020F0502020204030204" pitchFamily="34" charset="0"/>
              <a:ea typeface="Calibri" panose="020F0502020204030204" pitchFamily="34" charset="0"/>
            </a:endParaRPr>
          </a:p>
          <a:p>
            <a:pPr marL="1028700" lvl="2" indent="-342900">
              <a:spcBef>
                <a:spcPts val="0"/>
              </a:spcBef>
              <a:buFont typeface="Wingdings" panose="05000000000000000000" pitchFamily="2" charset="2"/>
              <a:buChar char="Ø"/>
            </a:pPr>
            <a:r>
              <a:rPr lang="en-US" sz="2400" dirty="0">
                <a:effectLst/>
                <a:latin typeface="Calibri" panose="020F0502020204030204" pitchFamily="34" charset="0"/>
                <a:ea typeface="Times New Roman" panose="02020603050405020304" pitchFamily="18" charset="0"/>
              </a:rPr>
              <a:t>Suitland HS - 199 includes Drew Freeman</a:t>
            </a:r>
            <a:endParaRPr lang="en-US" sz="2400" dirty="0">
              <a:effectLst/>
              <a:latin typeface="Calibri" panose="020F0502020204030204" pitchFamily="34" charset="0"/>
              <a:ea typeface="Calibri" panose="020F0502020204030204" pitchFamily="34" charset="0"/>
            </a:endParaRPr>
          </a:p>
          <a:p>
            <a:pPr marL="1028700" lvl="2" indent="-342900">
              <a:spcBef>
                <a:spcPts val="0"/>
              </a:spcBef>
              <a:buFont typeface="Wingdings" panose="05000000000000000000" pitchFamily="2" charset="2"/>
              <a:buChar char="Ø"/>
            </a:pPr>
            <a:r>
              <a:rPr lang="en-US" sz="2400" dirty="0">
                <a:effectLst/>
                <a:latin typeface="Calibri" panose="020F0502020204030204" pitchFamily="34" charset="0"/>
                <a:ea typeface="Times New Roman" panose="02020603050405020304" pitchFamily="18" charset="0"/>
              </a:rPr>
              <a:t>Thurgood Marshall MS - 8</a:t>
            </a:r>
            <a:endParaRPr lang="en-US" sz="2400" dirty="0">
              <a:effectLst/>
              <a:latin typeface="Calibri" panose="020F0502020204030204" pitchFamily="34" charset="0"/>
              <a:ea typeface="Calibri" panose="020F0502020204030204" pitchFamily="34" charset="0"/>
            </a:endParaRPr>
          </a:p>
          <a:p>
            <a:pPr>
              <a:buFont typeface="Wingdings" panose="05000000000000000000" pitchFamily="2" charset="2"/>
              <a:buChar char="Ø"/>
            </a:pPr>
            <a:endParaRPr lang="en-US" dirty="0"/>
          </a:p>
          <a:p>
            <a:endParaRPr lang="en-US" dirty="0"/>
          </a:p>
        </p:txBody>
      </p:sp>
      <p:grpSp>
        <p:nvGrpSpPr>
          <p:cNvPr id="4" name="Group 3">
            <a:extLst>
              <a:ext uri="{FF2B5EF4-FFF2-40B4-BE49-F238E27FC236}">
                <a16:creationId xmlns:a16="http://schemas.microsoft.com/office/drawing/2014/main" id="{4375D277-E288-6F86-05DB-ECFAFD77C4FB}"/>
              </a:ext>
            </a:extLst>
          </p:cNvPr>
          <p:cNvGrpSpPr/>
          <p:nvPr/>
        </p:nvGrpSpPr>
        <p:grpSpPr>
          <a:xfrm>
            <a:off x="0" y="876"/>
            <a:ext cx="12191999" cy="970671"/>
            <a:chOff x="0" y="876"/>
            <a:chExt cx="12191999" cy="970671"/>
          </a:xfrm>
        </p:grpSpPr>
        <p:sp>
          <p:nvSpPr>
            <p:cNvPr id="5" name="Rectangle 4">
              <a:extLst>
                <a:ext uri="{FF2B5EF4-FFF2-40B4-BE49-F238E27FC236}">
                  <a16:creationId xmlns:a16="http://schemas.microsoft.com/office/drawing/2014/main" id="{9EB5E294-4CC7-749A-6569-C5A4EDDFA137}"/>
                </a:ext>
              </a:extLst>
            </p:cNvPr>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effectLst>
                    <a:outerShdw blurRad="38100" dist="38100" dir="2700000" algn="tl">
                      <a:srgbClr val="000000">
                        <a:alpha val="43137"/>
                      </a:srgbClr>
                    </a:outerShdw>
                  </a:effectLst>
                  <a:cs typeface="Calibri"/>
                </a:rPr>
                <a:t>Anti-Truancy Pilot Program- Schools Identified  </a:t>
              </a:r>
              <a:endParaRPr lang="en-US" sz="4000" b="1" dirty="0">
                <a:solidFill>
                  <a:schemeClr val="bg1"/>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689088F4-0144-B193-A818-9DFAEDE11773}"/>
                </a:ext>
              </a:extLst>
            </p:cNvPr>
            <p:cNvPicPr/>
            <p:nvPr/>
          </p:nvPicPr>
          <p:blipFill rotWithShape="1">
            <a:blip r:embed="rId2"/>
            <a:srcRect l="4075" t="6020" r="5796" b="4614"/>
            <a:stretch/>
          </p:blipFill>
          <p:spPr>
            <a:xfrm>
              <a:off x="39542" y="59312"/>
              <a:ext cx="874858" cy="867457"/>
            </a:xfrm>
            <a:prstGeom prst="rect">
              <a:avLst/>
            </a:prstGeom>
          </p:spPr>
        </p:pic>
      </p:grpSp>
    </p:spTree>
    <p:extLst>
      <p:ext uri="{BB962C8B-B14F-4D97-AF65-F5344CB8AC3E}">
        <p14:creationId xmlns:p14="http://schemas.microsoft.com/office/powerpoint/2010/main" val="2206022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2C4CD3C-28C1-2B26-79AF-7C5525F313F2}"/>
              </a:ext>
            </a:extLst>
          </p:cNvPr>
          <p:cNvGrpSpPr>
            <a:grpSpLocks noGrp="1" noUngrp="1" noRot="1" noMove="1" noResize="1"/>
          </p:cNvGrpSpPr>
          <p:nvPr/>
        </p:nvGrpSpPr>
        <p:grpSpPr>
          <a:xfrm>
            <a:off x="0" y="876"/>
            <a:ext cx="12191999" cy="970671"/>
            <a:chOff x="0" y="876"/>
            <a:chExt cx="12191999" cy="970671"/>
          </a:xfrm>
        </p:grpSpPr>
        <p:sp>
          <p:nvSpPr>
            <p:cNvPr id="7" name="Rectangle 6">
              <a:extLst>
                <a:ext uri="{FF2B5EF4-FFF2-40B4-BE49-F238E27FC236}">
                  <a16:creationId xmlns:a16="http://schemas.microsoft.com/office/drawing/2014/main" id="{A29994F5-66AE-90C4-1724-E1297CD5D427}"/>
                </a:ext>
              </a:extLst>
            </p:cNvPr>
            <p:cNvSpPr>
              <a:spLocks noGrp="1" noRot="1" noMove="1" noResize="1" noEditPoints="1" noAdjustHandles="1" noChangeArrowheads="1" noChangeShapeType="1"/>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effectLst>
                    <a:outerShdw blurRad="38100" dist="38100" dir="2700000" algn="tl">
                      <a:srgbClr val="000000">
                        <a:alpha val="43137"/>
                      </a:srgbClr>
                    </a:outerShdw>
                  </a:effectLst>
                </a:rPr>
                <a:t>Pilot Program-Truancy Case Filed </a:t>
              </a:r>
            </a:p>
          </p:txBody>
        </p:sp>
        <p:pic>
          <p:nvPicPr>
            <p:cNvPr id="8" name="Picture 7">
              <a:extLst>
                <a:ext uri="{FF2B5EF4-FFF2-40B4-BE49-F238E27FC236}">
                  <a16:creationId xmlns:a16="http://schemas.microsoft.com/office/drawing/2014/main" id="{40B5FFDA-89E1-D84E-460A-6437A162A2F4}"/>
                </a:ext>
              </a:extLst>
            </p:cNvPr>
            <p:cNvPicPr>
              <a:picLocks noGrp="1" noRot="1" noChangeAspect="1" noMove="1" noResize="1" noEditPoints="1" noAdjustHandles="1" noChangeArrowheads="1" noChangeShapeType="1" noCrop="1"/>
            </p:cNvPicPr>
            <p:nvPr/>
          </p:nvPicPr>
          <p:blipFill rotWithShape="1">
            <a:blip r:embed="rId3"/>
            <a:srcRect l="4075" t="6020" r="5796" b="4614"/>
            <a:stretch/>
          </p:blipFill>
          <p:spPr>
            <a:xfrm>
              <a:off x="39542" y="59312"/>
              <a:ext cx="874858" cy="867457"/>
            </a:xfrm>
            <a:prstGeom prst="rect">
              <a:avLst/>
            </a:prstGeom>
          </p:spPr>
        </p:pic>
      </p:grpSp>
      <p:sp>
        <p:nvSpPr>
          <p:cNvPr id="2" name="Content Placeholder 2">
            <a:extLst>
              <a:ext uri="{FF2B5EF4-FFF2-40B4-BE49-F238E27FC236}">
                <a16:creationId xmlns:a16="http://schemas.microsoft.com/office/drawing/2014/main" id="{550922EF-2A50-D242-BA9B-A352486F420F}"/>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61 Cases Reviewed </a:t>
            </a:r>
          </a:p>
          <a:p>
            <a:r>
              <a:rPr lang="en-US" dirty="0"/>
              <a:t>56 Defendants (includes parents with multiple cases/families)</a:t>
            </a:r>
          </a:p>
          <a:p>
            <a:r>
              <a:rPr lang="en-US" dirty="0"/>
              <a:t>Dispositions-</a:t>
            </a:r>
          </a:p>
          <a:p>
            <a:r>
              <a:rPr lang="en-US" dirty="0"/>
              <a:t>Deferred Dispositions- 3</a:t>
            </a:r>
          </a:p>
          <a:p>
            <a:r>
              <a:rPr lang="en-US" dirty="0"/>
              <a:t>Writs- 11</a:t>
            </a:r>
          </a:p>
          <a:p>
            <a:r>
              <a:rPr lang="en-US" dirty="0"/>
              <a:t>Stets- 18</a:t>
            </a:r>
          </a:p>
          <a:p>
            <a:r>
              <a:rPr lang="en-US" dirty="0"/>
              <a:t>Pending- 16 </a:t>
            </a:r>
          </a:p>
          <a:p>
            <a:r>
              <a:rPr lang="en-US" dirty="0"/>
              <a:t>Dismissals/DTP- 8</a:t>
            </a:r>
          </a:p>
          <a:p>
            <a:endParaRPr lang="en-US" dirty="0"/>
          </a:p>
        </p:txBody>
      </p:sp>
    </p:spTree>
    <p:extLst>
      <p:ext uri="{BB962C8B-B14F-4D97-AF65-F5344CB8AC3E}">
        <p14:creationId xmlns:p14="http://schemas.microsoft.com/office/powerpoint/2010/main" val="728704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2C4CD3C-28C1-2B26-79AF-7C5525F313F2}"/>
              </a:ext>
            </a:extLst>
          </p:cNvPr>
          <p:cNvGrpSpPr>
            <a:grpSpLocks noGrp="1" noUngrp="1" noRot="1" noMove="1" noResize="1"/>
          </p:cNvGrpSpPr>
          <p:nvPr/>
        </p:nvGrpSpPr>
        <p:grpSpPr>
          <a:xfrm>
            <a:off x="0" y="876"/>
            <a:ext cx="12191999" cy="970671"/>
            <a:chOff x="0" y="876"/>
            <a:chExt cx="12191999" cy="970671"/>
          </a:xfrm>
        </p:grpSpPr>
        <p:sp>
          <p:nvSpPr>
            <p:cNvPr id="7" name="Rectangle 6">
              <a:extLst>
                <a:ext uri="{FF2B5EF4-FFF2-40B4-BE49-F238E27FC236}">
                  <a16:creationId xmlns:a16="http://schemas.microsoft.com/office/drawing/2014/main" id="{A29994F5-66AE-90C4-1724-E1297CD5D427}"/>
                </a:ext>
              </a:extLst>
            </p:cNvPr>
            <p:cNvSpPr>
              <a:spLocks noGrp="1" noRot="1" noMove="1" noResize="1" noEditPoints="1" noAdjustHandles="1" noChangeArrowheads="1" noChangeShapeType="1"/>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effectLst>
                    <a:outerShdw blurRad="38100" dist="38100" dir="2700000" algn="tl">
                      <a:srgbClr val="000000">
                        <a:alpha val="43137"/>
                      </a:srgbClr>
                    </a:outerShdw>
                  </a:effectLst>
                  <a:cs typeface="Calibri"/>
                </a:rPr>
                <a:t>Truancy Cases Filed  </a:t>
              </a:r>
              <a:endParaRPr lang="en-US" sz="4000" b="1" dirty="0">
                <a:solidFill>
                  <a:schemeClr val="bg1"/>
                </a:solidFill>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40B5FFDA-89E1-D84E-460A-6437A162A2F4}"/>
                </a:ext>
              </a:extLst>
            </p:cNvPr>
            <p:cNvPicPr>
              <a:picLocks noGrp="1" noRot="1" noChangeAspect="1" noMove="1" noResize="1" noEditPoints="1" noAdjustHandles="1" noChangeArrowheads="1" noChangeShapeType="1" noCrop="1"/>
            </p:cNvPicPr>
            <p:nvPr/>
          </p:nvPicPr>
          <p:blipFill rotWithShape="1">
            <a:blip r:embed="rId3"/>
            <a:srcRect l="4075" t="6020" r="5796" b="4614"/>
            <a:stretch/>
          </p:blipFill>
          <p:spPr>
            <a:xfrm>
              <a:off x="39542" y="59312"/>
              <a:ext cx="874858" cy="867457"/>
            </a:xfrm>
            <a:prstGeom prst="rect">
              <a:avLst/>
            </a:prstGeom>
          </p:spPr>
        </p:pic>
      </p:grpSp>
      <p:sp>
        <p:nvSpPr>
          <p:cNvPr id="14" name="TextBox 5">
            <a:extLst>
              <a:ext uri="{FF2B5EF4-FFF2-40B4-BE49-F238E27FC236}">
                <a16:creationId xmlns:a16="http://schemas.microsoft.com/office/drawing/2014/main" id="{7A09F7F7-1760-AC40-C52C-01A37ABF2A57}"/>
              </a:ext>
            </a:extLst>
          </p:cNvPr>
          <p:cNvSpPr txBox="1"/>
          <p:nvPr/>
        </p:nvSpPr>
        <p:spPr>
          <a:xfrm>
            <a:off x="523875" y="971535"/>
            <a:ext cx="10840995" cy="584775"/>
          </a:xfrm>
          <a:prstGeom prst="rect">
            <a:avLst/>
          </a:prstGeom>
          <a:noFill/>
          <a:ln cap="flat">
            <a:noFill/>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US" sz="3200" b="1" dirty="0">
                <a:ea typeface="+mn-lt"/>
                <a:cs typeface="+mn-lt"/>
              </a:rPr>
              <a:t>Number of Cases that PGSAO Petitioned over the years</a:t>
            </a:r>
            <a:endParaRPr lang="en-US" sz="2800" kern="0" dirty="0">
              <a:solidFill>
                <a:srgbClr val="000000"/>
              </a:solidFill>
              <a:ea typeface="+mn-lt"/>
              <a:cs typeface="+mn-lt"/>
            </a:endParaRPr>
          </a:p>
        </p:txBody>
      </p:sp>
      <p:sp>
        <p:nvSpPr>
          <p:cNvPr id="13" name="TextBox 12">
            <a:extLst>
              <a:ext uri="{FF2B5EF4-FFF2-40B4-BE49-F238E27FC236}">
                <a16:creationId xmlns:a16="http://schemas.microsoft.com/office/drawing/2014/main" id="{CD023F6B-7150-CE44-70FB-0192EFD1E667}"/>
              </a:ext>
            </a:extLst>
          </p:cNvPr>
          <p:cNvSpPr txBox="1"/>
          <p:nvPr/>
        </p:nvSpPr>
        <p:spPr>
          <a:xfrm>
            <a:off x="3049481" y="2228295"/>
            <a:ext cx="1637930" cy="4524315"/>
          </a:xfrm>
          <a:prstGeom prst="rect">
            <a:avLst/>
          </a:prstGeom>
          <a:noFill/>
        </p:spPr>
        <p:txBody>
          <a:bodyPr wrap="square">
            <a:spAutoFit/>
          </a:bodyPr>
          <a:lstStyle/>
          <a:p>
            <a:pPr marR="10" algn="ctr"/>
            <a:r>
              <a:rPr lang="en-US" sz="1800" b="1" i="0" u="none" strike="noStrike" baseline="0" dirty="0">
                <a:solidFill>
                  <a:srgbClr val="FFFFFF"/>
                </a:solidFill>
                <a:latin typeface="Calibri" panose="020F0502020204030204" pitchFamily="34" charset="0"/>
              </a:rPr>
              <a:t>Year	# of Cases	</a:t>
            </a:r>
            <a:endParaRPr lang="en-US" sz="3200" b="1" i="0" u="none" strike="noStrike" baseline="0" dirty="0">
              <a:solidFill>
                <a:srgbClr val="FFFFFF"/>
              </a:solidFill>
              <a:latin typeface="Calibri" panose="020F0502020204030204" pitchFamily="34" charset="0"/>
            </a:endParaRPr>
          </a:p>
          <a:p>
            <a:pPr algn="ctr"/>
            <a:r>
              <a:rPr lang="en-US" sz="1800" b="1" i="0" u="none" strike="noStrike" baseline="0" dirty="0">
                <a:latin typeface="Calibri" panose="020F0502020204030204" pitchFamily="34" charset="0"/>
              </a:rPr>
              <a:t>2018	</a:t>
            </a:r>
            <a:r>
              <a:rPr lang="en-US" sz="1800" b="0" i="0" u="none" strike="noStrike" baseline="0" dirty="0">
                <a:latin typeface="Calibri" panose="020F0502020204030204" pitchFamily="34" charset="0"/>
              </a:rPr>
              <a:t>46	</a:t>
            </a:r>
            <a:endParaRPr lang="en-US" sz="3200" b="0" i="0" u="none" strike="noStrike" baseline="0" dirty="0">
              <a:latin typeface="Calibri" panose="020F0502020204030204" pitchFamily="34" charset="0"/>
            </a:endParaRPr>
          </a:p>
          <a:p>
            <a:pPr algn="ctr"/>
            <a:r>
              <a:rPr lang="en-US" sz="1800" b="1" i="0" u="none" strike="noStrike" baseline="0" dirty="0">
                <a:latin typeface="Calibri" panose="020F0502020204030204" pitchFamily="34" charset="0"/>
              </a:rPr>
              <a:t>2019	</a:t>
            </a:r>
            <a:r>
              <a:rPr lang="en-US" sz="1800" b="0" i="0" u="none" strike="noStrike" baseline="0" dirty="0">
                <a:latin typeface="Calibri" panose="020F0502020204030204" pitchFamily="34" charset="0"/>
              </a:rPr>
              <a:t>19	</a:t>
            </a:r>
            <a:endParaRPr lang="en-US" sz="3200" b="0" i="0" u="none" strike="noStrike" baseline="0" dirty="0">
              <a:latin typeface="Calibri" panose="020F0502020204030204" pitchFamily="34" charset="0"/>
            </a:endParaRPr>
          </a:p>
          <a:p>
            <a:pPr algn="ctr"/>
            <a:r>
              <a:rPr lang="en-US" sz="1800" b="1" i="0" u="none" strike="noStrike" baseline="0" dirty="0">
                <a:latin typeface="Calibri" panose="020F0502020204030204" pitchFamily="34" charset="0"/>
              </a:rPr>
              <a:t>2020	</a:t>
            </a:r>
            <a:r>
              <a:rPr lang="en-US" sz="1800" b="0" i="0" u="none" strike="noStrike" baseline="0" dirty="0">
                <a:latin typeface="Calibri" panose="020F0502020204030204" pitchFamily="34" charset="0"/>
              </a:rPr>
              <a:t>0	</a:t>
            </a:r>
            <a:endParaRPr lang="en-US" sz="3200" b="0" i="0" u="none" strike="noStrike" baseline="0" dirty="0">
              <a:latin typeface="Calibri" panose="020F0502020204030204" pitchFamily="34" charset="0"/>
            </a:endParaRPr>
          </a:p>
          <a:p>
            <a:pPr algn="ctr"/>
            <a:r>
              <a:rPr lang="en-US" sz="1800" b="1" i="0" u="none" strike="noStrike" baseline="0" dirty="0">
                <a:latin typeface="Calibri" panose="020F0502020204030204" pitchFamily="34" charset="0"/>
              </a:rPr>
              <a:t>2021	</a:t>
            </a:r>
            <a:r>
              <a:rPr lang="en-US" sz="1800" b="0" i="0" u="none" strike="noStrike" baseline="0" dirty="0">
                <a:latin typeface="Calibri" panose="020F0502020204030204" pitchFamily="34" charset="0"/>
              </a:rPr>
              <a:t>30	</a:t>
            </a:r>
            <a:endParaRPr lang="en-US" sz="3200" b="0" i="0" u="none" strike="noStrike" baseline="0" dirty="0">
              <a:latin typeface="Calibri" panose="020F0502020204030204" pitchFamily="34" charset="0"/>
            </a:endParaRPr>
          </a:p>
          <a:p>
            <a:pPr algn="ctr"/>
            <a:r>
              <a:rPr lang="en-US" sz="1800" b="1" i="0" u="none" strike="noStrike" baseline="0" dirty="0">
                <a:latin typeface="Calibri" panose="020F0502020204030204" pitchFamily="34" charset="0"/>
              </a:rPr>
              <a:t>2022	</a:t>
            </a:r>
            <a:r>
              <a:rPr lang="en-US" sz="1800" b="0" i="0" u="none" strike="noStrike" baseline="0" dirty="0">
                <a:latin typeface="Calibri" panose="020F0502020204030204" pitchFamily="34" charset="0"/>
              </a:rPr>
              <a:t>35	</a:t>
            </a:r>
            <a:endParaRPr lang="en-US" sz="3200" b="0" i="0" u="none" strike="noStrike" baseline="0" dirty="0">
              <a:latin typeface="Calibri" panose="020F0502020204030204" pitchFamily="34" charset="0"/>
            </a:endParaRPr>
          </a:p>
          <a:p>
            <a:pPr algn="ctr"/>
            <a:r>
              <a:rPr lang="en-US" sz="1800" b="1" i="0" u="none" strike="noStrike" baseline="0" dirty="0">
                <a:latin typeface="Calibri" panose="020F0502020204030204" pitchFamily="34" charset="0"/>
              </a:rPr>
              <a:t>2023	</a:t>
            </a:r>
            <a:r>
              <a:rPr lang="en-US" sz="1800" b="0" i="0" u="none" strike="noStrike" baseline="0" dirty="0">
                <a:latin typeface="Calibri" panose="020F0502020204030204" pitchFamily="34" charset="0"/>
              </a:rPr>
              <a:t>32	</a:t>
            </a:r>
            <a:endParaRPr lang="en-US" sz="3200" b="0" i="0" u="none" strike="noStrike" baseline="0" dirty="0">
              <a:latin typeface="Calibri" panose="020F0502020204030204" pitchFamily="34" charset="0"/>
            </a:endParaRPr>
          </a:p>
          <a:p>
            <a:pPr algn="ctr"/>
            <a:r>
              <a:rPr lang="en-US" sz="1800" b="1" i="0" u="none" strike="noStrike" baseline="0" dirty="0">
                <a:latin typeface="Calibri" panose="020F0502020204030204" pitchFamily="34" charset="0"/>
              </a:rPr>
              <a:t>2024	</a:t>
            </a:r>
            <a:r>
              <a:rPr lang="en-US" sz="1800" b="0" i="0" u="none" strike="noStrike" baseline="0" dirty="0">
                <a:latin typeface="Calibri" panose="020F0502020204030204" pitchFamily="34" charset="0"/>
              </a:rPr>
              <a:t>95	</a:t>
            </a:r>
            <a:endParaRPr lang="en-US" sz="3200" b="0" i="0" u="none" strike="noStrike" baseline="0" dirty="0">
              <a:latin typeface="Calibri" panose="020F0502020204030204" pitchFamily="34" charset="0"/>
            </a:endParaRPr>
          </a:p>
        </p:txBody>
      </p:sp>
      <p:pic>
        <p:nvPicPr>
          <p:cNvPr id="2049" name="Chart 1" descr="Chart type: Clustered Column. '# of Cases'&#10;&#10;Description automatically generated">
            <a:extLst>
              <a:ext uri="{FF2B5EF4-FFF2-40B4-BE49-F238E27FC236}">
                <a16:creationId xmlns:a16="http://schemas.microsoft.com/office/drawing/2014/main" id="{05021449-F475-C432-B584-B84CF8439D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0990" y="2174080"/>
            <a:ext cx="6377363" cy="384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934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C82C7-EF06-C5A7-0D5C-6B4A62A21B2A}"/>
              </a:ext>
            </a:extLst>
          </p:cNvPr>
          <p:cNvSpPr>
            <a:spLocks noGrp="1"/>
          </p:cNvSpPr>
          <p:nvPr>
            <p:ph type="title"/>
          </p:nvPr>
        </p:nvSpPr>
        <p:spPr>
          <a:xfrm>
            <a:off x="838200" y="1167897"/>
            <a:ext cx="10515600" cy="1086416"/>
          </a:xfrm>
        </p:spPr>
        <p:txBody>
          <a:bodyPr>
            <a:normAutofit/>
          </a:bodyPr>
          <a:lstStyle/>
          <a:p>
            <a:r>
              <a:rPr lang="en-US" dirty="0"/>
              <a:t> </a:t>
            </a:r>
          </a:p>
        </p:txBody>
      </p:sp>
      <p:sp>
        <p:nvSpPr>
          <p:cNvPr id="3" name="Content Placeholder 2">
            <a:extLst>
              <a:ext uri="{FF2B5EF4-FFF2-40B4-BE49-F238E27FC236}">
                <a16:creationId xmlns:a16="http://schemas.microsoft.com/office/drawing/2014/main" id="{D43E587A-1FF3-CE65-BD30-D119051D123E}"/>
              </a:ext>
            </a:extLst>
          </p:cNvPr>
          <p:cNvSpPr>
            <a:spLocks noGrp="1"/>
          </p:cNvSpPr>
          <p:nvPr>
            <p:ph idx="1"/>
          </p:nvPr>
        </p:nvSpPr>
        <p:spPr>
          <a:xfrm>
            <a:off x="838200" y="1167897"/>
            <a:ext cx="10515600" cy="5009066"/>
          </a:xfrm>
        </p:spPr>
        <p:txBody>
          <a:bodyPr/>
          <a:lstStyle/>
          <a:p>
            <a:pPr>
              <a:buFont typeface="Wingdings" panose="05000000000000000000" pitchFamily="2" charset="2"/>
              <a:buChar char="Ø"/>
            </a:pPr>
            <a:r>
              <a:rPr lang="en-US" dirty="0"/>
              <a:t>When the cases were referred to the program many of the students had missed over 25 days of school:</a:t>
            </a:r>
          </a:p>
          <a:p>
            <a:endParaRPr lang="en-US" dirty="0"/>
          </a:p>
        </p:txBody>
      </p:sp>
      <p:grpSp>
        <p:nvGrpSpPr>
          <p:cNvPr id="8" name="Group 7">
            <a:extLst>
              <a:ext uri="{FF2B5EF4-FFF2-40B4-BE49-F238E27FC236}">
                <a16:creationId xmlns:a16="http://schemas.microsoft.com/office/drawing/2014/main" id="{4178B6C5-F9D2-9F60-BF89-561D2C5C6FE8}"/>
              </a:ext>
            </a:extLst>
          </p:cNvPr>
          <p:cNvGrpSpPr/>
          <p:nvPr/>
        </p:nvGrpSpPr>
        <p:grpSpPr>
          <a:xfrm>
            <a:off x="0" y="876"/>
            <a:ext cx="12191999" cy="970671"/>
            <a:chOff x="0" y="876"/>
            <a:chExt cx="12191999" cy="970671"/>
          </a:xfrm>
        </p:grpSpPr>
        <p:sp>
          <p:nvSpPr>
            <p:cNvPr id="9" name="Rectangle 8">
              <a:extLst>
                <a:ext uri="{FF2B5EF4-FFF2-40B4-BE49-F238E27FC236}">
                  <a16:creationId xmlns:a16="http://schemas.microsoft.com/office/drawing/2014/main" id="{91C134FF-4F30-2EE2-1746-3972B6554180}"/>
                </a:ext>
              </a:extLst>
            </p:cNvPr>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effectLst>
                    <a:outerShdw blurRad="38100" dist="38100" dir="2700000" algn="tl">
                      <a:srgbClr val="000000">
                        <a:alpha val="43137"/>
                      </a:srgbClr>
                    </a:outerShdw>
                  </a:effectLst>
                </a:rPr>
                <a:t>Examples of Attendance Records </a:t>
              </a:r>
            </a:p>
          </p:txBody>
        </p:sp>
        <p:pic>
          <p:nvPicPr>
            <p:cNvPr id="10" name="Picture 9">
              <a:extLst>
                <a:ext uri="{FF2B5EF4-FFF2-40B4-BE49-F238E27FC236}">
                  <a16:creationId xmlns:a16="http://schemas.microsoft.com/office/drawing/2014/main" id="{5F824B07-849F-F9B7-9544-92E49439A31F}"/>
                </a:ext>
              </a:extLst>
            </p:cNvPr>
            <p:cNvPicPr/>
            <p:nvPr/>
          </p:nvPicPr>
          <p:blipFill rotWithShape="1">
            <a:blip r:embed="rId2"/>
            <a:srcRect l="4075" t="6020" r="5796" b="4614"/>
            <a:stretch/>
          </p:blipFill>
          <p:spPr>
            <a:xfrm>
              <a:off x="39542" y="59312"/>
              <a:ext cx="874858" cy="867457"/>
            </a:xfrm>
            <a:prstGeom prst="rect">
              <a:avLst/>
            </a:prstGeom>
          </p:spPr>
        </p:pic>
      </p:grpSp>
      <p:graphicFrame>
        <p:nvGraphicFramePr>
          <p:cNvPr id="11" name="Table 10">
            <a:extLst>
              <a:ext uri="{FF2B5EF4-FFF2-40B4-BE49-F238E27FC236}">
                <a16:creationId xmlns:a16="http://schemas.microsoft.com/office/drawing/2014/main" id="{CC5083F2-08E5-715E-F5C5-F273BD6F3BCF}"/>
              </a:ext>
            </a:extLst>
          </p:cNvPr>
          <p:cNvGraphicFramePr>
            <a:graphicFrameLocks noGrp="1"/>
          </p:cNvGraphicFramePr>
          <p:nvPr>
            <p:extLst>
              <p:ext uri="{D42A27DB-BD31-4B8C-83A1-F6EECF244321}">
                <p14:modId xmlns:p14="http://schemas.microsoft.com/office/powerpoint/2010/main" val="3828985651"/>
              </p:ext>
            </p:extLst>
          </p:nvPr>
        </p:nvGraphicFramePr>
        <p:xfrm>
          <a:off x="3101788" y="2348752"/>
          <a:ext cx="4912660" cy="3666570"/>
        </p:xfrm>
        <a:graphic>
          <a:graphicData uri="http://schemas.openxmlformats.org/drawingml/2006/table">
            <a:tbl>
              <a:tblPr firstRow="1" firstCol="1" bandRow="1">
                <a:tableStyleId>{5C22544A-7EE6-4342-B048-85BDC9FD1C3A}</a:tableStyleId>
              </a:tblPr>
              <a:tblGrid>
                <a:gridCol w="2456330">
                  <a:extLst>
                    <a:ext uri="{9D8B030D-6E8A-4147-A177-3AD203B41FA5}">
                      <a16:colId xmlns:a16="http://schemas.microsoft.com/office/drawing/2014/main" val="4165555290"/>
                    </a:ext>
                  </a:extLst>
                </a:gridCol>
                <a:gridCol w="2456330">
                  <a:extLst>
                    <a:ext uri="{9D8B030D-6E8A-4147-A177-3AD203B41FA5}">
                      <a16:colId xmlns:a16="http://schemas.microsoft.com/office/drawing/2014/main" val="2899536218"/>
                    </a:ext>
                  </a:extLst>
                </a:gridCol>
              </a:tblGrid>
              <a:tr h="366657">
                <a:tc>
                  <a:txBody>
                    <a:bodyPr/>
                    <a:lstStyle/>
                    <a:p>
                      <a:pPr marL="0" marR="0">
                        <a:lnSpc>
                          <a:spcPct val="107000"/>
                        </a:lnSpc>
                        <a:spcBef>
                          <a:spcPts val="0"/>
                        </a:spcBef>
                        <a:spcAft>
                          <a:spcPts val="0"/>
                        </a:spcAft>
                      </a:pPr>
                      <a:r>
                        <a:rPr lang="en-US" sz="1400" kern="100">
                          <a:effectLst/>
                        </a:rPr>
                        <a:t>Student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Absences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588408"/>
                  </a:ext>
                </a:extLst>
              </a:tr>
              <a:tr h="366657">
                <a:tc>
                  <a:txBody>
                    <a:bodyPr/>
                    <a:lstStyle/>
                    <a:p>
                      <a:pPr marL="0" marR="0">
                        <a:lnSpc>
                          <a:spcPct val="107000"/>
                        </a:lnSpc>
                        <a:spcBef>
                          <a:spcPts val="0"/>
                        </a:spcBef>
                        <a:spcAft>
                          <a:spcPts val="0"/>
                        </a:spcAft>
                      </a:pPr>
                      <a:r>
                        <a:rPr lang="en-US" sz="1400" kern="100">
                          <a:effectLst/>
                        </a:rPr>
                        <a:t>J</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29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4870258"/>
                  </a:ext>
                </a:extLst>
              </a:tr>
              <a:tr h="366657">
                <a:tc>
                  <a:txBody>
                    <a:bodyPr/>
                    <a:lstStyle/>
                    <a:p>
                      <a:pPr marL="0" marR="0">
                        <a:lnSpc>
                          <a:spcPct val="107000"/>
                        </a:lnSpc>
                        <a:spcBef>
                          <a:spcPts val="0"/>
                        </a:spcBef>
                        <a:spcAft>
                          <a:spcPts val="0"/>
                        </a:spcAft>
                      </a:pPr>
                      <a:r>
                        <a:rPr lang="en-US" sz="1400" kern="100">
                          <a:effectLst/>
                        </a:rPr>
                        <a:t>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28.5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3523573"/>
                  </a:ext>
                </a:extLst>
              </a:tr>
              <a:tr h="366657">
                <a:tc>
                  <a:txBody>
                    <a:bodyPr/>
                    <a:lstStyle/>
                    <a:p>
                      <a:pPr marL="0" marR="0">
                        <a:lnSpc>
                          <a:spcPct val="107000"/>
                        </a:lnSpc>
                        <a:spcBef>
                          <a:spcPts val="0"/>
                        </a:spcBef>
                        <a:spcAft>
                          <a:spcPts val="0"/>
                        </a:spcAft>
                      </a:pPr>
                      <a:r>
                        <a:rPr lang="en-US" sz="1400" kern="100">
                          <a:effectLst/>
                        </a:rPr>
                        <a:t>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26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8622342"/>
                  </a:ext>
                </a:extLst>
              </a:tr>
              <a:tr h="366657">
                <a:tc>
                  <a:txBody>
                    <a:bodyPr/>
                    <a:lstStyle/>
                    <a:p>
                      <a:pPr marL="0" marR="0">
                        <a:lnSpc>
                          <a:spcPct val="107000"/>
                        </a:lnSpc>
                        <a:spcBef>
                          <a:spcPts val="0"/>
                        </a:spcBef>
                        <a:spcAft>
                          <a:spcPts val="0"/>
                        </a:spcAft>
                      </a:pPr>
                      <a:r>
                        <a:rPr lang="en-US" sz="1400" kern="100">
                          <a:effectLst/>
                        </a:rPr>
                        <a:t>B</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34.5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7672377"/>
                  </a:ext>
                </a:extLst>
              </a:tr>
              <a:tr h="366657">
                <a:tc>
                  <a:txBody>
                    <a:bodyPr/>
                    <a:lstStyle/>
                    <a:p>
                      <a:pPr marL="0" marR="0">
                        <a:lnSpc>
                          <a:spcPct val="107000"/>
                        </a:lnSpc>
                        <a:spcBef>
                          <a:spcPts val="0"/>
                        </a:spcBef>
                        <a:spcAft>
                          <a:spcPts val="0"/>
                        </a:spcAft>
                      </a:pPr>
                      <a:r>
                        <a:rPr lang="en-US" sz="1400" kern="100">
                          <a:effectLst/>
                        </a:rPr>
                        <a:t>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63.5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4974162"/>
                  </a:ext>
                </a:extLst>
              </a:tr>
              <a:tr h="366657">
                <a:tc>
                  <a:txBody>
                    <a:bodyPr/>
                    <a:lstStyle/>
                    <a:p>
                      <a:pPr marL="0" marR="0">
                        <a:lnSpc>
                          <a:spcPct val="107000"/>
                        </a:lnSpc>
                        <a:spcBef>
                          <a:spcPts val="0"/>
                        </a:spcBef>
                        <a:spcAft>
                          <a:spcPts val="0"/>
                        </a:spcAft>
                      </a:pPr>
                      <a:r>
                        <a:rPr lang="en-US" sz="1400" kern="100">
                          <a:effectLst/>
                        </a:rPr>
                        <a:t>V</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42.5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817169"/>
                  </a:ext>
                </a:extLst>
              </a:tr>
              <a:tr h="366657">
                <a:tc>
                  <a:txBody>
                    <a:bodyPr/>
                    <a:lstStyle/>
                    <a:p>
                      <a:pPr marL="0" marR="0">
                        <a:lnSpc>
                          <a:spcPct val="107000"/>
                        </a:lnSpc>
                        <a:spcBef>
                          <a:spcPts val="0"/>
                        </a:spcBef>
                        <a:spcAft>
                          <a:spcPts val="0"/>
                        </a:spcAft>
                      </a:pPr>
                      <a:r>
                        <a:rPr lang="en-US" sz="1400" kern="100">
                          <a:effectLst/>
                        </a:rPr>
                        <a:t>G</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29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2817445"/>
                  </a:ext>
                </a:extLst>
              </a:tr>
              <a:tr h="366657">
                <a:tc>
                  <a:txBody>
                    <a:bodyPr/>
                    <a:lstStyle/>
                    <a:p>
                      <a:pPr marL="0" marR="0">
                        <a:lnSpc>
                          <a:spcPct val="107000"/>
                        </a:lnSpc>
                        <a:spcBef>
                          <a:spcPts val="0"/>
                        </a:spcBef>
                        <a:spcAft>
                          <a:spcPts val="0"/>
                        </a:spcAft>
                      </a:pPr>
                      <a:r>
                        <a:rPr lang="en-US" sz="1400" kern="100">
                          <a:effectLst/>
                        </a:rPr>
                        <a:t>J</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a:effectLst/>
                        </a:rPr>
                        <a:t>60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5362082"/>
                  </a:ext>
                </a:extLst>
              </a:tr>
              <a:tr h="366657">
                <a:tc>
                  <a:txBody>
                    <a:bodyPr/>
                    <a:lstStyle/>
                    <a:p>
                      <a:pPr marL="0" marR="0">
                        <a:lnSpc>
                          <a:spcPct val="107000"/>
                        </a:lnSpc>
                        <a:spcBef>
                          <a:spcPts val="0"/>
                        </a:spcBef>
                        <a:spcAft>
                          <a:spcPts val="0"/>
                        </a:spcAft>
                      </a:pPr>
                      <a:r>
                        <a:rPr lang="en-US" sz="14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2589850"/>
                  </a:ext>
                </a:extLst>
              </a:tr>
            </a:tbl>
          </a:graphicData>
        </a:graphic>
      </p:graphicFrame>
    </p:spTree>
    <p:extLst>
      <p:ext uri="{BB962C8B-B14F-4D97-AF65-F5344CB8AC3E}">
        <p14:creationId xmlns:p14="http://schemas.microsoft.com/office/powerpoint/2010/main" val="784780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0ABD58-0D4A-AA4A-84B5-D67E59DFD586}"/>
              </a:ext>
            </a:extLst>
          </p:cNvPr>
          <p:cNvSpPr/>
          <p:nvPr/>
        </p:nvSpPr>
        <p:spPr>
          <a:xfrm>
            <a:off x="475957" y="511267"/>
            <a:ext cx="11240086" cy="600742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1ACDB2-2CB9-F344-9FC9-85AE9500223C}"/>
              </a:ext>
            </a:extLst>
          </p:cNvPr>
          <p:cNvPicPr>
            <a:picLocks noGrp="1" noRot="1" noChangeAspect="1" noMove="1" noResize="1" noEditPoints="1" noAdjustHandles="1" noChangeArrowheads="1" noChangeShapeType="1" noCrop="1"/>
          </p:cNvPicPr>
          <p:nvPr/>
        </p:nvPicPr>
        <p:blipFill>
          <a:blip r:embed="rId2"/>
          <a:stretch>
            <a:fillRect/>
          </a:stretch>
        </p:blipFill>
        <p:spPr>
          <a:xfrm>
            <a:off x="376240" y="1102256"/>
            <a:ext cx="4653489" cy="4653489"/>
          </a:xfrm>
          <a:prstGeom prst="rect">
            <a:avLst/>
          </a:prstGeom>
        </p:spPr>
      </p:pic>
      <p:sp>
        <p:nvSpPr>
          <p:cNvPr id="7" name="TextBox 6">
            <a:extLst>
              <a:ext uri="{FF2B5EF4-FFF2-40B4-BE49-F238E27FC236}">
                <a16:creationId xmlns:a16="http://schemas.microsoft.com/office/drawing/2014/main" id="{DBE0533B-3355-4585-8CB6-88943EB18EA0}"/>
              </a:ext>
            </a:extLst>
          </p:cNvPr>
          <p:cNvSpPr txBox="1"/>
          <p:nvPr/>
        </p:nvSpPr>
        <p:spPr>
          <a:xfrm>
            <a:off x="4086032" y="2644170"/>
            <a:ext cx="7259722" cy="1077218"/>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3200" b="1" i="0" u="none" strike="noStrike" kern="0" cap="none" spc="0" normalizeH="0" baseline="0" noProof="0" dirty="0">
                <a:ln>
                  <a:noFill/>
                </a:ln>
                <a:solidFill>
                  <a:prstClr val="white"/>
                </a:solidFill>
                <a:effectLst/>
                <a:uLnTx/>
                <a:uFillTx/>
                <a:latin typeface="Calibri"/>
                <a:ea typeface="+mn-ea"/>
                <a:cs typeface="+mn-cs"/>
              </a:rPr>
              <a:t> </a:t>
            </a:r>
          </a:p>
          <a:p>
            <a:pPr algn="ctr">
              <a:defRPr sz="1800" b="0" i="0" u="none" strike="noStrike" kern="0" cap="none" spc="0" baseline="0">
                <a:solidFill>
                  <a:srgbClr val="000000"/>
                </a:solidFill>
                <a:uFillTx/>
              </a:defRPr>
            </a:pPr>
            <a:r>
              <a:rPr lang="en-US" sz="3200" b="1" kern="0" dirty="0">
                <a:solidFill>
                  <a:prstClr val="white"/>
                </a:solidFill>
                <a:latin typeface="Calibri"/>
              </a:rPr>
              <a:t>Next Steps</a:t>
            </a:r>
            <a:endParaRPr lang="en-US" sz="3200" b="1" kern="0" dirty="0">
              <a:solidFill>
                <a:prstClr val="white"/>
              </a:solidFill>
              <a:latin typeface="Calibri"/>
              <a:cs typeface="Calibri"/>
            </a:endParaRPr>
          </a:p>
        </p:txBody>
      </p:sp>
    </p:spTree>
    <p:extLst>
      <p:ext uri="{BB962C8B-B14F-4D97-AF65-F5344CB8AC3E}">
        <p14:creationId xmlns:p14="http://schemas.microsoft.com/office/powerpoint/2010/main" val="3311010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2C4CD3C-28C1-2B26-79AF-7C5525F313F2}"/>
              </a:ext>
            </a:extLst>
          </p:cNvPr>
          <p:cNvGrpSpPr>
            <a:grpSpLocks noGrp="1" noUngrp="1" noRot="1" noMove="1" noResize="1"/>
          </p:cNvGrpSpPr>
          <p:nvPr/>
        </p:nvGrpSpPr>
        <p:grpSpPr>
          <a:xfrm>
            <a:off x="0" y="876"/>
            <a:ext cx="12191999" cy="970671"/>
            <a:chOff x="0" y="876"/>
            <a:chExt cx="12191999" cy="970671"/>
          </a:xfrm>
        </p:grpSpPr>
        <p:sp>
          <p:nvSpPr>
            <p:cNvPr id="7" name="Rectangle 6">
              <a:extLst>
                <a:ext uri="{FF2B5EF4-FFF2-40B4-BE49-F238E27FC236}">
                  <a16:creationId xmlns:a16="http://schemas.microsoft.com/office/drawing/2014/main" id="{A29994F5-66AE-90C4-1724-E1297CD5D427}"/>
                </a:ext>
              </a:extLst>
            </p:cNvPr>
            <p:cNvSpPr>
              <a:spLocks noGrp="1" noRot="1" noMove="1" noResize="1" noEditPoints="1" noAdjustHandles="1" noChangeArrowheads="1" noChangeShapeType="1"/>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effectLst>
                    <a:outerShdw blurRad="38100" dist="38100" dir="2700000" algn="tl">
                      <a:srgbClr val="000000">
                        <a:alpha val="43137"/>
                      </a:srgbClr>
                    </a:outerShdw>
                  </a:effectLst>
                </a:rPr>
                <a:t>Next Steps </a:t>
              </a:r>
            </a:p>
          </p:txBody>
        </p:sp>
        <p:pic>
          <p:nvPicPr>
            <p:cNvPr id="8" name="Picture 7">
              <a:extLst>
                <a:ext uri="{FF2B5EF4-FFF2-40B4-BE49-F238E27FC236}">
                  <a16:creationId xmlns:a16="http://schemas.microsoft.com/office/drawing/2014/main" id="{40B5FFDA-89E1-D84E-460A-6437A162A2F4}"/>
                </a:ext>
              </a:extLst>
            </p:cNvPr>
            <p:cNvPicPr>
              <a:picLocks noGrp="1" noRot="1" noChangeAspect="1" noMove="1" noResize="1" noEditPoints="1" noAdjustHandles="1" noChangeArrowheads="1" noChangeShapeType="1" noCrop="1"/>
            </p:cNvPicPr>
            <p:nvPr/>
          </p:nvPicPr>
          <p:blipFill rotWithShape="1">
            <a:blip r:embed="rId3"/>
            <a:srcRect l="4075" t="6020" r="5796" b="4614"/>
            <a:stretch/>
          </p:blipFill>
          <p:spPr>
            <a:xfrm>
              <a:off x="39542" y="59312"/>
              <a:ext cx="874858" cy="867457"/>
            </a:xfrm>
            <a:prstGeom prst="rect">
              <a:avLst/>
            </a:prstGeom>
          </p:spPr>
        </p:pic>
      </p:grpSp>
      <p:sp>
        <p:nvSpPr>
          <p:cNvPr id="2" name="Content Placeholder 2">
            <a:extLst>
              <a:ext uri="{FF2B5EF4-FFF2-40B4-BE49-F238E27FC236}">
                <a16:creationId xmlns:a16="http://schemas.microsoft.com/office/drawing/2014/main" id="{CBB7CD91-12E4-2318-5508-5D43CC5687AC}"/>
              </a:ext>
            </a:extLst>
          </p:cNvPr>
          <p:cNvSpPr txBox="1">
            <a:spLocks/>
          </p:cNvSpPr>
          <p:nvPr/>
        </p:nvSpPr>
        <p:spPr>
          <a:xfrm>
            <a:off x="838200" y="1825625"/>
            <a:ext cx="10515600" cy="36426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Ø"/>
            </a:pPr>
            <a:r>
              <a:rPr lang="en-US" sz="2800" b="1" dirty="0">
                <a:latin typeface="+mj-lt"/>
              </a:rPr>
              <a:t>Evaluating our process (grows and glows).</a:t>
            </a:r>
          </a:p>
          <a:p>
            <a:pPr marL="457200" indent="-457200" algn="l">
              <a:buFont typeface="Wingdings" panose="05000000000000000000" pitchFamily="2" charset="2"/>
              <a:buChar char="Ø"/>
            </a:pPr>
            <a:r>
              <a:rPr lang="en-US" sz="2800" b="1" dirty="0">
                <a:latin typeface="+mj-lt"/>
              </a:rPr>
              <a:t>Prosecute cases from the program and IAC process.</a:t>
            </a:r>
          </a:p>
          <a:p>
            <a:pPr marL="457200" indent="-457200" algn="l">
              <a:buFont typeface="Wingdings" panose="05000000000000000000" pitchFamily="2" charset="2"/>
              <a:buChar char="Ø"/>
            </a:pPr>
            <a:r>
              <a:rPr lang="en-US" sz="2800" b="1" dirty="0">
                <a:latin typeface="+mj-lt"/>
              </a:rPr>
              <a:t>Follow up with identified schools </a:t>
            </a:r>
          </a:p>
          <a:p>
            <a:pPr marL="457200" indent="-457200" algn="l">
              <a:buFont typeface="Wingdings" panose="05000000000000000000" pitchFamily="2" charset="2"/>
              <a:buChar char="Ø"/>
            </a:pPr>
            <a:r>
              <a:rPr lang="en-US" sz="2800" b="1" dirty="0">
                <a:latin typeface="+mj-lt"/>
              </a:rPr>
              <a:t>Continue to support our PPW and educators.</a:t>
            </a:r>
          </a:p>
          <a:p>
            <a:pPr marL="342900" indent="-342900" algn="l">
              <a:buFont typeface="Arial" panose="020B0604020202020204" pitchFamily="34" charset="0"/>
              <a:buChar char="•"/>
            </a:pPr>
            <a:endParaRPr lang="en-US" sz="2800" dirty="0">
              <a:latin typeface="+mj-lt"/>
            </a:endParaRPr>
          </a:p>
          <a:p>
            <a:endParaRPr lang="en-US" dirty="0"/>
          </a:p>
        </p:txBody>
      </p:sp>
    </p:spTree>
    <p:extLst>
      <p:ext uri="{BB962C8B-B14F-4D97-AF65-F5344CB8AC3E}">
        <p14:creationId xmlns:p14="http://schemas.microsoft.com/office/powerpoint/2010/main" val="3712472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9716723E-1BD7-4ED7-8B49-FDCED682A9F4}"/>
              </a:ext>
            </a:extLst>
          </p:cNvPr>
          <p:cNvGraphicFramePr>
            <a:graphicFrameLocks/>
          </p:cNvGraphicFramePr>
          <p:nvPr/>
        </p:nvGraphicFramePr>
        <p:xfrm>
          <a:off x="1830419" y="2308643"/>
          <a:ext cx="8531158" cy="444764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5">
            <a:extLst>
              <a:ext uri="{FF2B5EF4-FFF2-40B4-BE49-F238E27FC236}">
                <a16:creationId xmlns:a16="http://schemas.microsoft.com/office/drawing/2014/main" id="{2EB5E248-8B62-4279-885F-82479CD48D3C}"/>
              </a:ext>
            </a:extLst>
          </p:cNvPr>
          <p:cNvSpPr txBox="1"/>
          <p:nvPr/>
        </p:nvSpPr>
        <p:spPr>
          <a:xfrm>
            <a:off x="561975" y="1066785"/>
            <a:ext cx="10807587" cy="6093976"/>
          </a:xfrm>
          <a:prstGeom prst="rect">
            <a:avLst/>
          </a:prstGeom>
          <a:noFill/>
          <a:ln cap="flat">
            <a:noFill/>
          </a:ln>
        </p:spPr>
        <p:txBody>
          <a:bodyPr vert="horz" wrap="square" lIns="91440" tIns="45720" rIns="91440" bIns="45720" anchor="t" anchorCtr="0" compatLnSpc="1">
            <a:spAutoFit/>
          </a:bodyPr>
          <a:lstStyle/>
          <a:p>
            <a:pPr marL="342900" indent="-342900" algn="just">
              <a:buFont typeface="Wingdings"/>
              <a:buChar char="Ø"/>
              <a:defRPr sz="1800" b="0" i="0" u="none" strike="noStrike" kern="0" cap="none" spc="0" baseline="0">
                <a:solidFill>
                  <a:srgbClr val="000000"/>
                </a:solidFill>
                <a:uFillTx/>
              </a:defRPr>
            </a:pPr>
            <a:r>
              <a:rPr lang="en-US" sz="2400" b="1" kern="0" dirty="0">
                <a:solidFill>
                  <a:srgbClr val="000000"/>
                </a:solidFill>
                <a:latin typeface="+mj-lt"/>
              </a:rPr>
              <a:t>Make the Truancy Pilot Program the standard throughout the county</a:t>
            </a:r>
            <a:endParaRPr lang="en-US" sz="2400" b="1" kern="0" dirty="0">
              <a:solidFill>
                <a:srgbClr val="000000"/>
              </a:solidFill>
              <a:latin typeface="+mj-lt"/>
              <a:cs typeface="Calibri Light" panose="020F0302020204030204"/>
            </a:endParaRPr>
          </a:p>
          <a:p>
            <a:pPr marL="342900" indent="-342900" algn="just">
              <a:buFont typeface="Wingdings"/>
              <a:buChar char="Ø"/>
              <a:defRPr sz="1800" b="0" i="0" u="none" strike="noStrike" kern="0" cap="none" spc="0" baseline="0">
                <a:solidFill>
                  <a:srgbClr val="000000"/>
                </a:solidFill>
                <a:uFillTx/>
              </a:defRPr>
            </a:pPr>
            <a:endParaRPr lang="en-US" sz="900" b="1" kern="0" dirty="0">
              <a:solidFill>
                <a:srgbClr val="000000"/>
              </a:solidFill>
              <a:latin typeface="+mj-lt"/>
              <a:cs typeface="Calibri Light"/>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r>
              <a:rPr lang="en-US" sz="2400" b="1" kern="0" dirty="0">
                <a:solidFill>
                  <a:srgbClr val="000000"/>
                </a:solidFill>
                <a:latin typeface="+mj-lt"/>
              </a:rPr>
              <a:t>An efficient collaborative process with a streamlined truancy referral process</a:t>
            </a:r>
            <a:endParaRPr lang="en-US" sz="2400" b="1" kern="0" dirty="0">
              <a:solidFill>
                <a:srgbClr val="000000"/>
              </a:solidFill>
              <a:latin typeface="+mj-lt"/>
              <a:cs typeface="Calibri Light"/>
            </a:endParaRPr>
          </a:p>
          <a:p>
            <a:pPr marL="800100" lvl="1" indent="-342900" algn="just">
              <a:buFont typeface="Wingdings,Sans-Serif" panose="05000000000000000000" pitchFamily="2" charset="2"/>
              <a:buChar char="Ø"/>
              <a:defRPr sz="1800" b="0" i="0" u="none" strike="noStrike" kern="0" cap="none" spc="0" baseline="0">
                <a:solidFill>
                  <a:srgbClr val="000000"/>
                </a:solidFill>
                <a:uFillTx/>
              </a:defRPr>
            </a:pPr>
            <a:r>
              <a:rPr lang="en-US" sz="2400" b="1" kern="0" dirty="0">
                <a:solidFill>
                  <a:srgbClr val="000000"/>
                </a:solidFill>
                <a:latin typeface="+mj-lt"/>
              </a:rPr>
              <a:t>Supports the school system, parents and students</a:t>
            </a:r>
            <a:endParaRPr lang="en-US" sz="2400" b="1" kern="0" dirty="0">
              <a:solidFill>
                <a:srgbClr val="000000"/>
              </a:solidFill>
              <a:latin typeface="+mj-lt"/>
              <a:cs typeface="Calibri Light"/>
            </a:endParaRPr>
          </a:p>
          <a:p>
            <a:pPr marL="800100" lvl="1" indent="-342900" algn="just">
              <a:buFont typeface="Wingdings,Sans-Serif" panose="05000000000000000000" pitchFamily="2" charset="2"/>
              <a:buChar char="Ø"/>
              <a:defRPr sz="1800" b="0" i="0" u="none" strike="noStrike" kern="0" cap="none" spc="0" baseline="0">
                <a:solidFill>
                  <a:srgbClr val="000000"/>
                </a:solidFill>
                <a:uFillTx/>
              </a:defRPr>
            </a:pPr>
            <a:r>
              <a:rPr lang="en-US" sz="2400" b="1" kern="0" dirty="0">
                <a:solidFill>
                  <a:srgbClr val="000000"/>
                </a:solidFill>
                <a:latin typeface="+mj-lt"/>
              </a:rPr>
              <a:t>Provides resources to students &amp; their families</a:t>
            </a:r>
            <a:endParaRPr lang="en-US" sz="2400" b="1" kern="0" dirty="0">
              <a:solidFill>
                <a:srgbClr val="000000"/>
              </a:solidFill>
              <a:latin typeface="+mj-lt"/>
              <a:cs typeface="Calibri Light"/>
            </a:endParaRPr>
          </a:p>
          <a:p>
            <a:pPr marL="800100" lvl="1" indent="-342900" algn="just">
              <a:buFont typeface="Wingdings,Sans-Serif" panose="05000000000000000000" pitchFamily="2" charset="2"/>
              <a:buChar char="Ø"/>
              <a:defRPr sz="1800" b="0" i="0" u="none" strike="noStrike" kern="0" cap="none" spc="0" baseline="0">
                <a:solidFill>
                  <a:srgbClr val="000000"/>
                </a:solidFill>
                <a:uFillTx/>
              </a:defRPr>
            </a:pPr>
            <a:r>
              <a:rPr lang="en-US" sz="2400" b="1" kern="0" dirty="0">
                <a:solidFill>
                  <a:srgbClr val="000000"/>
                </a:solidFill>
                <a:latin typeface="+mj-lt"/>
              </a:rPr>
              <a:t>Notify families when a student's absences from school are problematic</a:t>
            </a:r>
            <a:endParaRPr lang="en-US" sz="2400" b="1" kern="0" dirty="0">
              <a:solidFill>
                <a:srgbClr val="000000"/>
              </a:solidFill>
              <a:latin typeface="+mj-lt"/>
              <a:cs typeface="Calibri Light"/>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b="1" kern="0" dirty="0">
              <a:solidFill>
                <a:srgbClr val="000000"/>
              </a:solidFill>
              <a:latin typeface="+mj-lt"/>
              <a:cs typeface="Calibri Light"/>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r>
              <a:rPr lang="en-US" sz="2400" b="1" dirty="0">
                <a:latin typeface="+mj-lt"/>
                <a:ea typeface="Calibri" panose="020F0502020204030204" pitchFamily="34" charset="0"/>
              </a:rPr>
              <a:t>We want to close the gateway from truancy to crime</a:t>
            </a:r>
            <a:endParaRPr lang="en-US" sz="2400" b="1" dirty="0">
              <a:latin typeface="+mj-lt"/>
              <a:ea typeface="Calibri" panose="020F0502020204030204" pitchFamily="34" charset="0"/>
              <a:cs typeface="Calibri Light"/>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sz="2000" b="1" dirty="0">
              <a:latin typeface="+mj-lt"/>
              <a:ea typeface="Calibri" panose="020F0502020204030204" pitchFamily="34" charset="0"/>
              <a:cs typeface="Calibri Light"/>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r>
              <a:rPr lang="en-US" sz="2400" b="1" dirty="0">
                <a:latin typeface="+mj-lt"/>
                <a:ea typeface="Calibri" panose="020F0502020204030204" pitchFamily="34" charset="0"/>
              </a:rPr>
              <a:t>Compliance - Children in schools and not in courts and receiving the education that they are entitled to by law.</a:t>
            </a:r>
            <a:endParaRPr lang="en-US" sz="2400" b="1" dirty="0">
              <a:latin typeface="+mj-lt"/>
              <a:ea typeface="Calibri" panose="020F0502020204030204" pitchFamily="34" charset="0"/>
              <a:cs typeface="Calibri Light"/>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sz="2000" b="1" dirty="0">
              <a:latin typeface="+mj-lt"/>
              <a:ea typeface="Calibri" panose="020F0502020204030204" pitchFamily="34" charset="0"/>
              <a:cs typeface="Calibri Light"/>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r>
              <a:rPr lang="en-US" sz="2400" b="1" dirty="0">
                <a:latin typeface="+mj-lt"/>
                <a:ea typeface="Calibri" panose="020F0502020204030204" pitchFamily="34" charset="0"/>
              </a:rPr>
              <a:t>Create productive citizens who positively enhance the community vs a schools to prisons p</a:t>
            </a:r>
            <a:r>
              <a:rPr lang="en-US" sz="2400" b="1" kern="0" dirty="0">
                <a:solidFill>
                  <a:srgbClr val="000000"/>
                </a:solidFill>
                <a:latin typeface="+mj-lt"/>
              </a:rPr>
              <a:t>ipeline</a:t>
            </a:r>
            <a:endParaRPr lang="en-US" sz="2400" b="1" kern="0" dirty="0">
              <a:solidFill>
                <a:srgbClr val="000000"/>
              </a:solidFill>
              <a:latin typeface="+mj-lt"/>
              <a:cs typeface="Calibri Light"/>
            </a:endParaRPr>
          </a:p>
          <a:p>
            <a:pPr marL="800100" marR="0" lvl="1" indent="-342900" algn="just" defTabSz="914400" rtl="0" fontAlgn="auto" hangingPunct="1">
              <a:lnSpc>
                <a:spcPct val="100000"/>
              </a:lnSpc>
              <a:spcBef>
                <a:spcPts val="0"/>
              </a:spcBef>
              <a:spcAft>
                <a:spcPts val="0"/>
              </a:spcAft>
              <a:buFont typeface="Wingdings" panose="05000000000000000000" pitchFamily="2" charset="2"/>
              <a:buChar char="Ø"/>
              <a:tabLst/>
              <a:defRPr sz="1800" b="0" i="0" u="none" strike="noStrike" kern="0" cap="none" spc="0" baseline="0">
                <a:solidFill>
                  <a:srgbClr val="000000"/>
                </a:solidFill>
                <a:uFillTx/>
              </a:defRPr>
            </a:pPr>
            <a:endParaRPr lang="en-US" sz="2400" b="1" dirty="0">
              <a:latin typeface="+mj-lt"/>
              <a:ea typeface="Calibri" panose="020F0502020204030204" pitchFamily="34" charset="0"/>
              <a:cs typeface="Calibri Light"/>
            </a:endParaRPr>
          </a:p>
          <a:p>
            <a:pPr marL="342900" marR="0" lvl="0" indent="-342900" algn="just" defTabSz="914400" rtl="0" fontAlgn="auto" hangingPunct="1">
              <a:lnSpc>
                <a:spcPct val="100000"/>
              </a:lnSpc>
              <a:spcBef>
                <a:spcPts val="0"/>
              </a:spcBef>
              <a:spcAft>
                <a:spcPts val="0"/>
              </a:spcAft>
              <a:buFont typeface="Wingdings" panose="05000000000000000000" pitchFamily="2" charset="2"/>
              <a:buChar char="Ø"/>
              <a:tabLst/>
              <a:defRPr sz="1800" b="0" i="0" u="none" strike="noStrike" kern="0" cap="none" spc="0" baseline="0">
                <a:solidFill>
                  <a:srgbClr val="000000"/>
                </a:solidFill>
                <a:uFillTx/>
              </a:defRPr>
            </a:pPr>
            <a:r>
              <a:rPr lang="en-US" sz="2400" b="1" dirty="0">
                <a:latin typeface="+mj-lt"/>
                <a:ea typeface="Calibri" panose="020F0502020204030204" pitchFamily="34" charset="0"/>
              </a:rPr>
              <a:t>Notify stakeholders quickly when students are not going to school</a:t>
            </a:r>
            <a:endParaRPr lang="en-US" sz="2400" b="1" dirty="0">
              <a:latin typeface="+mj-lt"/>
              <a:ea typeface="Calibri" panose="020F0502020204030204" pitchFamily="34" charset="0"/>
              <a:cs typeface="Calibri Light"/>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dirty="0">
              <a:latin typeface="+mj-lt"/>
              <a:ea typeface="Calibri" panose="020F0502020204030204" pitchFamily="34" charset="0"/>
            </a:endParaRPr>
          </a:p>
        </p:txBody>
      </p:sp>
      <p:grpSp>
        <p:nvGrpSpPr>
          <p:cNvPr id="3" name="Group 2">
            <a:extLst>
              <a:ext uri="{FF2B5EF4-FFF2-40B4-BE49-F238E27FC236}">
                <a16:creationId xmlns:a16="http://schemas.microsoft.com/office/drawing/2014/main" id="{52C4CD3C-28C1-2B26-79AF-7C5525F313F2}"/>
              </a:ext>
            </a:extLst>
          </p:cNvPr>
          <p:cNvGrpSpPr>
            <a:grpSpLocks noGrp="1" noUngrp="1" noRot="1" noMove="1" noResize="1"/>
          </p:cNvGrpSpPr>
          <p:nvPr/>
        </p:nvGrpSpPr>
        <p:grpSpPr>
          <a:xfrm>
            <a:off x="0" y="876"/>
            <a:ext cx="12191999" cy="970671"/>
            <a:chOff x="0" y="876"/>
            <a:chExt cx="12191999" cy="970671"/>
          </a:xfrm>
        </p:grpSpPr>
        <p:sp>
          <p:nvSpPr>
            <p:cNvPr id="7" name="Rectangle 6">
              <a:extLst>
                <a:ext uri="{FF2B5EF4-FFF2-40B4-BE49-F238E27FC236}">
                  <a16:creationId xmlns:a16="http://schemas.microsoft.com/office/drawing/2014/main" id="{A29994F5-66AE-90C4-1724-E1297CD5D427}"/>
                </a:ext>
              </a:extLst>
            </p:cNvPr>
            <p:cNvSpPr>
              <a:spLocks noGrp="1" noRot="1" noMove="1" noResize="1" noEditPoints="1" noAdjustHandles="1" noChangeArrowheads="1" noChangeShapeType="1"/>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effectLst>
                    <a:outerShdw blurRad="38100" dist="38100" dir="2700000" algn="tl">
                      <a:srgbClr val="000000">
                        <a:alpha val="43137"/>
                      </a:srgbClr>
                    </a:outerShdw>
                  </a:effectLst>
                </a:rPr>
                <a:t>Next Steps</a:t>
              </a:r>
            </a:p>
          </p:txBody>
        </p:sp>
        <p:pic>
          <p:nvPicPr>
            <p:cNvPr id="8" name="Picture 7">
              <a:extLst>
                <a:ext uri="{FF2B5EF4-FFF2-40B4-BE49-F238E27FC236}">
                  <a16:creationId xmlns:a16="http://schemas.microsoft.com/office/drawing/2014/main" id="{40B5FFDA-89E1-D84E-460A-6437A162A2F4}"/>
                </a:ext>
              </a:extLst>
            </p:cNvPr>
            <p:cNvPicPr>
              <a:picLocks noGrp="1" noRot="1" noChangeAspect="1" noMove="1" noResize="1" noEditPoints="1" noAdjustHandles="1" noChangeArrowheads="1" noChangeShapeType="1" noCrop="1"/>
            </p:cNvPicPr>
            <p:nvPr/>
          </p:nvPicPr>
          <p:blipFill rotWithShape="1">
            <a:blip r:embed="rId4"/>
            <a:srcRect l="4075" t="6020" r="5796" b="4614"/>
            <a:stretch/>
          </p:blipFill>
          <p:spPr>
            <a:xfrm>
              <a:off x="39542" y="59312"/>
              <a:ext cx="874858" cy="867457"/>
            </a:xfrm>
            <a:prstGeom prst="rect">
              <a:avLst/>
            </a:prstGeom>
          </p:spPr>
        </p:pic>
      </p:grpSp>
      <p:sp>
        <p:nvSpPr>
          <p:cNvPr id="9" name="TextBox 8">
            <a:extLst>
              <a:ext uri="{FF2B5EF4-FFF2-40B4-BE49-F238E27FC236}">
                <a16:creationId xmlns:a16="http://schemas.microsoft.com/office/drawing/2014/main" id="{E0108D2B-3A49-498E-D70D-6FDC52A8B061}"/>
              </a:ext>
            </a:extLst>
          </p:cNvPr>
          <p:cNvSpPr txBox="1"/>
          <p:nvPr/>
        </p:nvSpPr>
        <p:spPr>
          <a:xfrm>
            <a:off x="-114302" y="6479288"/>
            <a:ext cx="11860172" cy="276999"/>
          </a:xfrm>
          <a:prstGeom prst="rect">
            <a:avLst/>
          </a:prstGeom>
          <a:noFill/>
        </p:spPr>
        <p:txBody>
          <a:bodyPr wrap="square">
            <a:spAutoFit/>
          </a:bodyPr>
          <a:lstStyle/>
          <a:p>
            <a:pPr marR="0" algn="ctr">
              <a:spcBef>
                <a:spcPts val="0"/>
              </a:spcBef>
              <a:spcAft>
                <a:spcPts val="0"/>
              </a:spcAft>
            </a:pPr>
            <a:r>
              <a:rPr lang="en-US" sz="1200">
                <a:latin typeface="+mj-lt"/>
                <a:ea typeface="Calibri" panose="020F0502020204030204" pitchFamily="34" charset="0"/>
              </a:rPr>
              <a:t>.</a:t>
            </a:r>
          </a:p>
        </p:txBody>
      </p:sp>
    </p:spTree>
    <p:extLst>
      <p:ext uri="{BB962C8B-B14F-4D97-AF65-F5344CB8AC3E}">
        <p14:creationId xmlns:p14="http://schemas.microsoft.com/office/powerpoint/2010/main" val="2283677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9716723E-1BD7-4ED7-8B49-FDCED682A9F4}"/>
              </a:ext>
            </a:extLst>
          </p:cNvPr>
          <p:cNvGraphicFramePr>
            <a:graphicFrameLocks/>
          </p:cNvGraphicFramePr>
          <p:nvPr/>
        </p:nvGraphicFramePr>
        <p:xfrm>
          <a:off x="1830419" y="2308643"/>
          <a:ext cx="8531158" cy="444764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5">
            <a:extLst>
              <a:ext uri="{FF2B5EF4-FFF2-40B4-BE49-F238E27FC236}">
                <a16:creationId xmlns:a16="http://schemas.microsoft.com/office/drawing/2014/main" id="{2EB5E248-8B62-4279-885F-82479CD48D3C}"/>
              </a:ext>
            </a:extLst>
          </p:cNvPr>
          <p:cNvSpPr txBox="1"/>
          <p:nvPr/>
        </p:nvSpPr>
        <p:spPr>
          <a:xfrm>
            <a:off x="561975" y="1066785"/>
            <a:ext cx="11364870" cy="6940361"/>
          </a:xfrm>
          <a:prstGeom prst="rect">
            <a:avLst/>
          </a:prstGeom>
          <a:noFill/>
          <a:ln cap="flat">
            <a:noFill/>
          </a:ln>
        </p:spPr>
        <p:txBody>
          <a:bodyPr vert="horz" wrap="square" lIns="91440" tIns="45720" rIns="91440" bIns="45720" anchor="t" anchorCtr="0" compatLnSpc="1">
            <a:spAutoFit/>
          </a:bodyPr>
          <a:lstStyle/>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sz="1200" b="1" dirty="0">
              <a:latin typeface="+mj-lt"/>
              <a:ea typeface="Calibri" panose="020F0502020204030204" pitchFamily="34" charset="0"/>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r>
              <a:rPr lang="en-US" sz="2400" b="1" dirty="0">
                <a:latin typeface="+mj-lt"/>
                <a:ea typeface="Calibri" panose="020F0502020204030204" pitchFamily="34" charset="0"/>
              </a:rPr>
              <a:t>Analyze the Truancy Pilot Program</a:t>
            </a:r>
            <a:endParaRPr lang="en-US" sz="2400" b="1" dirty="0">
              <a:latin typeface="+mj-lt"/>
              <a:ea typeface="Calibri" panose="020F0502020204030204" pitchFamily="34" charset="0"/>
              <a:cs typeface="Calibri Light"/>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sz="1600" b="1" dirty="0">
              <a:latin typeface="+mj-lt"/>
              <a:ea typeface="Calibri" panose="020F0502020204030204" pitchFamily="34" charset="0"/>
              <a:cs typeface="Calibri Light"/>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r>
              <a:rPr lang="en-US" sz="2400" b="1" dirty="0">
                <a:latin typeface="+mj-lt"/>
                <a:ea typeface="Calibri" panose="020F0502020204030204" pitchFamily="34" charset="0"/>
              </a:rPr>
              <a:t>Collaborate with the schools and other stakeholders to extend the rollout of the Truancy Pilot Program to additional high schools and middle schools </a:t>
            </a:r>
            <a:endParaRPr lang="en-US" sz="2400" b="1" dirty="0">
              <a:latin typeface="+mj-lt"/>
              <a:ea typeface="Calibri" panose="020F0502020204030204" pitchFamily="34" charset="0"/>
              <a:cs typeface="Calibri Light"/>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sz="1600" b="1" dirty="0">
              <a:latin typeface="+mj-lt"/>
              <a:ea typeface="Calibri" panose="020F0502020204030204" pitchFamily="34" charset="0"/>
              <a:cs typeface="Calibri Light"/>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r>
              <a:rPr lang="en-US" sz="2400" b="1" dirty="0">
                <a:latin typeface="+mj-lt"/>
                <a:ea typeface="Calibri" panose="020F0502020204030204" pitchFamily="34" charset="0"/>
              </a:rPr>
              <a:t>Work with the stakeholders to simplify the formula to calculate school days missed.</a:t>
            </a:r>
            <a:endParaRPr lang="en-US" sz="2400" b="1" dirty="0">
              <a:latin typeface="+mj-lt"/>
              <a:ea typeface="Calibri" panose="020F0502020204030204" pitchFamily="34" charset="0"/>
              <a:cs typeface="Calibri Light"/>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b="1" dirty="0">
              <a:latin typeface="+mj-lt"/>
              <a:ea typeface="Calibri" panose="020F0502020204030204" pitchFamily="34" charset="0"/>
              <a:cs typeface="Calibri Light"/>
            </a:endParaRPr>
          </a:p>
          <a:p>
            <a:pPr marL="342900" indent="-342900" algn="just">
              <a:buFont typeface="Wingdings,Sans-Serif" panose="05000000000000000000" pitchFamily="2" charset="2"/>
              <a:buChar char="Ø"/>
              <a:defRPr sz="1800" b="0" i="0" u="none" strike="noStrike" kern="0" cap="none" spc="0" baseline="0">
                <a:solidFill>
                  <a:srgbClr val="000000"/>
                </a:solidFill>
                <a:uFillTx/>
              </a:defRPr>
            </a:pPr>
            <a:r>
              <a:rPr lang="en-US" sz="2400" b="1" dirty="0">
                <a:latin typeface="+mj-lt"/>
                <a:ea typeface="Calibri" panose="020F0502020204030204" pitchFamily="34" charset="0"/>
                <a:cs typeface="Calibri Light"/>
              </a:rPr>
              <a:t>Create a simplified process to manage truancy </a:t>
            </a:r>
            <a:endParaRPr lang="en-US" sz="2400" dirty="0">
              <a:latin typeface="+mj-lt"/>
              <a:ea typeface="Calibri" panose="020F0502020204030204" pitchFamily="34" charset="0"/>
              <a:cs typeface="Calibri Light"/>
            </a:endParaRPr>
          </a:p>
          <a:p>
            <a:pPr marL="800100" lvl="1" indent="-342900" algn="just">
              <a:buFont typeface="Wingdings,Sans-Serif" panose="05000000000000000000" pitchFamily="2" charset="2"/>
              <a:buChar char="Ø"/>
              <a:defRPr sz="1800" b="0" i="0" u="none" strike="noStrike" kern="0" cap="none" spc="0" baseline="0">
                <a:solidFill>
                  <a:srgbClr val="000000"/>
                </a:solidFill>
                <a:uFillTx/>
              </a:defRPr>
            </a:pPr>
            <a:r>
              <a:rPr lang="en-US" sz="2400" b="1" dirty="0">
                <a:latin typeface="+mj-lt"/>
                <a:ea typeface="Calibri" panose="020F0502020204030204" pitchFamily="34" charset="0"/>
                <a:cs typeface="Calibri Light"/>
              </a:rPr>
              <a:t>Example:</a:t>
            </a:r>
            <a:endParaRPr lang="en-US" sz="2400" dirty="0">
              <a:latin typeface="+mj-lt"/>
              <a:ea typeface="Calibri" panose="020F0502020204030204" pitchFamily="34" charset="0"/>
              <a:cs typeface="Calibri Light"/>
            </a:endParaRPr>
          </a:p>
          <a:p>
            <a:pPr marL="914400" lvl="4" algn="just">
              <a:defRPr sz="1800" b="0" i="0" u="none" strike="noStrike" kern="0" cap="none" spc="0" baseline="0">
                <a:solidFill>
                  <a:srgbClr val="000000"/>
                </a:solidFill>
                <a:uFillTx/>
              </a:defRPr>
            </a:pPr>
            <a:r>
              <a:rPr lang="en-US" sz="2400" b="1" u="sng" dirty="0">
                <a:latin typeface="+mj-lt"/>
                <a:ea typeface="Calibri" panose="020F0502020204030204" pitchFamily="34" charset="0"/>
                <a:cs typeface="Calibri Light"/>
              </a:rPr>
              <a:t>Trigger </a:t>
            </a:r>
            <a:r>
              <a:rPr lang="en-US" sz="2400" b="1" dirty="0">
                <a:latin typeface="+mj-lt"/>
                <a:ea typeface="Calibri" panose="020F0502020204030204" pitchFamily="34" charset="0"/>
                <a:cs typeface="Calibri Light"/>
              </a:rPr>
              <a:t>                                             </a:t>
            </a:r>
            <a:r>
              <a:rPr lang="en-US" sz="2400" b="1" u="sng" dirty="0">
                <a:latin typeface="+mj-lt"/>
                <a:ea typeface="Calibri" panose="020F0502020204030204" pitchFamily="34" charset="0"/>
                <a:cs typeface="Calibri Light"/>
              </a:rPr>
              <a:t>Action</a:t>
            </a:r>
            <a:endParaRPr lang="en-US" sz="2400" dirty="0">
              <a:latin typeface="+mj-lt"/>
              <a:ea typeface="Calibri" panose="020F0502020204030204" pitchFamily="34" charset="0"/>
              <a:cs typeface="Calibri Light"/>
            </a:endParaRPr>
          </a:p>
          <a:p>
            <a:pPr marL="914400" lvl="4" algn="just">
              <a:defRPr sz="1800" b="0" i="0" u="none" strike="noStrike" kern="0" cap="none" spc="0" baseline="0">
                <a:solidFill>
                  <a:srgbClr val="000000"/>
                </a:solidFill>
                <a:uFillTx/>
              </a:defRPr>
            </a:pPr>
            <a:r>
              <a:rPr lang="en-US" sz="2400" b="1" dirty="0">
                <a:latin typeface="+mj-lt"/>
                <a:ea typeface="Calibri" panose="020F0502020204030204" pitchFamily="34" charset="0"/>
                <a:cs typeface="Calibri Light"/>
              </a:rPr>
              <a:t>5 days missed w/o notification      Letter to parents</a:t>
            </a:r>
            <a:endParaRPr lang="en-US" sz="2400" dirty="0">
              <a:latin typeface="+mj-lt"/>
              <a:ea typeface="Calibri" panose="020F0502020204030204" pitchFamily="34" charset="0"/>
              <a:cs typeface="Calibri Light"/>
            </a:endParaRPr>
          </a:p>
          <a:p>
            <a:pPr marL="914400" lvl="4" algn="just">
              <a:defRPr sz="1800" b="0" i="0" u="none" strike="noStrike" kern="0" cap="none" spc="0" baseline="0">
                <a:solidFill>
                  <a:srgbClr val="000000"/>
                </a:solidFill>
                <a:uFillTx/>
              </a:defRPr>
            </a:pPr>
            <a:r>
              <a:rPr lang="en-US" sz="2400" b="1" dirty="0">
                <a:latin typeface="+mj-lt"/>
                <a:ea typeface="Calibri" panose="020F0502020204030204" pitchFamily="34" charset="0"/>
                <a:cs typeface="Calibri Light"/>
              </a:rPr>
              <a:t>7 days missed                                  Invitation to TPP event/intervention </a:t>
            </a:r>
            <a:endParaRPr lang="en-US" sz="2400" dirty="0">
              <a:latin typeface="+mj-lt"/>
              <a:ea typeface="Calibri" panose="020F0502020204030204" pitchFamily="34" charset="0"/>
              <a:cs typeface="Calibri Light"/>
            </a:endParaRPr>
          </a:p>
          <a:p>
            <a:pPr marL="914400" lvl="4" algn="just">
              <a:defRPr sz="1800" b="0" i="0" u="none" strike="noStrike" kern="0" cap="none" spc="0" baseline="0">
                <a:solidFill>
                  <a:srgbClr val="000000"/>
                </a:solidFill>
                <a:uFillTx/>
              </a:defRPr>
            </a:pPr>
            <a:r>
              <a:rPr lang="en-US" sz="2400" b="1" dirty="0">
                <a:latin typeface="+mj-lt"/>
                <a:ea typeface="Calibri" panose="020F0502020204030204" pitchFamily="34" charset="0"/>
                <a:cs typeface="Calibri Light"/>
              </a:rPr>
              <a:t>10 days missed                                Case referred to SAO to be petitioned</a:t>
            </a:r>
            <a:endParaRPr lang="en-US" sz="2400" dirty="0">
              <a:latin typeface="+mj-lt"/>
              <a:ea typeface="Calibri" panose="020F0502020204030204" pitchFamily="34" charset="0"/>
              <a:cs typeface="Calibri Light"/>
            </a:endParaRPr>
          </a:p>
          <a:p>
            <a:pPr marL="285750" indent="-285750" algn="just">
              <a:buFont typeface="Arial" panose="05000000000000000000" pitchFamily="2" charset="2"/>
              <a:buChar char="•"/>
              <a:defRPr sz="1800" b="0" i="0" u="none" strike="noStrike" kern="0" cap="none" spc="0" baseline="0">
                <a:solidFill>
                  <a:srgbClr val="000000"/>
                </a:solidFill>
                <a:uFillTx/>
              </a:defRPr>
            </a:pPr>
            <a:endParaRPr lang="en-US" sz="1400" dirty="0">
              <a:latin typeface="+mj-lt"/>
              <a:ea typeface="Calibri" panose="020F0502020204030204" pitchFamily="34" charset="0"/>
              <a:cs typeface="Calibri Light"/>
            </a:endParaRPr>
          </a:p>
          <a:p>
            <a:pPr marL="342900" indent="-342900" algn="just">
              <a:buFont typeface="Wingdings,Sans-Serif" panose="05000000000000000000" pitchFamily="2" charset="2"/>
              <a:buChar char="Ø"/>
              <a:defRPr sz="1800" b="0" i="0" u="none" strike="noStrike" kern="0" cap="none" spc="0" baseline="0">
                <a:solidFill>
                  <a:srgbClr val="000000"/>
                </a:solidFill>
                <a:uFillTx/>
              </a:defRPr>
            </a:pPr>
            <a:r>
              <a:rPr lang="en-US" sz="2400" b="1" dirty="0">
                <a:latin typeface="+mj-lt"/>
                <a:ea typeface="Calibri" panose="020F0502020204030204" pitchFamily="34" charset="0"/>
                <a:cs typeface="Calibri Light"/>
              </a:rPr>
              <a:t>The goal is not to give parents a criminal record. </a:t>
            </a:r>
            <a:endParaRPr lang="en-US" sz="2400" dirty="0">
              <a:latin typeface="+mj-lt"/>
              <a:ea typeface="Calibri" panose="020F0502020204030204" pitchFamily="34" charset="0"/>
              <a:cs typeface="Calibri Light"/>
            </a:endParaRPr>
          </a:p>
          <a:p>
            <a:pPr algn="just">
              <a:defRPr sz="1800" b="0" i="0" u="none" strike="noStrike" kern="0" cap="none" spc="0" baseline="0">
                <a:solidFill>
                  <a:srgbClr val="000000"/>
                </a:solidFill>
                <a:uFillTx/>
              </a:defRPr>
            </a:pPr>
            <a:r>
              <a:rPr lang="en-US" sz="2400" b="1" dirty="0">
                <a:latin typeface="+mj-lt"/>
                <a:ea typeface="Calibri" panose="020F0502020204030204" pitchFamily="34" charset="0"/>
                <a:cs typeface="Calibri Light"/>
              </a:rPr>
              <a:t>     Our goal is to get the students in compliance.</a:t>
            </a:r>
            <a:r>
              <a:rPr lang="en-US" sz="1900" b="1" dirty="0">
                <a:latin typeface="+mj-lt"/>
                <a:ea typeface="Calibri" panose="020F0502020204030204" pitchFamily="34" charset="0"/>
                <a:cs typeface="Calibri Light"/>
              </a:rPr>
              <a:t> </a:t>
            </a:r>
            <a:endParaRPr lang="en-US" sz="1900" dirty="0">
              <a:latin typeface="+mj-lt"/>
              <a:ea typeface="Calibri" panose="020F0502020204030204" pitchFamily="34" charset="0"/>
              <a:cs typeface="Calibri Light"/>
            </a:endParaRPr>
          </a:p>
          <a:p>
            <a:pPr marL="285750" indent="-285750" algn="just">
              <a:buFont typeface="Arial" panose="05000000000000000000" pitchFamily="2" charset="2"/>
              <a:buChar char="•"/>
              <a:defRPr sz="1800" b="0" i="0" u="none" strike="noStrike" kern="0" cap="none" spc="0" baseline="0">
                <a:solidFill>
                  <a:srgbClr val="000000"/>
                </a:solidFill>
                <a:uFillTx/>
              </a:defRPr>
            </a:pPr>
            <a:endParaRPr lang="en-US" sz="1900" dirty="0">
              <a:latin typeface="+mj-lt"/>
              <a:ea typeface="Calibri" panose="020F0502020204030204" pitchFamily="34" charset="0"/>
              <a:cs typeface="Calibri Light"/>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sz="2400" b="1" dirty="0">
              <a:latin typeface="+mj-lt"/>
              <a:ea typeface="Calibri" panose="020F0502020204030204" pitchFamily="34" charset="0"/>
              <a:cs typeface="Calibri Light"/>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b="1" dirty="0">
              <a:latin typeface="+mj-lt"/>
              <a:ea typeface="Calibri" panose="020F0502020204030204" pitchFamily="34" charset="0"/>
              <a:cs typeface="Calibri Light" panose="020F0302020204030204"/>
            </a:endParaRPr>
          </a:p>
          <a:p>
            <a:pPr algn="just">
              <a:defRPr sz="1800" b="0" i="0" u="none" strike="noStrike" kern="0" cap="none" spc="0" baseline="0">
                <a:solidFill>
                  <a:srgbClr val="000000"/>
                </a:solidFill>
                <a:uFillTx/>
              </a:defRPr>
            </a:pPr>
            <a:endParaRPr lang="en-US" sz="2000" b="1" dirty="0">
              <a:latin typeface="+mj-lt"/>
              <a:ea typeface="Calibri" panose="020F0502020204030204" pitchFamily="34" charset="0"/>
              <a:cs typeface="Calibri Light" panose="020F0302020204030204"/>
            </a:endParaRPr>
          </a:p>
        </p:txBody>
      </p:sp>
      <p:grpSp>
        <p:nvGrpSpPr>
          <p:cNvPr id="3" name="Group 2">
            <a:extLst>
              <a:ext uri="{FF2B5EF4-FFF2-40B4-BE49-F238E27FC236}">
                <a16:creationId xmlns:a16="http://schemas.microsoft.com/office/drawing/2014/main" id="{52C4CD3C-28C1-2B26-79AF-7C5525F313F2}"/>
              </a:ext>
            </a:extLst>
          </p:cNvPr>
          <p:cNvGrpSpPr>
            <a:grpSpLocks noGrp="1" noUngrp="1" noRot="1" noMove="1" noResize="1"/>
          </p:cNvGrpSpPr>
          <p:nvPr/>
        </p:nvGrpSpPr>
        <p:grpSpPr>
          <a:xfrm>
            <a:off x="0" y="876"/>
            <a:ext cx="12191999" cy="970671"/>
            <a:chOff x="0" y="876"/>
            <a:chExt cx="12191999" cy="970671"/>
          </a:xfrm>
        </p:grpSpPr>
        <p:sp>
          <p:nvSpPr>
            <p:cNvPr id="7" name="Rectangle 6">
              <a:extLst>
                <a:ext uri="{FF2B5EF4-FFF2-40B4-BE49-F238E27FC236}">
                  <a16:creationId xmlns:a16="http://schemas.microsoft.com/office/drawing/2014/main" id="{A29994F5-66AE-90C4-1724-E1297CD5D427}"/>
                </a:ext>
              </a:extLst>
            </p:cNvPr>
            <p:cNvSpPr>
              <a:spLocks noGrp="1" noRot="1" noMove="1" noResize="1" noEditPoints="1" noAdjustHandles="1" noChangeArrowheads="1" noChangeShapeType="1"/>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effectLst>
                    <a:outerShdw blurRad="38100" dist="38100" dir="2700000" algn="tl">
                      <a:srgbClr val="000000">
                        <a:alpha val="43137"/>
                      </a:srgbClr>
                    </a:outerShdw>
                  </a:effectLst>
                </a:rPr>
                <a:t>Next Steps</a:t>
              </a:r>
            </a:p>
          </p:txBody>
        </p:sp>
        <p:pic>
          <p:nvPicPr>
            <p:cNvPr id="8" name="Picture 7">
              <a:extLst>
                <a:ext uri="{FF2B5EF4-FFF2-40B4-BE49-F238E27FC236}">
                  <a16:creationId xmlns:a16="http://schemas.microsoft.com/office/drawing/2014/main" id="{40B5FFDA-89E1-D84E-460A-6437A162A2F4}"/>
                </a:ext>
              </a:extLst>
            </p:cNvPr>
            <p:cNvPicPr>
              <a:picLocks noGrp="1" noRot="1" noChangeAspect="1" noMove="1" noResize="1" noEditPoints="1" noAdjustHandles="1" noChangeArrowheads="1" noChangeShapeType="1" noCrop="1"/>
            </p:cNvPicPr>
            <p:nvPr/>
          </p:nvPicPr>
          <p:blipFill rotWithShape="1">
            <a:blip r:embed="rId4"/>
            <a:srcRect l="4075" t="6020" r="5796" b="4614"/>
            <a:stretch/>
          </p:blipFill>
          <p:spPr>
            <a:xfrm>
              <a:off x="39542" y="59312"/>
              <a:ext cx="874858" cy="867457"/>
            </a:xfrm>
            <a:prstGeom prst="rect">
              <a:avLst/>
            </a:prstGeom>
          </p:spPr>
        </p:pic>
      </p:grpSp>
      <p:sp>
        <p:nvSpPr>
          <p:cNvPr id="9" name="TextBox 8">
            <a:extLst>
              <a:ext uri="{FF2B5EF4-FFF2-40B4-BE49-F238E27FC236}">
                <a16:creationId xmlns:a16="http://schemas.microsoft.com/office/drawing/2014/main" id="{E0108D2B-3A49-498E-D70D-6FDC52A8B061}"/>
              </a:ext>
            </a:extLst>
          </p:cNvPr>
          <p:cNvSpPr txBox="1"/>
          <p:nvPr/>
        </p:nvSpPr>
        <p:spPr>
          <a:xfrm>
            <a:off x="-114302" y="6466082"/>
            <a:ext cx="11860172" cy="276999"/>
          </a:xfrm>
          <a:prstGeom prst="rect">
            <a:avLst/>
          </a:prstGeom>
          <a:noFill/>
        </p:spPr>
        <p:txBody>
          <a:bodyPr wrap="square">
            <a:spAutoFit/>
          </a:bodyPr>
          <a:lstStyle/>
          <a:p>
            <a:pPr marR="0" algn="ctr">
              <a:spcBef>
                <a:spcPts val="0"/>
              </a:spcBef>
              <a:spcAft>
                <a:spcPts val="0"/>
              </a:spcAft>
            </a:pPr>
            <a:r>
              <a:rPr lang="en-US" sz="1200">
                <a:latin typeface="+mj-lt"/>
                <a:ea typeface="Calibri" panose="020F0502020204030204" pitchFamily="34" charset="0"/>
              </a:rPr>
              <a:t>.</a:t>
            </a:r>
          </a:p>
        </p:txBody>
      </p:sp>
    </p:spTree>
    <p:extLst>
      <p:ext uri="{BB962C8B-B14F-4D97-AF65-F5344CB8AC3E}">
        <p14:creationId xmlns:p14="http://schemas.microsoft.com/office/powerpoint/2010/main" val="1514137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9716723E-1BD7-4ED7-8B49-FDCED682A9F4}"/>
              </a:ext>
            </a:extLst>
          </p:cNvPr>
          <p:cNvGraphicFramePr>
            <a:graphicFrameLocks/>
          </p:cNvGraphicFramePr>
          <p:nvPr/>
        </p:nvGraphicFramePr>
        <p:xfrm>
          <a:off x="1830419" y="2308643"/>
          <a:ext cx="8531158" cy="444764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5">
            <a:extLst>
              <a:ext uri="{FF2B5EF4-FFF2-40B4-BE49-F238E27FC236}">
                <a16:creationId xmlns:a16="http://schemas.microsoft.com/office/drawing/2014/main" id="{2EB5E248-8B62-4279-885F-82479CD48D3C}"/>
              </a:ext>
            </a:extLst>
          </p:cNvPr>
          <p:cNvSpPr txBox="1"/>
          <p:nvPr/>
        </p:nvSpPr>
        <p:spPr>
          <a:xfrm>
            <a:off x="470990" y="1191889"/>
            <a:ext cx="11273884" cy="5816977"/>
          </a:xfrm>
          <a:prstGeom prst="rect">
            <a:avLst/>
          </a:prstGeom>
          <a:noFill/>
          <a:ln cap="flat">
            <a:noFill/>
          </a:ln>
        </p:spPr>
        <p:txBody>
          <a:bodyPr vert="horz" wrap="square" lIns="91440" tIns="45720" rIns="91440" bIns="45720" anchor="t" anchorCtr="0" compatLnSpc="1">
            <a:spAutoFit/>
          </a:bodyPr>
          <a:lstStyle/>
          <a:p>
            <a:pPr marL="342900" indent="-342900" algn="just">
              <a:buFont typeface="Wingdings" panose="05000000000000000000" pitchFamily="2" charset="2"/>
              <a:buChar char="Ø"/>
              <a:defRPr sz="1800" b="0" i="0" u="none" strike="noStrike" kern="0" cap="none" spc="0" baseline="0">
                <a:solidFill>
                  <a:srgbClr val="000000"/>
                </a:solidFill>
                <a:uFillTx/>
              </a:defRPr>
            </a:pPr>
            <a:r>
              <a:rPr lang="en-US" sz="2400" b="1">
                <a:latin typeface="+mj-lt"/>
                <a:ea typeface="Calibri" panose="020F0502020204030204" pitchFamily="34" charset="0"/>
              </a:rPr>
              <a:t>Get creative with obtaining resources to assist PPWs </a:t>
            </a:r>
          </a:p>
          <a:p>
            <a:pPr marL="800100" lvl="1" indent="-342900" algn="just">
              <a:buFont typeface="Wingdings" panose="05000000000000000000" pitchFamily="2" charset="2"/>
              <a:buChar char="Ø"/>
              <a:defRPr sz="1800" b="0" i="0" u="none" strike="noStrike" kern="0" cap="none" spc="0" baseline="0">
                <a:solidFill>
                  <a:srgbClr val="000000"/>
                </a:solidFill>
                <a:uFillTx/>
              </a:defRPr>
            </a:pPr>
            <a:r>
              <a:rPr lang="en-US" sz="2400" b="1">
                <a:latin typeface="+mj-lt"/>
                <a:ea typeface="Calibri" panose="020F0502020204030204" pitchFamily="34" charset="0"/>
              </a:rPr>
              <a:t>Example: Use college and grad students who need internships, externships, practicums, etc. to work with the PPWs to help implement the revised, simplified truancy process.</a:t>
            </a:r>
            <a:endParaRPr lang="en-US" sz="2400" b="1">
              <a:latin typeface="+mj-lt"/>
              <a:ea typeface="Calibri" panose="020F0502020204030204" pitchFamily="34" charset="0"/>
              <a:cs typeface="Calibri Light"/>
            </a:endParaRPr>
          </a:p>
          <a:p>
            <a:pPr marL="1257300" lvl="2" indent="-342900" algn="just">
              <a:buFont typeface="Wingdings" panose="05000000000000000000" pitchFamily="2" charset="2"/>
              <a:buChar char="Ø"/>
              <a:defRPr sz="1800" b="0" i="0" u="none" strike="noStrike" kern="0" cap="none" spc="0" baseline="0">
                <a:solidFill>
                  <a:srgbClr val="000000"/>
                </a:solidFill>
                <a:uFillTx/>
              </a:defRPr>
            </a:pPr>
            <a:r>
              <a:rPr lang="en-US" sz="2400" b="1">
                <a:latin typeface="+mj-lt"/>
                <a:ea typeface="Calibri" panose="020F0502020204030204" pitchFamily="34" charset="0"/>
              </a:rPr>
              <a:t>Students get school credit</a:t>
            </a:r>
            <a:endParaRPr lang="en-US" sz="2400" b="1">
              <a:latin typeface="+mj-lt"/>
              <a:ea typeface="Calibri" panose="020F0502020204030204" pitchFamily="34" charset="0"/>
              <a:cs typeface="Calibri Light"/>
            </a:endParaRPr>
          </a:p>
          <a:p>
            <a:pPr marL="1257300" lvl="2" indent="-342900" algn="just">
              <a:buFont typeface="Wingdings" panose="05000000000000000000" pitchFamily="2" charset="2"/>
              <a:buChar char="Ø"/>
              <a:defRPr sz="1800" b="0" i="0" u="none" strike="noStrike" kern="0" cap="none" spc="0" baseline="0">
                <a:solidFill>
                  <a:srgbClr val="000000"/>
                </a:solidFill>
                <a:uFillTx/>
              </a:defRPr>
            </a:pPr>
            <a:r>
              <a:rPr lang="en-US" sz="2400" b="1">
                <a:latin typeface="+mj-lt"/>
                <a:ea typeface="Calibri" panose="020F0502020204030204" pitchFamily="34" charset="0"/>
              </a:rPr>
              <a:t>Can be paid or unpaid positions</a:t>
            </a:r>
            <a:endParaRPr lang="en-US" sz="2400" b="1">
              <a:latin typeface="+mj-lt"/>
              <a:ea typeface="Calibri" panose="020F0502020204030204" pitchFamily="34" charset="0"/>
              <a:cs typeface="Calibri Light"/>
            </a:endParaRPr>
          </a:p>
          <a:p>
            <a:pPr marL="1257300" lvl="2" indent="-342900" algn="just">
              <a:buFont typeface="Wingdings" panose="05000000000000000000" pitchFamily="2" charset="2"/>
              <a:buChar char="Ø"/>
              <a:defRPr sz="1800" b="0" i="0" u="none" strike="noStrike" kern="0" cap="none" spc="0" baseline="0">
                <a:solidFill>
                  <a:srgbClr val="000000"/>
                </a:solidFill>
                <a:uFillTx/>
              </a:defRPr>
            </a:pPr>
            <a:r>
              <a:rPr lang="en-US" sz="2400" b="1">
                <a:latin typeface="+mj-lt"/>
                <a:ea typeface="Calibri" panose="020F0502020204030204" pitchFamily="34" charset="0"/>
              </a:rPr>
              <a:t>Paid positions can be grant funded positions.</a:t>
            </a:r>
            <a:endParaRPr lang="en-US" sz="2400" b="1">
              <a:latin typeface="+mj-lt"/>
              <a:ea typeface="Calibri" panose="020F0502020204030204" pitchFamily="34" charset="0"/>
              <a:cs typeface="Calibri Light"/>
            </a:endParaRPr>
          </a:p>
          <a:p>
            <a:pPr marL="1257300" lvl="2" indent="-342900" algn="just">
              <a:buFont typeface="Wingdings" panose="05000000000000000000" pitchFamily="2" charset="2"/>
              <a:buChar char="Ø"/>
              <a:defRPr sz="1800" b="0" i="0" u="none" strike="noStrike" kern="0" cap="none" spc="0" baseline="0">
                <a:solidFill>
                  <a:srgbClr val="000000"/>
                </a:solidFill>
                <a:uFillTx/>
              </a:defRPr>
            </a:pPr>
            <a:r>
              <a:rPr lang="en-US" sz="2400" b="1">
                <a:latin typeface="+mj-lt"/>
                <a:ea typeface="Calibri" panose="020F0502020204030204" pitchFamily="34" charset="0"/>
              </a:rPr>
              <a:t>Majors could include social work, psychology, etc.</a:t>
            </a:r>
            <a:endParaRPr lang="en-US" sz="2400" b="1">
              <a:latin typeface="+mj-lt"/>
              <a:ea typeface="Calibri" panose="020F0502020204030204" pitchFamily="34" charset="0"/>
              <a:cs typeface="Calibri Light" panose="020F0302020204030204"/>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b="1">
              <a:latin typeface="+mj-lt"/>
              <a:ea typeface="Calibri" panose="020F0502020204030204" pitchFamily="34" charset="0"/>
              <a:cs typeface="Calibri Light"/>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r>
              <a:rPr lang="en-US" sz="2400" b="1">
                <a:latin typeface="+mj-lt"/>
                <a:ea typeface="Calibri" panose="020F0502020204030204" pitchFamily="34" charset="0"/>
              </a:rPr>
              <a:t>Recommend legislative priorities to change or add laws to help reduce truancy </a:t>
            </a:r>
            <a:endParaRPr lang="en-US" sz="2400" b="1">
              <a:latin typeface="+mj-lt"/>
              <a:ea typeface="Calibri" panose="020F0502020204030204" pitchFamily="34" charset="0"/>
              <a:cs typeface="Calibri Light"/>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b="1">
              <a:latin typeface="+mj-lt"/>
              <a:ea typeface="Calibri" panose="020F0502020204030204" pitchFamily="34" charset="0"/>
              <a:cs typeface="Calibri Light"/>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r>
              <a:rPr lang="en-US" sz="2400" b="1">
                <a:latin typeface="+mj-lt"/>
                <a:ea typeface="Calibri" panose="020F0502020204030204" pitchFamily="34" charset="0"/>
              </a:rPr>
              <a:t>Identify the common causes for truancy and </a:t>
            </a:r>
            <a:endParaRPr lang="en-US" sz="2400" b="1">
              <a:latin typeface="+mj-lt"/>
              <a:ea typeface="Calibri" panose="020F0502020204030204" pitchFamily="34" charset="0"/>
              <a:cs typeface="Calibri Light"/>
            </a:endParaRPr>
          </a:p>
          <a:p>
            <a:pPr algn="just">
              <a:defRPr sz="1800" b="0" i="0" u="none" strike="noStrike" kern="0" cap="none" spc="0" baseline="0">
                <a:solidFill>
                  <a:srgbClr val="000000"/>
                </a:solidFill>
                <a:uFillTx/>
              </a:defRPr>
            </a:pPr>
            <a:r>
              <a:rPr lang="en-US" sz="2400" b="1">
                <a:latin typeface="+mj-lt"/>
                <a:ea typeface="Calibri" panose="020F0502020204030204" pitchFamily="34" charset="0"/>
              </a:rPr>
              <a:t>     Identify services and programs that can help resolve the issues</a:t>
            </a:r>
            <a:endParaRPr lang="en-US" sz="2400" b="1">
              <a:latin typeface="+mj-lt"/>
              <a:ea typeface="Calibri" panose="020F0502020204030204" pitchFamily="34" charset="0"/>
              <a:cs typeface="Calibri Light"/>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b="1">
              <a:latin typeface="+mj-lt"/>
              <a:ea typeface="Calibri" panose="020F0502020204030204" pitchFamily="34" charset="0"/>
              <a:cs typeface="Calibri Light"/>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r>
              <a:rPr lang="en-US" sz="2400" b="1">
                <a:latin typeface="+mj-lt"/>
                <a:ea typeface="Calibri" panose="020F0502020204030204" pitchFamily="34" charset="0"/>
              </a:rPr>
              <a:t>Talk to DJS about the services that they offer and include them with the </a:t>
            </a:r>
            <a:endParaRPr lang="en-US" sz="2400" b="1">
              <a:latin typeface="+mj-lt"/>
              <a:ea typeface="Calibri" panose="020F0502020204030204" pitchFamily="34" charset="0"/>
              <a:cs typeface="Calibri Light"/>
            </a:endParaRPr>
          </a:p>
          <a:p>
            <a:pPr algn="just">
              <a:defRPr sz="1800" b="0" i="0" u="none" strike="noStrike" kern="0" cap="none" spc="0" baseline="0">
                <a:solidFill>
                  <a:srgbClr val="000000"/>
                </a:solidFill>
                <a:uFillTx/>
              </a:defRPr>
            </a:pPr>
            <a:r>
              <a:rPr lang="en-US" sz="2400" b="1">
                <a:latin typeface="+mj-lt"/>
                <a:ea typeface="Calibri" panose="020F0502020204030204" pitchFamily="34" charset="0"/>
              </a:rPr>
              <a:t>     Truancy Pilot Program</a:t>
            </a:r>
            <a:endParaRPr lang="en-US" sz="2400" b="1">
              <a:latin typeface="+mj-lt"/>
              <a:ea typeface="Calibri" panose="020F0502020204030204" pitchFamily="34" charset="0"/>
              <a:cs typeface="Calibri Light"/>
            </a:endParaRPr>
          </a:p>
        </p:txBody>
      </p:sp>
      <p:grpSp>
        <p:nvGrpSpPr>
          <p:cNvPr id="3" name="Group 2">
            <a:extLst>
              <a:ext uri="{FF2B5EF4-FFF2-40B4-BE49-F238E27FC236}">
                <a16:creationId xmlns:a16="http://schemas.microsoft.com/office/drawing/2014/main" id="{52C4CD3C-28C1-2B26-79AF-7C5525F313F2}"/>
              </a:ext>
            </a:extLst>
          </p:cNvPr>
          <p:cNvGrpSpPr>
            <a:grpSpLocks noGrp="1" noUngrp="1" noRot="1" noMove="1" noResize="1"/>
          </p:cNvGrpSpPr>
          <p:nvPr/>
        </p:nvGrpSpPr>
        <p:grpSpPr>
          <a:xfrm>
            <a:off x="0" y="876"/>
            <a:ext cx="12191999" cy="970671"/>
            <a:chOff x="0" y="876"/>
            <a:chExt cx="12191999" cy="970671"/>
          </a:xfrm>
        </p:grpSpPr>
        <p:sp>
          <p:nvSpPr>
            <p:cNvPr id="7" name="Rectangle 6">
              <a:extLst>
                <a:ext uri="{FF2B5EF4-FFF2-40B4-BE49-F238E27FC236}">
                  <a16:creationId xmlns:a16="http://schemas.microsoft.com/office/drawing/2014/main" id="{A29994F5-66AE-90C4-1724-E1297CD5D427}"/>
                </a:ext>
              </a:extLst>
            </p:cNvPr>
            <p:cNvSpPr>
              <a:spLocks noGrp="1" noRot="1" noMove="1" noResize="1" noEditPoints="1" noAdjustHandles="1" noChangeArrowheads="1" noChangeShapeType="1"/>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a:solidFill>
                    <a:schemeClr val="bg1"/>
                  </a:solidFill>
                  <a:effectLst>
                    <a:outerShdw blurRad="38100" dist="38100" dir="2700000" algn="tl">
                      <a:srgbClr val="000000">
                        <a:alpha val="43137"/>
                      </a:srgbClr>
                    </a:outerShdw>
                  </a:effectLst>
                </a:rPr>
                <a:t>Next Steps</a:t>
              </a:r>
            </a:p>
          </p:txBody>
        </p:sp>
        <p:pic>
          <p:nvPicPr>
            <p:cNvPr id="8" name="Picture 7">
              <a:extLst>
                <a:ext uri="{FF2B5EF4-FFF2-40B4-BE49-F238E27FC236}">
                  <a16:creationId xmlns:a16="http://schemas.microsoft.com/office/drawing/2014/main" id="{40B5FFDA-89E1-D84E-460A-6437A162A2F4}"/>
                </a:ext>
              </a:extLst>
            </p:cNvPr>
            <p:cNvPicPr>
              <a:picLocks noGrp="1" noRot="1" noChangeAspect="1" noMove="1" noResize="1" noEditPoints="1" noAdjustHandles="1" noChangeArrowheads="1" noChangeShapeType="1" noCrop="1"/>
            </p:cNvPicPr>
            <p:nvPr/>
          </p:nvPicPr>
          <p:blipFill rotWithShape="1">
            <a:blip r:embed="rId4"/>
            <a:srcRect l="4075" t="6020" r="5796" b="4614"/>
            <a:stretch/>
          </p:blipFill>
          <p:spPr>
            <a:xfrm>
              <a:off x="39542" y="59312"/>
              <a:ext cx="874858" cy="867457"/>
            </a:xfrm>
            <a:prstGeom prst="rect">
              <a:avLst/>
            </a:prstGeom>
          </p:spPr>
        </p:pic>
      </p:grpSp>
      <p:sp>
        <p:nvSpPr>
          <p:cNvPr id="9" name="TextBox 8">
            <a:extLst>
              <a:ext uri="{FF2B5EF4-FFF2-40B4-BE49-F238E27FC236}">
                <a16:creationId xmlns:a16="http://schemas.microsoft.com/office/drawing/2014/main" id="{E0108D2B-3A49-498E-D70D-6FDC52A8B061}"/>
              </a:ext>
            </a:extLst>
          </p:cNvPr>
          <p:cNvSpPr txBox="1"/>
          <p:nvPr/>
        </p:nvSpPr>
        <p:spPr>
          <a:xfrm>
            <a:off x="-114302" y="6466082"/>
            <a:ext cx="11860172" cy="276999"/>
          </a:xfrm>
          <a:prstGeom prst="rect">
            <a:avLst/>
          </a:prstGeom>
          <a:noFill/>
        </p:spPr>
        <p:txBody>
          <a:bodyPr wrap="square">
            <a:spAutoFit/>
          </a:bodyPr>
          <a:lstStyle/>
          <a:p>
            <a:pPr marR="0" algn="ctr">
              <a:spcBef>
                <a:spcPts val="0"/>
              </a:spcBef>
              <a:spcAft>
                <a:spcPts val="0"/>
              </a:spcAft>
            </a:pPr>
            <a:r>
              <a:rPr lang="en-US" sz="1200">
                <a:latin typeface="+mj-lt"/>
                <a:ea typeface="Calibri" panose="020F0502020204030204" pitchFamily="34" charset="0"/>
              </a:rPr>
              <a:t>.</a:t>
            </a:r>
          </a:p>
        </p:txBody>
      </p:sp>
    </p:spTree>
    <p:extLst>
      <p:ext uri="{BB962C8B-B14F-4D97-AF65-F5344CB8AC3E}">
        <p14:creationId xmlns:p14="http://schemas.microsoft.com/office/powerpoint/2010/main" val="1379135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9716723E-1BD7-4ED7-8B49-FDCED682A9F4}"/>
              </a:ext>
            </a:extLst>
          </p:cNvPr>
          <p:cNvGraphicFramePr>
            <a:graphicFrameLocks/>
          </p:cNvGraphicFramePr>
          <p:nvPr/>
        </p:nvGraphicFramePr>
        <p:xfrm>
          <a:off x="1830419" y="2308643"/>
          <a:ext cx="8531158" cy="444764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5">
            <a:extLst>
              <a:ext uri="{FF2B5EF4-FFF2-40B4-BE49-F238E27FC236}">
                <a16:creationId xmlns:a16="http://schemas.microsoft.com/office/drawing/2014/main" id="{2EB5E248-8B62-4279-885F-82479CD48D3C}"/>
              </a:ext>
            </a:extLst>
          </p:cNvPr>
          <p:cNvSpPr txBox="1"/>
          <p:nvPr/>
        </p:nvSpPr>
        <p:spPr>
          <a:xfrm>
            <a:off x="618841" y="1123651"/>
            <a:ext cx="10945770" cy="4893647"/>
          </a:xfrm>
          <a:prstGeom prst="rect">
            <a:avLst/>
          </a:prstGeom>
          <a:noFill/>
          <a:ln cap="flat">
            <a:noFill/>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en-US" sz="2400" b="1" dirty="0">
                <a:cs typeface="Times New Roman" panose="02020603050405020304" pitchFamily="18" charset="0"/>
              </a:rPr>
              <a:t>Key Terms when discuss truancy and overall attendance- </a:t>
            </a:r>
          </a:p>
          <a:p>
            <a:pPr algn="just">
              <a:defRPr sz="1800" b="0" i="0" u="none" strike="noStrike" kern="0" cap="none" spc="0" baseline="0">
                <a:solidFill>
                  <a:srgbClr val="000000"/>
                </a:solidFill>
                <a:uFillTx/>
              </a:defRPr>
            </a:pPr>
            <a:endParaRPr lang="en-US" sz="2400" b="1" kern="0" dirty="0">
              <a:solidFill>
                <a:srgbClr val="000000"/>
              </a:solidFill>
              <a:latin typeface="+mj-lt"/>
              <a:cs typeface="Times New Roman" panose="02020603050405020304" pitchFamily="18" charset="0"/>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r>
              <a:rPr lang="en-US" sz="2400" b="1" kern="0" dirty="0">
                <a:solidFill>
                  <a:srgbClr val="000000"/>
                </a:solidFill>
                <a:cs typeface="Times New Roman" panose="02020603050405020304" pitchFamily="18" charset="0"/>
              </a:rPr>
              <a:t>Absenteeism - </a:t>
            </a:r>
            <a:r>
              <a:rPr lang="en-US" sz="2400" kern="0" dirty="0">
                <a:solidFill>
                  <a:srgbClr val="000000"/>
                </a:solidFill>
                <a:cs typeface="Times New Roman" panose="02020603050405020304" pitchFamily="18" charset="0"/>
              </a:rPr>
              <a:t>Lawful or unlawful absence from school.</a:t>
            </a:r>
          </a:p>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sz="2400" b="1" kern="0" dirty="0">
              <a:solidFill>
                <a:srgbClr val="000000"/>
              </a:solidFill>
              <a:cs typeface="Times New Roman" panose="02020603050405020304" pitchFamily="18" charset="0"/>
            </a:endParaRPr>
          </a:p>
          <a:p>
            <a:pPr marL="342900" indent="-342900">
              <a:buFont typeface="Wingdings,Sans-Serif" panose="05000000000000000000" pitchFamily="2" charset="2"/>
              <a:buChar char="Ø"/>
              <a:defRPr sz="1800" b="0" i="0" u="none" strike="noStrike" kern="0" cap="none" spc="0" baseline="0">
                <a:solidFill>
                  <a:srgbClr val="000000"/>
                </a:solidFill>
                <a:uFillTx/>
              </a:defRPr>
            </a:pPr>
            <a:r>
              <a:rPr lang="en-US" sz="2400" b="1" kern="0" dirty="0">
                <a:solidFill>
                  <a:srgbClr val="000000"/>
                </a:solidFill>
                <a:cs typeface="Times New Roman" panose="02020603050405020304" pitchFamily="18" charset="0"/>
              </a:rPr>
              <a:t>Lawful Absences - </a:t>
            </a:r>
            <a:r>
              <a:rPr lang="en-US" sz="2400" kern="0" dirty="0">
                <a:solidFill>
                  <a:srgbClr val="000000"/>
                </a:solidFill>
                <a:cs typeface="Times New Roman" panose="02020603050405020304" pitchFamily="18" charset="0"/>
              </a:rPr>
              <a:t>Include death in the immediate family, illness, pregnancy, court summons, hazardous weather conditions, work, observance of a religious holiday, state emergency, suspension, and lack of authorized transport.</a:t>
            </a:r>
          </a:p>
          <a:p>
            <a:pPr algn="just">
              <a:defRPr sz="1800" b="0" i="0" u="none" strike="noStrike" kern="0" cap="none" spc="0" baseline="0">
                <a:solidFill>
                  <a:srgbClr val="000000"/>
                </a:solidFill>
                <a:uFillTx/>
              </a:defRPr>
            </a:pPr>
            <a:endParaRPr lang="en-US" sz="2400" b="1" kern="0" dirty="0">
              <a:solidFill>
                <a:srgbClr val="000000"/>
              </a:solidFill>
              <a:cs typeface="Times New Roman" panose="02020603050405020304" pitchFamily="18" charset="0"/>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r>
              <a:rPr lang="en-US" sz="2400" b="1" kern="0" dirty="0">
                <a:solidFill>
                  <a:srgbClr val="000000"/>
                </a:solidFill>
                <a:cs typeface="Times New Roman" panose="02020603050405020304" pitchFamily="18" charset="0"/>
              </a:rPr>
              <a:t>Chronically Absent - </a:t>
            </a:r>
            <a:r>
              <a:rPr lang="en-US" sz="2400" kern="0" dirty="0">
                <a:solidFill>
                  <a:srgbClr val="000000"/>
                </a:solidFill>
                <a:cs typeface="Times New Roman" panose="02020603050405020304" pitchFamily="18" charset="0"/>
              </a:rPr>
              <a:t>Student is absent 10% of more of school says for </a:t>
            </a:r>
          </a:p>
          <a:p>
            <a:pPr algn="just">
              <a:defRPr sz="1800" b="0" i="0" u="none" strike="noStrike" kern="0" cap="none" spc="0" baseline="0">
                <a:solidFill>
                  <a:srgbClr val="000000"/>
                </a:solidFill>
                <a:uFillTx/>
              </a:defRPr>
            </a:pPr>
            <a:r>
              <a:rPr lang="en-US" sz="2400" kern="0" dirty="0">
                <a:solidFill>
                  <a:srgbClr val="000000"/>
                </a:solidFill>
                <a:cs typeface="Times New Roman" panose="02020603050405020304" pitchFamily="18" charset="0"/>
              </a:rPr>
              <a:t>      </a:t>
            </a:r>
            <a:r>
              <a:rPr lang="en-US" sz="2400" i="1" kern="0" dirty="0">
                <a:solidFill>
                  <a:srgbClr val="000000"/>
                </a:solidFill>
                <a:cs typeface="Times New Roman" panose="02020603050405020304" pitchFamily="18" charset="0"/>
              </a:rPr>
              <a:t>any reason</a:t>
            </a:r>
          </a:p>
          <a:p>
            <a:pPr marL="800100" lvl="1" indent="-342900" algn="just">
              <a:buFont typeface="Wingdings" panose="05000000000000000000" pitchFamily="2" charset="2"/>
              <a:buChar char="Ø"/>
              <a:defRPr sz="1800" b="0" i="0" u="none" strike="noStrike" kern="0" cap="none" spc="0" baseline="0">
                <a:solidFill>
                  <a:srgbClr val="000000"/>
                </a:solidFill>
                <a:uFillTx/>
              </a:defRPr>
            </a:pPr>
            <a:r>
              <a:rPr lang="en-US" sz="2400" b="1" kern="0" dirty="0">
                <a:solidFill>
                  <a:srgbClr val="000000"/>
                </a:solidFill>
                <a:cs typeface="Times New Roman" panose="02020603050405020304" pitchFamily="18" charset="0"/>
              </a:rPr>
              <a:t>Including lawful and unlawful reasons </a:t>
            </a:r>
            <a:endParaRPr lang="en-US" sz="2400" b="1" dirty="0">
              <a:cs typeface="Times New Roman" panose="02020603050405020304" pitchFamily="18" charset="0"/>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sz="2400" b="1" kern="0" dirty="0">
              <a:solidFill>
                <a:srgbClr val="000000"/>
              </a:solidFill>
              <a:cs typeface="Times New Roman" panose="02020603050405020304" pitchFamily="18" charset="0"/>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r>
              <a:rPr lang="en-US" sz="2400" b="1" kern="0" dirty="0">
                <a:solidFill>
                  <a:srgbClr val="000000"/>
                </a:solidFill>
                <a:cs typeface="Times New Roman" panose="02020603050405020304" pitchFamily="18" charset="0"/>
              </a:rPr>
              <a:t>Habitually Truant - </a:t>
            </a:r>
            <a:r>
              <a:rPr lang="en-US" sz="2400" i="1" kern="0" dirty="0">
                <a:solidFill>
                  <a:srgbClr val="000000"/>
                </a:solidFill>
                <a:cs typeface="Times New Roman" panose="02020603050405020304" pitchFamily="18" charset="0"/>
              </a:rPr>
              <a:t>Unlawful absences</a:t>
            </a:r>
            <a:r>
              <a:rPr lang="en-US" sz="2400" kern="0" dirty="0">
                <a:solidFill>
                  <a:srgbClr val="000000"/>
                </a:solidFill>
                <a:cs typeface="Times New Roman" panose="02020603050405020304" pitchFamily="18" charset="0"/>
              </a:rPr>
              <a:t> for 20% or more of enrolled school days </a:t>
            </a:r>
          </a:p>
        </p:txBody>
      </p:sp>
      <p:grpSp>
        <p:nvGrpSpPr>
          <p:cNvPr id="3" name="Group 2">
            <a:extLst>
              <a:ext uri="{FF2B5EF4-FFF2-40B4-BE49-F238E27FC236}">
                <a16:creationId xmlns:a16="http://schemas.microsoft.com/office/drawing/2014/main" id="{52C4CD3C-28C1-2B26-79AF-7C5525F313F2}"/>
              </a:ext>
            </a:extLst>
          </p:cNvPr>
          <p:cNvGrpSpPr>
            <a:grpSpLocks noGrp="1" noUngrp="1" noRot="1" noMove="1" noResize="1"/>
          </p:cNvGrpSpPr>
          <p:nvPr/>
        </p:nvGrpSpPr>
        <p:grpSpPr>
          <a:xfrm>
            <a:off x="0" y="876"/>
            <a:ext cx="12191999" cy="970671"/>
            <a:chOff x="0" y="876"/>
            <a:chExt cx="12191999" cy="970671"/>
          </a:xfrm>
        </p:grpSpPr>
        <p:sp>
          <p:nvSpPr>
            <p:cNvPr id="7" name="Rectangle 6">
              <a:extLst>
                <a:ext uri="{FF2B5EF4-FFF2-40B4-BE49-F238E27FC236}">
                  <a16:creationId xmlns:a16="http://schemas.microsoft.com/office/drawing/2014/main" id="{A29994F5-66AE-90C4-1724-E1297CD5D427}"/>
                </a:ext>
              </a:extLst>
            </p:cNvPr>
            <p:cNvSpPr>
              <a:spLocks noGrp="1" noRot="1" noMove="1" noResize="1" noEditPoints="1" noAdjustHandles="1" noChangeArrowheads="1" noChangeShapeType="1"/>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effectLst>
                    <a:outerShdw blurRad="38100" dist="38100" dir="2700000" algn="tl">
                      <a:srgbClr val="000000">
                        <a:alpha val="43137"/>
                      </a:srgbClr>
                    </a:outerShdw>
                  </a:effectLst>
                </a:rPr>
                <a:t>What is Truancy?</a:t>
              </a:r>
            </a:p>
          </p:txBody>
        </p:sp>
        <p:pic>
          <p:nvPicPr>
            <p:cNvPr id="8" name="Picture 7">
              <a:extLst>
                <a:ext uri="{FF2B5EF4-FFF2-40B4-BE49-F238E27FC236}">
                  <a16:creationId xmlns:a16="http://schemas.microsoft.com/office/drawing/2014/main" id="{40B5FFDA-89E1-D84E-460A-6437A162A2F4}"/>
                </a:ext>
              </a:extLst>
            </p:cNvPr>
            <p:cNvPicPr>
              <a:picLocks noGrp="1" noRot="1" noChangeAspect="1" noMove="1" noResize="1" noEditPoints="1" noAdjustHandles="1" noChangeArrowheads="1" noChangeShapeType="1" noCrop="1"/>
            </p:cNvPicPr>
            <p:nvPr/>
          </p:nvPicPr>
          <p:blipFill rotWithShape="1">
            <a:blip r:embed="rId4"/>
            <a:srcRect l="4075" t="6020" r="5796" b="4614"/>
            <a:stretch/>
          </p:blipFill>
          <p:spPr>
            <a:xfrm>
              <a:off x="39542" y="59312"/>
              <a:ext cx="874858" cy="867457"/>
            </a:xfrm>
            <a:prstGeom prst="rect">
              <a:avLst/>
            </a:prstGeom>
          </p:spPr>
        </p:pic>
      </p:grpSp>
    </p:spTree>
    <p:extLst>
      <p:ext uri="{BB962C8B-B14F-4D97-AF65-F5344CB8AC3E}">
        <p14:creationId xmlns:p14="http://schemas.microsoft.com/office/powerpoint/2010/main" val="3884433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9716723E-1BD7-4ED7-8B49-FDCED682A9F4}"/>
              </a:ext>
            </a:extLst>
          </p:cNvPr>
          <p:cNvGraphicFramePr>
            <a:graphicFrameLocks/>
          </p:cNvGraphicFramePr>
          <p:nvPr/>
        </p:nvGraphicFramePr>
        <p:xfrm>
          <a:off x="1830419" y="2308643"/>
          <a:ext cx="8531158" cy="444764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5">
            <a:extLst>
              <a:ext uri="{FF2B5EF4-FFF2-40B4-BE49-F238E27FC236}">
                <a16:creationId xmlns:a16="http://schemas.microsoft.com/office/drawing/2014/main" id="{2EB5E248-8B62-4279-885F-82479CD48D3C}"/>
              </a:ext>
            </a:extLst>
          </p:cNvPr>
          <p:cNvSpPr txBox="1"/>
          <p:nvPr/>
        </p:nvSpPr>
        <p:spPr>
          <a:xfrm>
            <a:off x="561975" y="1066785"/>
            <a:ext cx="11364870" cy="4154984"/>
          </a:xfrm>
          <a:prstGeom prst="rect">
            <a:avLst/>
          </a:prstGeom>
          <a:noFill/>
          <a:ln cap="flat">
            <a:noFill/>
          </a:ln>
        </p:spPr>
        <p:txBody>
          <a:bodyPr vert="horz" wrap="square" lIns="91440" tIns="45720" rIns="91440" bIns="45720" anchor="t" anchorCtr="0" compatLnSpc="1">
            <a:spAutoFit/>
          </a:bodyPr>
          <a:lstStyle/>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sz="2400" b="1">
              <a:latin typeface="+mj-lt"/>
              <a:ea typeface="Calibri" panose="020F0502020204030204" pitchFamily="34" charset="0"/>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sz="2400" b="1">
              <a:latin typeface="+mj-lt"/>
              <a:ea typeface="Calibri" panose="020F0502020204030204" pitchFamily="34" charset="0"/>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r>
              <a:rPr lang="en-US" sz="2400" b="1">
                <a:latin typeface="+mj-lt"/>
                <a:ea typeface="Calibri" panose="020F0502020204030204" pitchFamily="34" charset="0"/>
              </a:rPr>
              <a:t>Participate in all high school &amp; middle school Back to School Programs and share information about the Truancy Pilot Program</a:t>
            </a:r>
            <a:endParaRPr lang="en-US" sz="2400" b="1">
              <a:latin typeface="+mj-lt"/>
              <a:ea typeface="Calibri" panose="020F0502020204030204" pitchFamily="34" charset="0"/>
              <a:cs typeface="Calibri Light"/>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sz="1400" b="1">
              <a:latin typeface="+mj-lt"/>
              <a:ea typeface="Calibri" panose="020F0502020204030204" pitchFamily="34" charset="0"/>
              <a:cs typeface="Calibri Light"/>
            </a:endParaRPr>
          </a:p>
          <a:p>
            <a:pPr marL="800100" lvl="1" indent="-342900" algn="just">
              <a:buFont typeface="Wingdings" panose="05000000000000000000" pitchFamily="2" charset="2"/>
              <a:buChar char="Ø"/>
              <a:defRPr sz="1800" b="0" i="0" u="none" strike="noStrike" kern="0" cap="none" spc="0" baseline="0">
                <a:solidFill>
                  <a:srgbClr val="000000"/>
                </a:solidFill>
                <a:uFillTx/>
              </a:defRPr>
            </a:pPr>
            <a:r>
              <a:rPr lang="en-US" sz="2400" b="1">
                <a:latin typeface="+mj-lt"/>
                <a:ea typeface="Calibri" panose="020F0502020204030204" pitchFamily="34" charset="0"/>
              </a:rPr>
              <a:t>Video announcements from stakeholders</a:t>
            </a:r>
            <a:endParaRPr lang="en-US" sz="2400" b="1">
              <a:latin typeface="+mj-lt"/>
              <a:ea typeface="Calibri" panose="020F0502020204030204" pitchFamily="34" charset="0"/>
              <a:cs typeface="Calibri Light"/>
            </a:endParaRPr>
          </a:p>
          <a:p>
            <a:pPr marL="800100" lvl="1" indent="-342900" algn="just">
              <a:buFont typeface="Wingdings" panose="05000000000000000000" pitchFamily="2" charset="2"/>
              <a:buChar char="Ø"/>
              <a:defRPr sz="1800" b="0" i="0" u="none" strike="noStrike" kern="0" cap="none" spc="0" baseline="0">
                <a:solidFill>
                  <a:srgbClr val="000000"/>
                </a:solidFill>
                <a:uFillTx/>
              </a:defRPr>
            </a:pPr>
            <a:r>
              <a:rPr lang="en-US" sz="2400" b="1">
                <a:latin typeface="+mj-lt"/>
                <a:ea typeface="Calibri" panose="020F0502020204030204" pitchFamily="34" charset="0"/>
              </a:rPr>
              <a:t>School Super Intendent</a:t>
            </a:r>
          </a:p>
          <a:p>
            <a:pPr marL="800100" lvl="1" indent="-342900" algn="just">
              <a:buFont typeface="Wingdings" panose="05000000000000000000" pitchFamily="2" charset="2"/>
              <a:buChar char="Ø"/>
              <a:defRPr sz="1800" b="0" i="0" u="none" strike="noStrike" kern="0" cap="none" spc="0" baseline="0">
                <a:solidFill>
                  <a:srgbClr val="000000"/>
                </a:solidFill>
                <a:uFillTx/>
              </a:defRPr>
            </a:pPr>
            <a:r>
              <a:rPr lang="en-US" sz="2400" b="1">
                <a:latin typeface="+mj-lt"/>
                <a:ea typeface="Calibri" panose="020F0502020204030204" pitchFamily="34" charset="0"/>
              </a:rPr>
              <a:t>State’s Attorney</a:t>
            </a:r>
          </a:p>
          <a:p>
            <a:pPr marL="800100" lvl="1" indent="-342900" algn="just">
              <a:buFont typeface="Wingdings" panose="05000000000000000000" pitchFamily="2" charset="2"/>
              <a:buChar char="Ø"/>
              <a:defRPr sz="1800" b="0" i="0" u="none" strike="noStrike" kern="0" cap="none" spc="0" baseline="0">
                <a:solidFill>
                  <a:srgbClr val="000000"/>
                </a:solidFill>
                <a:uFillTx/>
              </a:defRPr>
            </a:pPr>
            <a:endParaRPr lang="en-US" sz="2400" b="1">
              <a:latin typeface="+mj-lt"/>
              <a:ea typeface="Calibri" panose="020F0502020204030204" pitchFamily="34" charset="0"/>
              <a:cs typeface="Calibri Light"/>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sz="2400" b="1">
              <a:latin typeface="+mj-lt"/>
              <a:ea typeface="Calibri" panose="020F0502020204030204" pitchFamily="34" charset="0"/>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sz="2400" b="1">
              <a:latin typeface="+mj-lt"/>
              <a:ea typeface="Calibri" panose="020F0502020204030204" pitchFamily="34" charset="0"/>
              <a:cs typeface="Calibri Light"/>
            </a:endParaRPr>
          </a:p>
        </p:txBody>
      </p:sp>
      <p:grpSp>
        <p:nvGrpSpPr>
          <p:cNvPr id="3" name="Group 2">
            <a:extLst>
              <a:ext uri="{FF2B5EF4-FFF2-40B4-BE49-F238E27FC236}">
                <a16:creationId xmlns:a16="http://schemas.microsoft.com/office/drawing/2014/main" id="{52C4CD3C-28C1-2B26-79AF-7C5525F313F2}"/>
              </a:ext>
            </a:extLst>
          </p:cNvPr>
          <p:cNvGrpSpPr>
            <a:grpSpLocks noGrp="1" noUngrp="1" noRot="1" noMove="1" noResize="1"/>
          </p:cNvGrpSpPr>
          <p:nvPr/>
        </p:nvGrpSpPr>
        <p:grpSpPr>
          <a:xfrm>
            <a:off x="0" y="876"/>
            <a:ext cx="12191999" cy="970671"/>
            <a:chOff x="0" y="876"/>
            <a:chExt cx="12191999" cy="970671"/>
          </a:xfrm>
        </p:grpSpPr>
        <p:sp>
          <p:nvSpPr>
            <p:cNvPr id="7" name="Rectangle 6">
              <a:extLst>
                <a:ext uri="{FF2B5EF4-FFF2-40B4-BE49-F238E27FC236}">
                  <a16:creationId xmlns:a16="http://schemas.microsoft.com/office/drawing/2014/main" id="{A29994F5-66AE-90C4-1724-E1297CD5D427}"/>
                </a:ext>
              </a:extLst>
            </p:cNvPr>
            <p:cNvSpPr>
              <a:spLocks noGrp="1" noRot="1" noMove="1" noResize="1" noEditPoints="1" noAdjustHandles="1" noChangeArrowheads="1" noChangeShapeType="1"/>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a:solidFill>
                    <a:schemeClr val="bg1"/>
                  </a:solidFill>
                  <a:effectLst>
                    <a:outerShdw blurRad="38100" dist="38100" dir="2700000" algn="tl">
                      <a:srgbClr val="000000">
                        <a:alpha val="43137"/>
                      </a:srgbClr>
                    </a:outerShdw>
                  </a:effectLst>
                </a:rPr>
                <a:t>Next Steps</a:t>
              </a:r>
            </a:p>
          </p:txBody>
        </p:sp>
        <p:pic>
          <p:nvPicPr>
            <p:cNvPr id="8" name="Picture 7">
              <a:extLst>
                <a:ext uri="{FF2B5EF4-FFF2-40B4-BE49-F238E27FC236}">
                  <a16:creationId xmlns:a16="http://schemas.microsoft.com/office/drawing/2014/main" id="{40B5FFDA-89E1-D84E-460A-6437A162A2F4}"/>
                </a:ext>
              </a:extLst>
            </p:cNvPr>
            <p:cNvPicPr>
              <a:picLocks noGrp="1" noRot="1" noChangeAspect="1" noMove="1" noResize="1" noEditPoints="1" noAdjustHandles="1" noChangeArrowheads="1" noChangeShapeType="1" noCrop="1"/>
            </p:cNvPicPr>
            <p:nvPr/>
          </p:nvPicPr>
          <p:blipFill rotWithShape="1">
            <a:blip r:embed="rId4"/>
            <a:srcRect l="4075" t="6020" r="5796" b="4614"/>
            <a:stretch/>
          </p:blipFill>
          <p:spPr>
            <a:xfrm>
              <a:off x="39542" y="59312"/>
              <a:ext cx="874858" cy="867457"/>
            </a:xfrm>
            <a:prstGeom prst="rect">
              <a:avLst/>
            </a:prstGeom>
          </p:spPr>
        </p:pic>
      </p:grpSp>
      <p:sp>
        <p:nvSpPr>
          <p:cNvPr id="9" name="TextBox 8">
            <a:extLst>
              <a:ext uri="{FF2B5EF4-FFF2-40B4-BE49-F238E27FC236}">
                <a16:creationId xmlns:a16="http://schemas.microsoft.com/office/drawing/2014/main" id="{E0108D2B-3A49-498E-D70D-6FDC52A8B061}"/>
              </a:ext>
            </a:extLst>
          </p:cNvPr>
          <p:cNvSpPr txBox="1"/>
          <p:nvPr/>
        </p:nvSpPr>
        <p:spPr>
          <a:xfrm>
            <a:off x="-114302" y="6466082"/>
            <a:ext cx="11860172" cy="276999"/>
          </a:xfrm>
          <a:prstGeom prst="rect">
            <a:avLst/>
          </a:prstGeom>
          <a:noFill/>
        </p:spPr>
        <p:txBody>
          <a:bodyPr wrap="square">
            <a:spAutoFit/>
          </a:bodyPr>
          <a:lstStyle/>
          <a:p>
            <a:pPr marR="0" algn="ctr">
              <a:spcBef>
                <a:spcPts val="0"/>
              </a:spcBef>
              <a:spcAft>
                <a:spcPts val="0"/>
              </a:spcAft>
            </a:pPr>
            <a:r>
              <a:rPr lang="en-US" sz="1200">
                <a:latin typeface="+mj-lt"/>
                <a:ea typeface="Calibri" panose="020F0502020204030204" pitchFamily="34" charset="0"/>
              </a:rPr>
              <a:t>.</a:t>
            </a:r>
          </a:p>
        </p:txBody>
      </p:sp>
    </p:spTree>
    <p:extLst>
      <p:ext uri="{BB962C8B-B14F-4D97-AF65-F5344CB8AC3E}">
        <p14:creationId xmlns:p14="http://schemas.microsoft.com/office/powerpoint/2010/main" val="28918746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2C4CD3C-28C1-2B26-79AF-7C5525F313F2}"/>
              </a:ext>
            </a:extLst>
          </p:cNvPr>
          <p:cNvGrpSpPr>
            <a:grpSpLocks noGrp="1" noUngrp="1" noRot="1" noMove="1" noResize="1"/>
          </p:cNvGrpSpPr>
          <p:nvPr/>
        </p:nvGrpSpPr>
        <p:grpSpPr>
          <a:xfrm>
            <a:off x="0" y="876"/>
            <a:ext cx="12191999" cy="970671"/>
            <a:chOff x="0" y="876"/>
            <a:chExt cx="12191999" cy="970671"/>
          </a:xfrm>
        </p:grpSpPr>
        <p:sp>
          <p:nvSpPr>
            <p:cNvPr id="7" name="Rectangle 6">
              <a:extLst>
                <a:ext uri="{FF2B5EF4-FFF2-40B4-BE49-F238E27FC236}">
                  <a16:creationId xmlns:a16="http://schemas.microsoft.com/office/drawing/2014/main" id="{A29994F5-66AE-90C4-1724-E1297CD5D427}"/>
                </a:ext>
              </a:extLst>
            </p:cNvPr>
            <p:cNvSpPr>
              <a:spLocks noGrp="1" noRot="1" noMove="1" noResize="1" noEditPoints="1" noAdjustHandles="1" noChangeArrowheads="1" noChangeShapeType="1"/>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effectLst>
                    <a:outerShdw blurRad="38100" dist="38100" dir="2700000" algn="tl">
                      <a:srgbClr val="000000">
                        <a:alpha val="43137"/>
                      </a:srgbClr>
                    </a:outerShdw>
                  </a:effectLst>
                </a:rPr>
                <a:t>Takeaways </a:t>
              </a:r>
            </a:p>
          </p:txBody>
        </p:sp>
        <p:pic>
          <p:nvPicPr>
            <p:cNvPr id="8" name="Picture 7">
              <a:extLst>
                <a:ext uri="{FF2B5EF4-FFF2-40B4-BE49-F238E27FC236}">
                  <a16:creationId xmlns:a16="http://schemas.microsoft.com/office/drawing/2014/main" id="{40B5FFDA-89E1-D84E-460A-6437A162A2F4}"/>
                </a:ext>
              </a:extLst>
            </p:cNvPr>
            <p:cNvPicPr>
              <a:picLocks noGrp="1" noRot="1" noChangeAspect="1" noMove="1" noResize="1" noEditPoints="1" noAdjustHandles="1" noChangeArrowheads="1" noChangeShapeType="1" noCrop="1"/>
            </p:cNvPicPr>
            <p:nvPr/>
          </p:nvPicPr>
          <p:blipFill rotWithShape="1">
            <a:blip r:embed="rId3"/>
            <a:srcRect l="4075" t="6020" r="5796" b="4614"/>
            <a:stretch/>
          </p:blipFill>
          <p:spPr>
            <a:xfrm>
              <a:off x="39542" y="59312"/>
              <a:ext cx="874858" cy="867457"/>
            </a:xfrm>
            <a:prstGeom prst="rect">
              <a:avLst/>
            </a:prstGeom>
          </p:spPr>
        </p:pic>
      </p:grpSp>
      <p:sp>
        <p:nvSpPr>
          <p:cNvPr id="2" name="Content Placeholder 2">
            <a:extLst>
              <a:ext uri="{FF2B5EF4-FFF2-40B4-BE49-F238E27FC236}">
                <a16:creationId xmlns:a16="http://schemas.microsoft.com/office/drawing/2014/main" id="{DA640C84-929B-16A9-8FA2-4373286B6D6B}"/>
              </a:ext>
            </a:extLst>
          </p:cNvPr>
          <p:cNvSpPr txBox="1">
            <a:spLocks/>
          </p:cNvSpPr>
          <p:nvPr/>
        </p:nvSpPr>
        <p:spPr>
          <a:xfrm>
            <a:off x="838200" y="1825625"/>
            <a:ext cx="10515600" cy="364266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3200" dirty="0"/>
              <a:t>Parents need assistance and check-ins</a:t>
            </a:r>
          </a:p>
          <a:p>
            <a:pPr marL="800100" lvl="1" indent="-342900" algn="l">
              <a:buFont typeface="Arial" panose="020B0604020202020204" pitchFamily="34" charset="0"/>
              <a:buChar char="•"/>
            </a:pPr>
            <a:r>
              <a:rPr lang="en-US" sz="3200" dirty="0"/>
              <a:t>Many were embarrassed to learn their children were not attending school.</a:t>
            </a:r>
          </a:p>
          <a:p>
            <a:pPr marL="800100" lvl="1" indent="-342900" algn="l">
              <a:buFont typeface="Arial" panose="020B0604020202020204" pitchFamily="34" charset="0"/>
              <a:buChar char="•"/>
            </a:pPr>
            <a:r>
              <a:rPr lang="en-US" sz="3200" dirty="0"/>
              <a:t>Some required support in getting the child to stay at school.</a:t>
            </a:r>
          </a:p>
          <a:p>
            <a:pPr marL="342900" indent="-342900" algn="l">
              <a:buFont typeface="Arial" panose="020B0604020202020204" pitchFamily="34" charset="0"/>
              <a:buChar char="•"/>
            </a:pPr>
            <a:r>
              <a:rPr lang="en-US" sz="3200" dirty="0"/>
              <a:t>Children openly apologized and committed to going back to school.</a:t>
            </a:r>
          </a:p>
          <a:p>
            <a:pPr marL="342900" indent="-342900" algn="l">
              <a:buFont typeface="Arial" panose="020B0604020202020204" pitchFamily="34" charset="0"/>
              <a:buChar char="•"/>
            </a:pPr>
            <a:r>
              <a:rPr lang="en-US" sz="3200" dirty="0"/>
              <a:t>A gentle reminder from SAO with PGCPS by their side encouraged folks to reengage with their schools.  </a:t>
            </a:r>
          </a:p>
          <a:p>
            <a:pPr algn="l"/>
            <a:endParaRPr lang="en-US" dirty="0"/>
          </a:p>
          <a:p>
            <a:endParaRPr lang="en-US" dirty="0"/>
          </a:p>
        </p:txBody>
      </p:sp>
    </p:spTree>
    <p:extLst>
      <p:ext uri="{BB962C8B-B14F-4D97-AF65-F5344CB8AC3E}">
        <p14:creationId xmlns:p14="http://schemas.microsoft.com/office/powerpoint/2010/main" val="22786839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2C4CD3C-28C1-2B26-79AF-7C5525F313F2}"/>
              </a:ext>
            </a:extLst>
          </p:cNvPr>
          <p:cNvGrpSpPr>
            <a:grpSpLocks noGrp="1" noUngrp="1" noRot="1" noMove="1" noResize="1"/>
          </p:cNvGrpSpPr>
          <p:nvPr/>
        </p:nvGrpSpPr>
        <p:grpSpPr>
          <a:xfrm>
            <a:off x="0" y="876"/>
            <a:ext cx="12191999" cy="970671"/>
            <a:chOff x="0" y="876"/>
            <a:chExt cx="12191999" cy="970671"/>
          </a:xfrm>
        </p:grpSpPr>
        <p:sp>
          <p:nvSpPr>
            <p:cNvPr id="7" name="Rectangle 6">
              <a:extLst>
                <a:ext uri="{FF2B5EF4-FFF2-40B4-BE49-F238E27FC236}">
                  <a16:creationId xmlns:a16="http://schemas.microsoft.com/office/drawing/2014/main" id="{A29994F5-66AE-90C4-1724-E1297CD5D427}"/>
                </a:ext>
              </a:extLst>
            </p:cNvPr>
            <p:cNvSpPr>
              <a:spLocks noGrp="1" noRot="1" noMove="1" noResize="1" noEditPoints="1" noAdjustHandles="1" noChangeArrowheads="1" noChangeShapeType="1"/>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effectLst>
                    <a:outerShdw blurRad="38100" dist="38100" dir="2700000" algn="tl">
                      <a:srgbClr val="000000">
                        <a:alpha val="43137"/>
                      </a:srgbClr>
                    </a:outerShdw>
                  </a:effectLst>
                </a:rPr>
                <a:t>Takeaways </a:t>
              </a:r>
            </a:p>
          </p:txBody>
        </p:sp>
        <p:pic>
          <p:nvPicPr>
            <p:cNvPr id="8" name="Picture 7">
              <a:extLst>
                <a:ext uri="{FF2B5EF4-FFF2-40B4-BE49-F238E27FC236}">
                  <a16:creationId xmlns:a16="http://schemas.microsoft.com/office/drawing/2014/main" id="{40B5FFDA-89E1-D84E-460A-6437A162A2F4}"/>
                </a:ext>
              </a:extLst>
            </p:cNvPr>
            <p:cNvPicPr>
              <a:picLocks noGrp="1" noRot="1" noChangeAspect="1" noMove="1" noResize="1" noEditPoints="1" noAdjustHandles="1" noChangeArrowheads="1" noChangeShapeType="1" noCrop="1"/>
            </p:cNvPicPr>
            <p:nvPr/>
          </p:nvPicPr>
          <p:blipFill rotWithShape="1">
            <a:blip r:embed="rId3"/>
            <a:srcRect l="4075" t="6020" r="5796" b="4614"/>
            <a:stretch/>
          </p:blipFill>
          <p:spPr>
            <a:xfrm>
              <a:off x="39542" y="59312"/>
              <a:ext cx="874858" cy="867457"/>
            </a:xfrm>
            <a:prstGeom prst="rect">
              <a:avLst/>
            </a:prstGeom>
          </p:spPr>
        </p:pic>
      </p:grpSp>
      <p:sp>
        <p:nvSpPr>
          <p:cNvPr id="2" name="Content Placeholder 2">
            <a:extLst>
              <a:ext uri="{FF2B5EF4-FFF2-40B4-BE49-F238E27FC236}">
                <a16:creationId xmlns:a16="http://schemas.microsoft.com/office/drawing/2014/main" id="{CBB7CD91-12E4-2318-5508-5D43CC5687AC}"/>
              </a:ext>
            </a:extLst>
          </p:cNvPr>
          <p:cNvSpPr txBox="1">
            <a:spLocks/>
          </p:cNvSpPr>
          <p:nvPr/>
        </p:nvSpPr>
        <p:spPr>
          <a:xfrm>
            <a:off x="838200" y="1825625"/>
            <a:ext cx="10515600" cy="36426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Wingdings" panose="05000000000000000000" pitchFamily="2" charset="2"/>
              <a:buChar char="Ø"/>
            </a:pPr>
            <a:r>
              <a:rPr lang="en-US" sz="4400" dirty="0"/>
              <a:t>Key to a successful Anti-Truancy Initiative</a:t>
            </a:r>
          </a:p>
          <a:p>
            <a:pPr marL="1028700" lvl="1" indent="-571500" algn="l">
              <a:buFont typeface="Wingdings" panose="05000000000000000000" pitchFamily="2" charset="2"/>
              <a:buChar char="Ø"/>
            </a:pPr>
            <a:r>
              <a:rPr lang="en-US" sz="4400" dirty="0"/>
              <a:t>Parent/Guardian Involvement</a:t>
            </a:r>
          </a:p>
          <a:p>
            <a:pPr marL="1028700" lvl="1" indent="-571500" algn="l">
              <a:buFont typeface="Wingdings" panose="05000000000000000000" pitchFamily="2" charset="2"/>
              <a:buChar char="Ø"/>
            </a:pPr>
            <a:r>
              <a:rPr lang="en-US" sz="4400" dirty="0"/>
              <a:t>School Leadership</a:t>
            </a:r>
          </a:p>
          <a:p>
            <a:pPr marL="1028700" lvl="1" indent="-571500" algn="l">
              <a:buFont typeface="Wingdings" panose="05000000000000000000" pitchFamily="2" charset="2"/>
              <a:buChar char="Ø"/>
            </a:pPr>
            <a:r>
              <a:rPr lang="en-US" sz="4400" dirty="0"/>
              <a:t>Community Support</a:t>
            </a:r>
          </a:p>
          <a:p>
            <a:pPr marL="1028700" lvl="1" indent="-571500" algn="l">
              <a:buFont typeface="Wingdings" panose="05000000000000000000" pitchFamily="2" charset="2"/>
              <a:buChar char="Ø"/>
            </a:pPr>
            <a:r>
              <a:rPr lang="en-US" sz="4400" dirty="0"/>
              <a:t>Effective Legal Action</a:t>
            </a:r>
          </a:p>
          <a:p>
            <a:pPr algn="l"/>
            <a:endParaRPr lang="en-US" sz="2800" dirty="0"/>
          </a:p>
          <a:p>
            <a:endParaRPr lang="en-US" dirty="0"/>
          </a:p>
        </p:txBody>
      </p:sp>
    </p:spTree>
    <p:extLst>
      <p:ext uri="{BB962C8B-B14F-4D97-AF65-F5344CB8AC3E}">
        <p14:creationId xmlns:p14="http://schemas.microsoft.com/office/powerpoint/2010/main" val="3522699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Move="1" noResize="1"/>
          </p:cNvSpPr>
          <p:nvPr/>
        </p:nvSpPr>
        <p:spPr>
          <a:xfrm>
            <a:off x="0" y="795"/>
            <a:ext cx="12191996" cy="6858000"/>
          </a:xfrm>
          <a:prstGeom prst="rect">
            <a:avLst/>
          </a:prstGeom>
          <a:blipFill>
            <a:blip r:embed="rId2">
              <a:alphaModFix/>
            </a:blip>
            <a:stretch>
              <a:fillRect/>
            </a:stretch>
          </a:blip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5" name="Picture 4">
            <a:extLst>
              <a:ext uri="{FF2B5EF4-FFF2-40B4-BE49-F238E27FC236}">
                <a16:creationId xmlns:a16="http://schemas.microsoft.com/office/drawing/2014/main" id="{C09F208D-218F-4E10-9B81-B57DFC22CE31}"/>
              </a:ext>
            </a:extLst>
          </p:cNvPr>
          <p:cNvPicPr>
            <a:picLocks noGrp="1" noRot="1" noChangeAspect="1" noMove="1" noResize="1" noEditPoints="1" noAdjustHandles="1" noChangeArrowheads="1" noChangeShapeType="1" noCrop="1"/>
          </p:cNvPicPr>
          <p:nvPr/>
        </p:nvPicPr>
        <p:blipFill>
          <a:blip r:embed="rId3"/>
          <a:stretch>
            <a:fillRect/>
          </a:stretch>
        </p:blipFill>
        <p:spPr>
          <a:xfrm flipH="1">
            <a:off x="247354" y="337623"/>
            <a:ext cx="1848733" cy="1848733"/>
          </a:xfrm>
          <a:prstGeom prst="rect">
            <a:avLst/>
          </a:prstGeom>
          <a:noFill/>
          <a:ln cap="flat">
            <a:noFill/>
          </a:ln>
        </p:spPr>
      </p:pic>
      <p:sp>
        <p:nvSpPr>
          <p:cNvPr id="6" name="TextBox 5">
            <a:extLst>
              <a:ext uri="{FF2B5EF4-FFF2-40B4-BE49-F238E27FC236}">
                <a16:creationId xmlns:a16="http://schemas.microsoft.com/office/drawing/2014/main" id="{77A4B79F-50EC-458A-8840-5DF4F6E3CCA5}"/>
              </a:ext>
            </a:extLst>
          </p:cNvPr>
          <p:cNvSpPr txBox="1">
            <a:spLocks noGrp="1" noRot="1" noMove="1" noResize="1" noEditPoints="1" noAdjustHandles="1" noChangeArrowheads="1" noChangeShapeType="1"/>
          </p:cNvSpPr>
          <p:nvPr/>
        </p:nvSpPr>
        <p:spPr>
          <a:xfrm>
            <a:off x="2096088" y="800328"/>
            <a:ext cx="9457739"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0" i="0" u="none" strike="noStrike" kern="1200" cap="none" spc="0" baseline="0">
                <a:solidFill>
                  <a:srgbClr val="FFFFFF"/>
                </a:solidFill>
                <a:uFillTx/>
                <a:latin typeface="Calibri"/>
              </a:rPr>
              <a:t>PLEASE STAY SAFE AND HEALTHY!</a:t>
            </a:r>
            <a:endParaRPr lang="en-US" sz="1800" b="0" i="0" u="none" strike="noStrike" kern="1200" cap="none" spc="0" baseline="0">
              <a:solidFill>
                <a:srgbClr val="FF0000"/>
              </a:solidFill>
              <a:uFillTx/>
              <a:latin typeface="Calibri"/>
            </a:endParaRPr>
          </a:p>
        </p:txBody>
      </p:sp>
      <p:sp>
        <p:nvSpPr>
          <p:cNvPr id="7" name="TextBox 5">
            <a:extLst>
              <a:ext uri="{FF2B5EF4-FFF2-40B4-BE49-F238E27FC236}">
                <a16:creationId xmlns:a16="http://schemas.microsoft.com/office/drawing/2014/main" id="{1EF79CA2-AE1E-4688-A288-35C18E8ECD86}"/>
              </a:ext>
            </a:extLst>
          </p:cNvPr>
          <p:cNvSpPr txBox="1">
            <a:spLocks noGrp="1" noRot="1" noMove="1" noResize="1" noEditPoints="1" noAdjustHandles="1" noChangeArrowheads="1" noChangeShapeType="1"/>
          </p:cNvSpPr>
          <p:nvPr/>
        </p:nvSpPr>
        <p:spPr>
          <a:xfrm>
            <a:off x="1205947" y="2961302"/>
            <a:ext cx="9886117" cy="64633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solidFill>
                  <a:srgbClr val="FFFFFF"/>
                </a:solidFill>
                <a:uFillTx/>
                <a:latin typeface="Calibri"/>
              </a:rPr>
              <a:t>Connect With Us!</a:t>
            </a:r>
          </a:p>
        </p:txBody>
      </p:sp>
      <p:pic>
        <p:nvPicPr>
          <p:cNvPr id="8" name="Picture 4">
            <a:extLst>
              <a:ext uri="{FF2B5EF4-FFF2-40B4-BE49-F238E27FC236}">
                <a16:creationId xmlns:a16="http://schemas.microsoft.com/office/drawing/2014/main" id="{98555A13-50D6-4514-A37B-EE495B439D4E}"/>
              </a:ext>
            </a:extLst>
          </p:cNvPr>
          <p:cNvPicPr>
            <a:picLocks noGrp="1" noRot="1" noChangeAspect="1" noMove="1" noResize="1" noEditPoints="1" noAdjustHandles="1" noChangeArrowheads="1" noChangeShapeType="1" noCrop="1"/>
          </p:cNvPicPr>
          <p:nvPr/>
        </p:nvPicPr>
        <p:blipFill>
          <a:blip r:embed="rId4"/>
          <a:stretch>
            <a:fillRect/>
          </a:stretch>
        </p:blipFill>
        <p:spPr>
          <a:xfrm>
            <a:off x="4449415" y="3833722"/>
            <a:ext cx="3293165" cy="1097718"/>
          </a:xfrm>
          <a:prstGeom prst="rect">
            <a:avLst/>
          </a:prstGeom>
          <a:noFill/>
          <a:ln cap="flat">
            <a:noFill/>
          </a:ln>
        </p:spPr>
      </p:pic>
      <p:sp>
        <p:nvSpPr>
          <p:cNvPr id="9" name="TextBox 8">
            <a:extLst>
              <a:ext uri="{FF2B5EF4-FFF2-40B4-BE49-F238E27FC236}">
                <a16:creationId xmlns:a16="http://schemas.microsoft.com/office/drawing/2014/main" id="{05787EE0-E99B-45D4-BDD3-686459929882}"/>
              </a:ext>
            </a:extLst>
          </p:cNvPr>
          <p:cNvSpPr txBox="1">
            <a:spLocks noGrp="1" noRot="1" noMove="1" noResize="1" noEditPoints="1" noAdjustHandles="1" noChangeArrowheads="1" noChangeShapeType="1"/>
          </p:cNvSpPr>
          <p:nvPr/>
        </p:nvSpPr>
        <p:spPr>
          <a:xfrm>
            <a:off x="2912162" y="4853571"/>
            <a:ext cx="6367671" cy="52321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FFFFFF"/>
                </a:solidFill>
                <a:uFillTx/>
                <a:latin typeface="Calibri"/>
              </a:rPr>
              <a:t>Website: pgsao.org| @pgsaonews</a:t>
            </a:r>
          </a:p>
        </p:txBody>
      </p:sp>
    </p:spTree>
    <p:extLst>
      <p:ext uri="{BB962C8B-B14F-4D97-AF65-F5344CB8AC3E}">
        <p14:creationId xmlns:p14="http://schemas.microsoft.com/office/powerpoint/2010/main" val="782141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9716723E-1BD7-4ED7-8B49-FDCED682A9F4}"/>
              </a:ext>
            </a:extLst>
          </p:cNvPr>
          <p:cNvGraphicFramePr>
            <a:graphicFrameLocks/>
          </p:cNvGraphicFramePr>
          <p:nvPr/>
        </p:nvGraphicFramePr>
        <p:xfrm>
          <a:off x="1830419" y="2308643"/>
          <a:ext cx="8531158" cy="444764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5">
            <a:extLst>
              <a:ext uri="{FF2B5EF4-FFF2-40B4-BE49-F238E27FC236}">
                <a16:creationId xmlns:a16="http://schemas.microsoft.com/office/drawing/2014/main" id="{2EB5E248-8B62-4279-885F-82479CD48D3C}"/>
              </a:ext>
            </a:extLst>
          </p:cNvPr>
          <p:cNvSpPr txBox="1"/>
          <p:nvPr/>
        </p:nvSpPr>
        <p:spPr>
          <a:xfrm>
            <a:off x="618841" y="1123651"/>
            <a:ext cx="10945770" cy="3154710"/>
          </a:xfrm>
          <a:prstGeom prst="rect">
            <a:avLst/>
          </a:prstGeom>
          <a:noFill/>
          <a:ln cap="flat">
            <a:noFill/>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endParaRPr lang="en-US" sz="3200" b="1" dirty="0">
              <a:cs typeface="Calibri" panose="020F0502020204030204"/>
            </a:endParaRPr>
          </a:p>
          <a:p>
            <a:pPr algn="just">
              <a:defRPr sz="1800" b="0" i="0" u="none" strike="noStrike" kern="0" cap="none" spc="0" baseline="0">
                <a:solidFill>
                  <a:srgbClr val="000000"/>
                </a:solidFill>
                <a:uFillTx/>
              </a:defRPr>
            </a:pPr>
            <a:endParaRPr lang="en-US" sz="600" b="1" kern="0" dirty="0">
              <a:solidFill>
                <a:srgbClr val="000000"/>
              </a:solidFill>
              <a:latin typeface="+mj-lt"/>
              <a:cs typeface="Calibri Light"/>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sz="700" b="1" kern="0" dirty="0">
              <a:solidFill>
                <a:srgbClr val="000000"/>
              </a:solidFill>
              <a:latin typeface="+mj-lt"/>
              <a:cs typeface="Calibri Light"/>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r>
              <a:rPr lang="en-US" sz="2800" b="1" kern="0" dirty="0">
                <a:solidFill>
                  <a:srgbClr val="000000"/>
                </a:solidFill>
                <a:latin typeface="+mj-lt"/>
              </a:rPr>
              <a:t>Truancy in Maryland is defined as a student who is </a:t>
            </a:r>
            <a:r>
              <a:rPr lang="en-US" sz="2800" b="1" i="1" kern="0" dirty="0">
                <a:solidFill>
                  <a:srgbClr val="000000"/>
                </a:solidFill>
              </a:rPr>
              <a:t>unlawfully</a:t>
            </a:r>
            <a:r>
              <a:rPr lang="en-US" sz="2800" b="1" kern="0" dirty="0">
                <a:solidFill>
                  <a:srgbClr val="000000"/>
                </a:solidFill>
              </a:rPr>
              <a:t> absent </a:t>
            </a:r>
            <a:r>
              <a:rPr lang="en-US" sz="2800" b="1" kern="0" dirty="0">
                <a:solidFill>
                  <a:srgbClr val="000000"/>
                </a:solidFill>
                <a:latin typeface="+mj-lt"/>
              </a:rPr>
              <a:t>from school for more than </a:t>
            </a:r>
          </a:p>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sz="1400" b="1" kern="0" dirty="0">
              <a:solidFill>
                <a:srgbClr val="000000"/>
              </a:solidFill>
              <a:latin typeface="+mj-lt"/>
              <a:cs typeface="Calibri Light"/>
            </a:endParaRPr>
          </a:p>
          <a:p>
            <a:pPr marL="1714500" lvl="3" indent="-342900" algn="just">
              <a:buFont typeface="Wingdings" panose="05000000000000000000" pitchFamily="2" charset="2"/>
              <a:buChar char="Ø"/>
              <a:defRPr sz="1800" b="0" i="0" u="none" strike="noStrike" kern="0" cap="none" spc="0" baseline="0">
                <a:solidFill>
                  <a:srgbClr val="000000"/>
                </a:solidFill>
                <a:uFillTx/>
              </a:defRPr>
            </a:pPr>
            <a:r>
              <a:rPr lang="en-US" sz="2800" b="1" kern="0" dirty="0">
                <a:solidFill>
                  <a:srgbClr val="000000"/>
                </a:solidFill>
                <a:latin typeface="+mj-lt"/>
              </a:rPr>
              <a:t>  </a:t>
            </a:r>
            <a:r>
              <a:rPr lang="en-US" sz="2800" b="1" kern="0" dirty="0">
                <a:solidFill>
                  <a:srgbClr val="000000"/>
                </a:solidFill>
              </a:rPr>
              <a:t>8 days </a:t>
            </a:r>
            <a:r>
              <a:rPr lang="en-US" sz="2800" b="1" kern="0" dirty="0">
                <a:solidFill>
                  <a:srgbClr val="000000"/>
                </a:solidFill>
                <a:latin typeface="+mj-lt"/>
              </a:rPr>
              <a:t>in any </a:t>
            </a:r>
            <a:r>
              <a:rPr lang="en-US" sz="2800" b="1" kern="0" dirty="0">
                <a:solidFill>
                  <a:srgbClr val="000000"/>
                </a:solidFill>
                <a:latin typeface="Calibri"/>
                <a:cs typeface="Calibri"/>
              </a:rPr>
              <a:t>quarter</a:t>
            </a:r>
            <a:r>
              <a:rPr lang="en-US" sz="2800" b="1" kern="0" dirty="0">
                <a:solidFill>
                  <a:srgbClr val="000000"/>
                </a:solidFill>
                <a:latin typeface="+mj-lt"/>
              </a:rPr>
              <a:t> </a:t>
            </a:r>
            <a:endParaRPr lang="en-US" kern="0" dirty="0">
              <a:solidFill>
                <a:srgbClr val="000000"/>
              </a:solidFill>
              <a:latin typeface="Calibri" panose="020F0502020204030204"/>
              <a:cs typeface="Calibri" panose="020F0502020204030204"/>
            </a:endParaRPr>
          </a:p>
          <a:p>
            <a:pPr marL="1714500" lvl="3" indent="-342900" algn="just">
              <a:buFont typeface="Wingdings" panose="05000000000000000000" pitchFamily="2" charset="2"/>
              <a:buChar char="Ø"/>
              <a:defRPr sz="1800" b="0" i="0" u="none" strike="noStrike" kern="0" cap="none" spc="0" baseline="0">
                <a:solidFill>
                  <a:srgbClr val="000000"/>
                </a:solidFill>
                <a:uFillTx/>
              </a:defRPr>
            </a:pPr>
            <a:r>
              <a:rPr lang="en-US" sz="2800" b="1" kern="0" dirty="0">
                <a:solidFill>
                  <a:srgbClr val="000000"/>
                </a:solidFill>
              </a:rPr>
              <a:t>15 days</a:t>
            </a:r>
            <a:r>
              <a:rPr lang="en-US" sz="2800" b="1" kern="0" dirty="0">
                <a:solidFill>
                  <a:srgbClr val="000000"/>
                </a:solidFill>
                <a:latin typeface="+mj-lt"/>
              </a:rPr>
              <a:t> in any </a:t>
            </a:r>
            <a:r>
              <a:rPr lang="en-US" sz="2800" b="1" kern="0" dirty="0">
                <a:solidFill>
                  <a:srgbClr val="000000"/>
                </a:solidFill>
              </a:rPr>
              <a:t>semester</a:t>
            </a:r>
            <a:r>
              <a:rPr lang="en-US" sz="2800" b="1" kern="0" dirty="0">
                <a:solidFill>
                  <a:srgbClr val="000000"/>
                </a:solidFill>
                <a:latin typeface="+mj-lt"/>
              </a:rPr>
              <a:t> or </a:t>
            </a:r>
            <a:endParaRPr lang="en-US" kern="0" dirty="0">
              <a:solidFill>
                <a:srgbClr val="000000"/>
              </a:solidFill>
              <a:latin typeface="Calibri" panose="020F0502020204030204"/>
              <a:cs typeface="Calibri"/>
            </a:endParaRPr>
          </a:p>
          <a:p>
            <a:pPr marL="1714500" lvl="3" indent="-342900" algn="just">
              <a:buFont typeface="Wingdings" panose="05000000000000000000" pitchFamily="2" charset="2"/>
              <a:buChar char="Ø"/>
              <a:defRPr sz="1800" b="0" i="0" u="none" strike="noStrike" kern="0" cap="none" spc="0" baseline="0">
                <a:solidFill>
                  <a:srgbClr val="000000"/>
                </a:solidFill>
                <a:uFillTx/>
              </a:defRPr>
            </a:pPr>
            <a:r>
              <a:rPr lang="en-US" sz="2800" b="1" kern="0" dirty="0">
                <a:solidFill>
                  <a:srgbClr val="000000"/>
                </a:solidFill>
              </a:rPr>
              <a:t>20 days</a:t>
            </a:r>
            <a:r>
              <a:rPr lang="en-US" sz="2800" b="1" kern="0" dirty="0">
                <a:solidFill>
                  <a:srgbClr val="000000"/>
                </a:solidFill>
                <a:latin typeface="+mj-lt"/>
              </a:rPr>
              <a:t> in a </a:t>
            </a:r>
            <a:r>
              <a:rPr lang="en-US" sz="2800" b="1" kern="0" dirty="0">
                <a:solidFill>
                  <a:srgbClr val="000000"/>
                </a:solidFill>
              </a:rPr>
              <a:t>school year</a:t>
            </a:r>
            <a:endParaRPr lang="en-US" sz="2800" b="1" dirty="0">
              <a:latin typeface="Calibri Light"/>
              <a:cs typeface="Calibri Light"/>
            </a:endParaRPr>
          </a:p>
        </p:txBody>
      </p:sp>
      <p:grpSp>
        <p:nvGrpSpPr>
          <p:cNvPr id="3" name="Group 2">
            <a:extLst>
              <a:ext uri="{FF2B5EF4-FFF2-40B4-BE49-F238E27FC236}">
                <a16:creationId xmlns:a16="http://schemas.microsoft.com/office/drawing/2014/main" id="{52C4CD3C-28C1-2B26-79AF-7C5525F313F2}"/>
              </a:ext>
            </a:extLst>
          </p:cNvPr>
          <p:cNvGrpSpPr>
            <a:grpSpLocks noGrp="1" noUngrp="1" noRot="1" noMove="1" noResize="1"/>
          </p:cNvGrpSpPr>
          <p:nvPr/>
        </p:nvGrpSpPr>
        <p:grpSpPr>
          <a:xfrm>
            <a:off x="0" y="876"/>
            <a:ext cx="12191999" cy="970671"/>
            <a:chOff x="0" y="876"/>
            <a:chExt cx="12191999" cy="970671"/>
          </a:xfrm>
        </p:grpSpPr>
        <p:sp>
          <p:nvSpPr>
            <p:cNvPr id="7" name="Rectangle 6">
              <a:extLst>
                <a:ext uri="{FF2B5EF4-FFF2-40B4-BE49-F238E27FC236}">
                  <a16:creationId xmlns:a16="http://schemas.microsoft.com/office/drawing/2014/main" id="{A29994F5-66AE-90C4-1724-E1297CD5D427}"/>
                </a:ext>
              </a:extLst>
            </p:cNvPr>
            <p:cNvSpPr>
              <a:spLocks noGrp="1" noRot="1" noMove="1" noResize="1" noEditPoints="1" noAdjustHandles="1" noChangeArrowheads="1" noChangeShapeType="1"/>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dirty="0">
                  <a:solidFill>
                    <a:schemeClr val="bg1"/>
                  </a:solidFill>
                  <a:effectLst>
                    <a:outerShdw blurRad="38100" dist="38100" dir="2700000" algn="tl">
                      <a:srgbClr val="000000">
                        <a:alpha val="43137"/>
                      </a:srgbClr>
                    </a:outerShdw>
                  </a:effectLst>
                </a:rPr>
                <a:t>What is Truancy?</a:t>
              </a:r>
            </a:p>
          </p:txBody>
        </p:sp>
        <p:pic>
          <p:nvPicPr>
            <p:cNvPr id="8" name="Picture 7">
              <a:extLst>
                <a:ext uri="{FF2B5EF4-FFF2-40B4-BE49-F238E27FC236}">
                  <a16:creationId xmlns:a16="http://schemas.microsoft.com/office/drawing/2014/main" id="{40B5FFDA-89E1-D84E-460A-6437A162A2F4}"/>
                </a:ext>
              </a:extLst>
            </p:cNvPr>
            <p:cNvPicPr>
              <a:picLocks noGrp="1" noRot="1" noChangeAspect="1" noMove="1" noResize="1" noEditPoints="1" noAdjustHandles="1" noChangeArrowheads="1" noChangeShapeType="1" noCrop="1"/>
            </p:cNvPicPr>
            <p:nvPr/>
          </p:nvPicPr>
          <p:blipFill rotWithShape="1">
            <a:blip r:embed="rId4"/>
            <a:srcRect l="4075" t="6020" r="5796" b="4614"/>
            <a:stretch/>
          </p:blipFill>
          <p:spPr>
            <a:xfrm>
              <a:off x="39542" y="59312"/>
              <a:ext cx="874858" cy="867457"/>
            </a:xfrm>
            <a:prstGeom prst="rect">
              <a:avLst/>
            </a:prstGeom>
          </p:spPr>
        </p:pic>
      </p:grpSp>
      <p:sp>
        <p:nvSpPr>
          <p:cNvPr id="9" name="TextBox 8">
            <a:extLst>
              <a:ext uri="{FF2B5EF4-FFF2-40B4-BE49-F238E27FC236}">
                <a16:creationId xmlns:a16="http://schemas.microsoft.com/office/drawing/2014/main" id="{E0108D2B-3A49-498E-D70D-6FDC52A8B061}"/>
              </a:ext>
            </a:extLst>
          </p:cNvPr>
          <p:cNvSpPr txBox="1"/>
          <p:nvPr/>
        </p:nvSpPr>
        <p:spPr>
          <a:xfrm>
            <a:off x="170026" y="6490661"/>
            <a:ext cx="11860172" cy="269304"/>
          </a:xfrm>
          <a:prstGeom prst="rect">
            <a:avLst/>
          </a:prstGeom>
          <a:noFill/>
        </p:spPr>
        <p:txBody>
          <a:bodyPr wrap="square" lIns="91440" tIns="45720" rIns="91440" bIns="45720" anchor="t">
            <a:spAutoFit/>
          </a:bodyPr>
          <a:lstStyle/>
          <a:p>
            <a:pPr algn="ctr"/>
            <a:r>
              <a:rPr lang="en-US" sz="1150" dirty="0">
                <a:ea typeface="+mn-lt"/>
                <a:cs typeface="+mn-lt"/>
                <a:hlinkClick r:id="rId5"/>
              </a:rPr>
              <a:t>Source: Chronic Absenteeism Trends and Bright Spots January 18, 2024 Presented by Carey M. Wright, Ed. D., Interim State Superintendent of Schools</a:t>
            </a:r>
            <a:r>
              <a:rPr lang="en-US" sz="1150" dirty="0">
                <a:latin typeface="Calibri"/>
                <a:ea typeface="+mn-lt"/>
                <a:cs typeface="Calibri"/>
                <a:hlinkClick r:id="rId5"/>
              </a:rPr>
              <a:t>, </a:t>
            </a:r>
            <a:r>
              <a:rPr lang="en-US" sz="1150" dirty="0">
                <a:ea typeface="+mn-lt"/>
                <a:cs typeface="+mn-lt"/>
                <a:hlinkClick r:id="rId5"/>
              </a:rPr>
              <a:t>Maryland State Department of Education</a:t>
            </a:r>
            <a:endParaRPr lang="en-US" sz="1150" dirty="0">
              <a:ea typeface="+mn-lt"/>
              <a:cs typeface="+mn-lt"/>
            </a:endParaRPr>
          </a:p>
        </p:txBody>
      </p:sp>
    </p:spTree>
    <p:extLst>
      <p:ext uri="{BB962C8B-B14F-4D97-AF65-F5344CB8AC3E}">
        <p14:creationId xmlns:p14="http://schemas.microsoft.com/office/powerpoint/2010/main" val="2741728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0ABD58-0D4A-AA4A-84B5-D67E59DFD586}"/>
              </a:ext>
            </a:extLst>
          </p:cNvPr>
          <p:cNvSpPr/>
          <p:nvPr/>
        </p:nvSpPr>
        <p:spPr>
          <a:xfrm>
            <a:off x="475957" y="511267"/>
            <a:ext cx="11240086" cy="600742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1ACDB2-2CB9-F344-9FC9-85AE9500223C}"/>
              </a:ext>
            </a:extLst>
          </p:cNvPr>
          <p:cNvPicPr>
            <a:picLocks noGrp="1" noRot="1" noChangeAspect="1" noMove="1" noResize="1" noEditPoints="1" noAdjustHandles="1" noChangeArrowheads="1" noChangeShapeType="1" noCrop="1"/>
          </p:cNvPicPr>
          <p:nvPr/>
        </p:nvPicPr>
        <p:blipFill>
          <a:blip r:embed="rId2"/>
          <a:stretch>
            <a:fillRect/>
          </a:stretch>
        </p:blipFill>
        <p:spPr>
          <a:xfrm>
            <a:off x="376240" y="1102256"/>
            <a:ext cx="4653489" cy="4653489"/>
          </a:xfrm>
          <a:prstGeom prst="rect">
            <a:avLst/>
          </a:prstGeom>
        </p:spPr>
      </p:pic>
      <p:sp>
        <p:nvSpPr>
          <p:cNvPr id="7" name="TextBox 6">
            <a:extLst>
              <a:ext uri="{FF2B5EF4-FFF2-40B4-BE49-F238E27FC236}">
                <a16:creationId xmlns:a16="http://schemas.microsoft.com/office/drawing/2014/main" id="{DBE0533B-3355-4585-8CB6-88943EB18EA0}"/>
              </a:ext>
            </a:extLst>
          </p:cNvPr>
          <p:cNvSpPr txBox="1"/>
          <p:nvPr/>
        </p:nvSpPr>
        <p:spPr>
          <a:xfrm>
            <a:off x="4077067" y="2644170"/>
            <a:ext cx="7259722" cy="1569660"/>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lang="en-US" sz="3200" b="1" kern="0" dirty="0">
              <a:solidFill>
                <a:prstClr val="white"/>
              </a:solidFill>
              <a:latin typeface="Calibri"/>
              <a:cs typeface="Calibri"/>
            </a:endParaRPr>
          </a:p>
          <a:p>
            <a:pPr algn="ctr">
              <a:defRPr sz="1800" b="0" i="0" u="none" strike="noStrike" kern="0" cap="none" spc="0" baseline="0">
                <a:solidFill>
                  <a:srgbClr val="000000"/>
                </a:solidFill>
                <a:uFillTx/>
              </a:defRPr>
            </a:pPr>
            <a:r>
              <a:rPr lang="en-US" sz="3200" b="1" dirty="0">
                <a:solidFill>
                  <a:prstClr val="white"/>
                </a:solidFill>
                <a:latin typeface="Calibri"/>
                <a:cs typeface="Calibri"/>
              </a:rPr>
              <a:t>Effects of Truancy on Society and the Child</a:t>
            </a:r>
          </a:p>
        </p:txBody>
      </p:sp>
    </p:spTree>
    <p:extLst>
      <p:ext uri="{BB962C8B-B14F-4D97-AF65-F5344CB8AC3E}">
        <p14:creationId xmlns:p14="http://schemas.microsoft.com/office/powerpoint/2010/main" val="591075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9716723E-1BD7-4ED7-8B49-FDCED682A9F4}"/>
              </a:ext>
            </a:extLst>
          </p:cNvPr>
          <p:cNvGraphicFramePr>
            <a:graphicFrameLocks/>
          </p:cNvGraphicFramePr>
          <p:nvPr/>
        </p:nvGraphicFramePr>
        <p:xfrm>
          <a:off x="1830419" y="2308643"/>
          <a:ext cx="8531158" cy="444764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5">
            <a:extLst>
              <a:ext uri="{FF2B5EF4-FFF2-40B4-BE49-F238E27FC236}">
                <a16:creationId xmlns:a16="http://schemas.microsoft.com/office/drawing/2014/main" id="{2EB5E248-8B62-4279-885F-82479CD48D3C}"/>
              </a:ext>
            </a:extLst>
          </p:cNvPr>
          <p:cNvSpPr txBox="1"/>
          <p:nvPr/>
        </p:nvSpPr>
        <p:spPr>
          <a:xfrm>
            <a:off x="561975" y="1066785"/>
            <a:ext cx="11364870" cy="4693593"/>
          </a:xfrm>
          <a:prstGeom prst="rect">
            <a:avLst/>
          </a:prstGeom>
          <a:noFill/>
          <a:ln cap="flat">
            <a:noFill/>
          </a:ln>
        </p:spPr>
        <p:txBody>
          <a:bodyPr vert="horz" wrap="square" lIns="91440" tIns="45720" rIns="91440" bIns="45720" anchor="t" anchorCtr="0" compatLnSpc="1">
            <a:spAutoFit/>
          </a:bodyPr>
          <a:lstStyle/>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sz="2400" b="1" dirty="0">
              <a:latin typeface="+mj-lt"/>
              <a:ea typeface="+mn-lt"/>
            </a:endParaRPr>
          </a:p>
          <a:p>
            <a:pPr marL="0" marR="0" indent="228600" algn="ctr" fontAlgn="base">
              <a:spcBef>
                <a:spcPts val="0"/>
              </a:spcBef>
              <a:spcAft>
                <a:spcPts val="0"/>
              </a:spcAft>
            </a:pPr>
            <a:r>
              <a:rPr lang="en-US" sz="2800" b="1" u="sng" dirty="0">
                <a:solidFill>
                  <a:srgbClr val="000000"/>
                </a:solidFill>
                <a:effectLst/>
                <a:latin typeface="Arial" panose="020B0604020202020204" pitchFamily="34" charset="0"/>
                <a:ea typeface="Times New Roman" panose="02020603050405020304" pitchFamily="18" charset="0"/>
              </a:rPr>
              <a:t>Factors that Contribute to Truancy-</a:t>
            </a:r>
            <a:endParaRPr lang="en-US" sz="2800" b="1" u="sng" dirty="0">
              <a:effectLst/>
              <a:latin typeface="Calibri" panose="020F0502020204030204" pitchFamily="34" charset="0"/>
              <a:ea typeface="Calibri" panose="020F0502020204030204" pitchFamily="34" charset="0"/>
            </a:endParaRPr>
          </a:p>
          <a:p>
            <a:pPr marL="914400" lvl="1" indent="-457200" fontAlgn="base">
              <a:buFont typeface="Wingdings" panose="05000000000000000000" pitchFamily="2" charset="2"/>
              <a:buChar char="Ø"/>
            </a:pPr>
            <a:r>
              <a:rPr lang="en-US" sz="2800" dirty="0">
                <a:solidFill>
                  <a:srgbClr val="000000"/>
                </a:solidFill>
                <a:effectLst/>
                <a:latin typeface="Arial" panose="020B0604020202020204" pitchFamily="34" charset="0"/>
                <a:ea typeface="Times New Roman" panose="02020603050405020304" pitchFamily="18" charset="0"/>
              </a:rPr>
              <a:t>Financial or medical needs </a:t>
            </a:r>
            <a:endParaRPr lang="en-US" sz="2800" dirty="0">
              <a:effectLst/>
              <a:latin typeface="Calibri" panose="020F0502020204030204" pitchFamily="34" charset="0"/>
              <a:ea typeface="Calibri" panose="020F0502020204030204" pitchFamily="34" charset="0"/>
            </a:endParaRPr>
          </a:p>
          <a:p>
            <a:pPr marL="914400" lvl="1" indent="-457200" fontAlgn="base">
              <a:buFont typeface="Wingdings" panose="05000000000000000000" pitchFamily="2" charset="2"/>
              <a:buChar char="Ø"/>
            </a:pPr>
            <a:r>
              <a:rPr lang="en-US" sz="2800" dirty="0">
                <a:solidFill>
                  <a:srgbClr val="000000"/>
                </a:solidFill>
                <a:effectLst/>
                <a:latin typeface="Arial" panose="020B0604020202020204" pitchFamily="34" charset="0"/>
                <a:ea typeface="Times New Roman" panose="02020603050405020304" pitchFamily="18" charset="0"/>
              </a:rPr>
              <a:t>Violence near home or school</a:t>
            </a:r>
            <a:endParaRPr lang="en-US" sz="2800" dirty="0">
              <a:effectLst/>
              <a:latin typeface="Calibri" panose="020F0502020204030204" pitchFamily="34" charset="0"/>
              <a:ea typeface="Calibri" panose="020F0502020204030204" pitchFamily="34" charset="0"/>
            </a:endParaRPr>
          </a:p>
          <a:p>
            <a:pPr marL="914400" lvl="1" indent="-457200" fontAlgn="base">
              <a:buFont typeface="Wingdings" panose="05000000000000000000" pitchFamily="2" charset="2"/>
              <a:buChar char="Ø"/>
            </a:pPr>
            <a:r>
              <a:rPr lang="en-US" sz="2800" dirty="0">
                <a:solidFill>
                  <a:srgbClr val="000000"/>
                </a:solidFill>
                <a:effectLst/>
                <a:latin typeface="Arial" panose="020B0604020202020204" pitchFamily="34" charset="0"/>
                <a:ea typeface="Times New Roman" panose="02020603050405020304" pitchFamily="18" charset="0"/>
              </a:rPr>
              <a:t>Bullying</a:t>
            </a:r>
            <a:endParaRPr lang="en-US" sz="2800" dirty="0">
              <a:effectLst/>
              <a:latin typeface="Calibri" panose="020F0502020204030204" pitchFamily="34" charset="0"/>
              <a:ea typeface="Calibri" panose="020F0502020204030204" pitchFamily="34" charset="0"/>
            </a:endParaRPr>
          </a:p>
          <a:p>
            <a:pPr marL="914400" lvl="1" indent="-457200" fontAlgn="base">
              <a:buFont typeface="Wingdings" panose="05000000000000000000" pitchFamily="2" charset="2"/>
              <a:buChar char="Ø"/>
            </a:pPr>
            <a:r>
              <a:rPr lang="en-US" sz="2800" dirty="0">
                <a:solidFill>
                  <a:srgbClr val="000000"/>
                </a:solidFill>
                <a:effectLst/>
                <a:latin typeface="Arial" panose="020B0604020202020204" pitchFamily="34" charset="0"/>
                <a:ea typeface="Times New Roman" panose="02020603050405020304" pitchFamily="18" charset="0"/>
              </a:rPr>
              <a:t>Culture based attitudes toward education</a:t>
            </a:r>
            <a:endParaRPr lang="en-US" sz="2800" dirty="0">
              <a:effectLst/>
              <a:latin typeface="Calibri" panose="020F0502020204030204" pitchFamily="34" charset="0"/>
              <a:ea typeface="Calibri" panose="020F0502020204030204" pitchFamily="34" charset="0"/>
            </a:endParaRPr>
          </a:p>
          <a:p>
            <a:pPr marL="914400" lvl="1" indent="-457200" fontAlgn="base">
              <a:buFont typeface="Wingdings" panose="05000000000000000000" pitchFamily="2" charset="2"/>
              <a:buChar char="Ø"/>
            </a:pPr>
            <a:r>
              <a:rPr lang="en-US" sz="2800" dirty="0">
                <a:solidFill>
                  <a:srgbClr val="000000"/>
                </a:solidFill>
                <a:effectLst/>
                <a:latin typeface="Arial" panose="020B0604020202020204" pitchFamily="34" charset="0"/>
                <a:ea typeface="Times New Roman" panose="02020603050405020304" pitchFamily="18" charset="0"/>
              </a:rPr>
              <a:t>Low academic achievement </a:t>
            </a:r>
            <a:endParaRPr lang="en-US" sz="2800" dirty="0">
              <a:effectLst/>
              <a:latin typeface="Calibri" panose="020F0502020204030204" pitchFamily="34" charset="0"/>
              <a:ea typeface="Calibri" panose="020F0502020204030204" pitchFamily="34" charset="0"/>
            </a:endParaRPr>
          </a:p>
          <a:p>
            <a:pPr marL="914400" lvl="1" indent="-457200" fontAlgn="base">
              <a:buFont typeface="Wingdings" panose="05000000000000000000" pitchFamily="2" charset="2"/>
              <a:buChar char="Ø"/>
            </a:pPr>
            <a:r>
              <a:rPr lang="en-US" sz="2800" dirty="0">
                <a:solidFill>
                  <a:srgbClr val="000000"/>
                </a:solidFill>
                <a:effectLst/>
                <a:latin typeface="Arial" panose="020B0604020202020204" pitchFamily="34" charset="0"/>
                <a:ea typeface="Times New Roman" panose="02020603050405020304" pitchFamily="18" charset="0"/>
              </a:rPr>
              <a:t>Low Self Esteem or Bullying</a:t>
            </a:r>
            <a:endParaRPr lang="en-US" sz="2800" dirty="0">
              <a:effectLst/>
              <a:latin typeface="Calibri" panose="020F0502020204030204" pitchFamily="34" charset="0"/>
              <a:ea typeface="Calibri" panose="020F0502020204030204" pitchFamily="34" charset="0"/>
            </a:endParaRPr>
          </a:p>
          <a:p>
            <a:pPr marL="914400" lvl="1" indent="-457200" fontAlgn="base">
              <a:buFont typeface="Wingdings" panose="05000000000000000000" pitchFamily="2" charset="2"/>
              <a:buChar char="Ø"/>
            </a:pPr>
            <a:r>
              <a:rPr lang="en-US" sz="2800" dirty="0">
                <a:solidFill>
                  <a:srgbClr val="000000"/>
                </a:solidFill>
                <a:effectLst/>
                <a:latin typeface="Arial" panose="020B0604020202020204" pitchFamily="34" charset="0"/>
                <a:ea typeface="Times New Roman" panose="02020603050405020304" pitchFamily="18" charset="0"/>
              </a:rPr>
              <a:t>Gang Involvement</a:t>
            </a:r>
            <a:endParaRPr lang="en-US" sz="2800" dirty="0">
              <a:effectLst/>
              <a:latin typeface="Calibri" panose="020F0502020204030204" pitchFamily="34" charset="0"/>
              <a:ea typeface="Calibri" panose="020F0502020204030204" pitchFamily="34" charset="0"/>
            </a:endParaRPr>
          </a:p>
          <a:p>
            <a:pPr lvl="1" algn="just">
              <a:defRPr sz="1800" b="0" i="0" u="none" strike="noStrike" kern="0" cap="none" spc="0" baseline="0">
                <a:solidFill>
                  <a:srgbClr val="000000"/>
                </a:solidFill>
                <a:uFillTx/>
              </a:defRPr>
            </a:pPr>
            <a:endParaRPr lang="en-US" sz="2400" b="1" dirty="0">
              <a:latin typeface="Calibri"/>
              <a:ea typeface="Calibri" panose="020F0502020204030204" pitchFamily="34" charset="0"/>
              <a:cs typeface="Calibri Light" panose="020F0302020204030204"/>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sz="700" b="1" dirty="0">
              <a:latin typeface="+mj-lt"/>
              <a:ea typeface="Calibri" panose="020F0502020204030204" pitchFamily="34" charset="0"/>
              <a:cs typeface="Calibri Light"/>
            </a:endParaRPr>
          </a:p>
          <a:p>
            <a:pPr marR="0" lvl="0" algn="just"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US" sz="2000" b="1" dirty="0">
              <a:latin typeface="+mj-lt"/>
              <a:ea typeface="Calibri" panose="020F0502020204030204" pitchFamily="34" charset="0"/>
              <a:cs typeface="Calibri Light" panose="020F0302020204030204"/>
            </a:endParaRPr>
          </a:p>
        </p:txBody>
      </p:sp>
      <p:grpSp>
        <p:nvGrpSpPr>
          <p:cNvPr id="3" name="Group 2">
            <a:extLst>
              <a:ext uri="{FF2B5EF4-FFF2-40B4-BE49-F238E27FC236}">
                <a16:creationId xmlns:a16="http://schemas.microsoft.com/office/drawing/2014/main" id="{52C4CD3C-28C1-2B26-79AF-7C5525F313F2}"/>
              </a:ext>
            </a:extLst>
          </p:cNvPr>
          <p:cNvGrpSpPr>
            <a:grpSpLocks noGrp="1" noUngrp="1" noRot="1" noMove="1" noResize="1"/>
          </p:cNvGrpSpPr>
          <p:nvPr/>
        </p:nvGrpSpPr>
        <p:grpSpPr>
          <a:xfrm>
            <a:off x="0" y="876"/>
            <a:ext cx="12191999" cy="970671"/>
            <a:chOff x="0" y="876"/>
            <a:chExt cx="12191999" cy="970671"/>
          </a:xfrm>
        </p:grpSpPr>
        <p:sp>
          <p:nvSpPr>
            <p:cNvPr id="7" name="Rectangle 6">
              <a:extLst>
                <a:ext uri="{FF2B5EF4-FFF2-40B4-BE49-F238E27FC236}">
                  <a16:creationId xmlns:a16="http://schemas.microsoft.com/office/drawing/2014/main" id="{A29994F5-66AE-90C4-1724-E1297CD5D427}"/>
                </a:ext>
              </a:extLst>
            </p:cNvPr>
            <p:cNvSpPr>
              <a:spLocks noGrp="1" noRot="1" noMove="1" noResize="1" noEditPoints="1" noAdjustHandles="1" noChangeArrowheads="1" noChangeShapeType="1"/>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dirty="0">
                  <a:solidFill>
                    <a:schemeClr val="bg1"/>
                  </a:solidFill>
                  <a:effectLst>
                    <a:outerShdw blurRad="38100" dist="38100" dir="2700000" algn="tl">
                      <a:srgbClr val="000000">
                        <a:alpha val="43137"/>
                      </a:srgbClr>
                    </a:outerShdw>
                  </a:effectLst>
                  <a:ea typeface="+mn-lt"/>
                  <a:cs typeface="+mn-lt"/>
                </a:rPr>
                <a:t>Factors that Contribute to Truancy </a:t>
              </a:r>
              <a:endParaRPr lang="en-US" dirty="0"/>
            </a:p>
          </p:txBody>
        </p:sp>
        <p:pic>
          <p:nvPicPr>
            <p:cNvPr id="8" name="Picture 7">
              <a:extLst>
                <a:ext uri="{FF2B5EF4-FFF2-40B4-BE49-F238E27FC236}">
                  <a16:creationId xmlns:a16="http://schemas.microsoft.com/office/drawing/2014/main" id="{40B5FFDA-89E1-D84E-460A-6437A162A2F4}"/>
                </a:ext>
              </a:extLst>
            </p:cNvPr>
            <p:cNvPicPr>
              <a:picLocks noGrp="1" noRot="1" noChangeAspect="1" noMove="1" noResize="1" noEditPoints="1" noAdjustHandles="1" noChangeArrowheads="1" noChangeShapeType="1" noCrop="1"/>
            </p:cNvPicPr>
            <p:nvPr/>
          </p:nvPicPr>
          <p:blipFill rotWithShape="1">
            <a:blip r:embed="rId4"/>
            <a:srcRect l="4075" t="6020" r="5796" b="4614"/>
            <a:stretch/>
          </p:blipFill>
          <p:spPr>
            <a:xfrm>
              <a:off x="39542" y="59312"/>
              <a:ext cx="874858" cy="867457"/>
            </a:xfrm>
            <a:prstGeom prst="rect">
              <a:avLst/>
            </a:prstGeom>
          </p:spPr>
        </p:pic>
      </p:grpSp>
    </p:spTree>
    <p:extLst>
      <p:ext uri="{BB962C8B-B14F-4D97-AF65-F5344CB8AC3E}">
        <p14:creationId xmlns:p14="http://schemas.microsoft.com/office/powerpoint/2010/main" val="3088061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9716723E-1BD7-4ED7-8B49-FDCED682A9F4}"/>
              </a:ext>
            </a:extLst>
          </p:cNvPr>
          <p:cNvGraphicFramePr>
            <a:graphicFrameLocks/>
          </p:cNvGraphicFramePr>
          <p:nvPr/>
        </p:nvGraphicFramePr>
        <p:xfrm>
          <a:off x="1830419" y="2308643"/>
          <a:ext cx="8531158" cy="444764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5">
            <a:extLst>
              <a:ext uri="{FF2B5EF4-FFF2-40B4-BE49-F238E27FC236}">
                <a16:creationId xmlns:a16="http://schemas.microsoft.com/office/drawing/2014/main" id="{2EB5E248-8B62-4279-885F-82479CD48D3C}"/>
              </a:ext>
            </a:extLst>
          </p:cNvPr>
          <p:cNvSpPr txBox="1"/>
          <p:nvPr/>
        </p:nvSpPr>
        <p:spPr>
          <a:xfrm>
            <a:off x="561975" y="1066785"/>
            <a:ext cx="11364870" cy="3893374"/>
          </a:xfrm>
          <a:prstGeom prst="rect">
            <a:avLst/>
          </a:prstGeom>
          <a:noFill/>
          <a:ln cap="flat">
            <a:noFill/>
          </a:ln>
        </p:spPr>
        <p:txBody>
          <a:bodyPr vert="horz" wrap="square" lIns="91440" tIns="45720" rIns="91440" bIns="45720" anchor="t" anchorCtr="0" compatLnSpc="1">
            <a:spAutoFit/>
          </a:bodyPr>
          <a:lstStyle/>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sz="2400" b="1" dirty="0">
              <a:latin typeface="+mj-lt"/>
              <a:ea typeface="+mn-lt"/>
            </a:endParaRPr>
          </a:p>
          <a:p>
            <a:pPr marL="914400" lvl="1" indent="-457200" fontAlgn="base">
              <a:buFont typeface="Wingdings" panose="05000000000000000000" pitchFamily="2" charset="2"/>
              <a:buChar char="Ø"/>
            </a:pPr>
            <a:r>
              <a:rPr lang="en-US" sz="2800" dirty="0">
                <a:solidFill>
                  <a:srgbClr val="000000"/>
                </a:solidFill>
                <a:effectLst/>
                <a:ea typeface="Times New Roman" panose="02020603050405020304" pitchFamily="18" charset="0"/>
              </a:rPr>
              <a:t>Substance Abuse</a:t>
            </a:r>
            <a:endParaRPr lang="en-US" sz="2800" dirty="0">
              <a:effectLst/>
              <a:ea typeface="Calibri" panose="020F0502020204030204" pitchFamily="34" charset="0"/>
            </a:endParaRPr>
          </a:p>
          <a:p>
            <a:pPr marL="914400" lvl="1" indent="-457200" fontAlgn="base">
              <a:buFont typeface="Wingdings" panose="05000000000000000000" pitchFamily="2" charset="2"/>
              <a:buChar char="Ø"/>
            </a:pPr>
            <a:r>
              <a:rPr lang="en-US" sz="2800" dirty="0">
                <a:solidFill>
                  <a:srgbClr val="000000"/>
                </a:solidFill>
                <a:effectLst/>
                <a:ea typeface="Times New Roman" panose="02020603050405020304" pitchFamily="18" charset="0"/>
              </a:rPr>
              <a:t>Teen Pregnancy</a:t>
            </a:r>
            <a:endParaRPr lang="en-US" sz="2800" dirty="0">
              <a:effectLst/>
              <a:ea typeface="Calibri" panose="020F0502020204030204" pitchFamily="34" charset="0"/>
            </a:endParaRPr>
          </a:p>
          <a:p>
            <a:pPr marL="914400" lvl="1" indent="-457200" fontAlgn="base">
              <a:buFont typeface="Wingdings" panose="05000000000000000000" pitchFamily="2" charset="2"/>
              <a:buChar char="Ø"/>
            </a:pPr>
            <a:r>
              <a:rPr lang="en-US" sz="2800" dirty="0">
                <a:solidFill>
                  <a:srgbClr val="000000"/>
                </a:solidFill>
                <a:effectLst/>
                <a:ea typeface="Times New Roman" panose="02020603050405020304" pitchFamily="18" charset="0"/>
              </a:rPr>
              <a:t>Dropping out of school</a:t>
            </a:r>
            <a:endParaRPr lang="en-US" sz="2800" dirty="0">
              <a:effectLst/>
              <a:ea typeface="Calibri" panose="020F0502020204030204" pitchFamily="34" charset="0"/>
            </a:endParaRPr>
          </a:p>
          <a:p>
            <a:pPr marL="914400" lvl="1" indent="-457200" fontAlgn="base">
              <a:buFont typeface="Wingdings" panose="05000000000000000000" pitchFamily="2" charset="2"/>
              <a:buChar char="Ø"/>
            </a:pPr>
            <a:r>
              <a:rPr lang="en-US" sz="2800" dirty="0">
                <a:solidFill>
                  <a:srgbClr val="000000"/>
                </a:solidFill>
                <a:effectLst/>
                <a:ea typeface="Times New Roman" panose="02020603050405020304" pitchFamily="18" charset="0"/>
              </a:rPr>
              <a:t>Violence</a:t>
            </a:r>
            <a:endParaRPr lang="en-US" sz="2800" dirty="0">
              <a:effectLst/>
              <a:ea typeface="Calibri" panose="020F0502020204030204" pitchFamily="34" charset="0"/>
            </a:endParaRPr>
          </a:p>
          <a:p>
            <a:pPr marL="914400" lvl="1" indent="-457200" fontAlgn="base">
              <a:buFont typeface="Wingdings" panose="05000000000000000000" pitchFamily="2" charset="2"/>
              <a:buChar char="Ø"/>
            </a:pPr>
            <a:r>
              <a:rPr lang="en-US" sz="2800" dirty="0">
                <a:solidFill>
                  <a:srgbClr val="000000"/>
                </a:solidFill>
                <a:effectLst/>
                <a:ea typeface="Times New Roman" panose="02020603050405020304" pitchFamily="18" charset="0"/>
              </a:rPr>
              <a:t>Job Problems</a:t>
            </a:r>
            <a:endParaRPr lang="en-US" sz="2800" dirty="0">
              <a:effectLst/>
              <a:ea typeface="Calibri" panose="020F0502020204030204" pitchFamily="34" charset="0"/>
            </a:endParaRPr>
          </a:p>
          <a:p>
            <a:pPr marL="914400" lvl="1" indent="-457200" fontAlgn="base">
              <a:buFont typeface="Wingdings" panose="05000000000000000000" pitchFamily="2" charset="2"/>
              <a:buChar char="Ø"/>
            </a:pPr>
            <a:r>
              <a:rPr lang="en-US" sz="2800" dirty="0">
                <a:solidFill>
                  <a:srgbClr val="000000"/>
                </a:solidFill>
                <a:effectLst/>
                <a:ea typeface="Times New Roman" panose="02020603050405020304" pitchFamily="18" charset="0"/>
              </a:rPr>
              <a:t>Incarceration</a:t>
            </a:r>
            <a:endParaRPr lang="en-US" sz="2800" dirty="0">
              <a:effectLst/>
              <a:ea typeface="Calibri" panose="020F0502020204030204" pitchFamily="34" charset="0"/>
            </a:endParaRPr>
          </a:p>
          <a:p>
            <a:pPr marL="914400" lvl="1" indent="-457200" fontAlgn="base">
              <a:buFont typeface="Wingdings" panose="05000000000000000000" pitchFamily="2" charset="2"/>
              <a:buChar char="Ø"/>
            </a:pPr>
            <a:r>
              <a:rPr lang="en-US" sz="2800" dirty="0">
                <a:solidFill>
                  <a:srgbClr val="000000"/>
                </a:solidFill>
                <a:effectLst/>
                <a:ea typeface="Times New Roman" panose="02020603050405020304" pitchFamily="18" charset="0"/>
              </a:rPr>
              <a:t>Human Trafficking</a:t>
            </a:r>
            <a:endParaRPr lang="en-US" sz="2800" dirty="0">
              <a:effectLst/>
              <a:ea typeface="Calibri" panose="020F0502020204030204" pitchFamily="34" charset="0"/>
            </a:endParaRPr>
          </a:p>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sz="700" b="1" dirty="0">
              <a:latin typeface="+mj-lt"/>
              <a:ea typeface="Calibri" panose="020F0502020204030204" pitchFamily="34" charset="0"/>
              <a:cs typeface="Calibri Light"/>
            </a:endParaRPr>
          </a:p>
          <a:p>
            <a:pPr marR="0" lvl="0" algn="just"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US" sz="2000" b="1" dirty="0">
              <a:latin typeface="+mj-lt"/>
              <a:ea typeface="Calibri" panose="020F0502020204030204" pitchFamily="34" charset="0"/>
              <a:cs typeface="Calibri Light" panose="020F0302020204030204"/>
            </a:endParaRPr>
          </a:p>
        </p:txBody>
      </p:sp>
      <p:grpSp>
        <p:nvGrpSpPr>
          <p:cNvPr id="3" name="Group 2">
            <a:extLst>
              <a:ext uri="{FF2B5EF4-FFF2-40B4-BE49-F238E27FC236}">
                <a16:creationId xmlns:a16="http://schemas.microsoft.com/office/drawing/2014/main" id="{52C4CD3C-28C1-2B26-79AF-7C5525F313F2}"/>
              </a:ext>
            </a:extLst>
          </p:cNvPr>
          <p:cNvGrpSpPr>
            <a:grpSpLocks noGrp="1" noUngrp="1" noRot="1" noMove="1" noResize="1"/>
          </p:cNvGrpSpPr>
          <p:nvPr/>
        </p:nvGrpSpPr>
        <p:grpSpPr>
          <a:xfrm>
            <a:off x="0" y="876"/>
            <a:ext cx="12191999" cy="970671"/>
            <a:chOff x="0" y="876"/>
            <a:chExt cx="12191999" cy="970671"/>
          </a:xfrm>
        </p:grpSpPr>
        <p:sp>
          <p:nvSpPr>
            <p:cNvPr id="7" name="Rectangle 6">
              <a:extLst>
                <a:ext uri="{FF2B5EF4-FFF2-40B4-BE49-F238E27FC236}">
                  <a16:creationId xmlns:a16="http://schemas.microsoft.com/office/drawing/2014/main" id="{A29994F5-66AE-90C4-1724-E1297CD5D427}"/>
                </a:ext>
              </a:extLst>
            </p:cNvPr>
            <p:cNvSpPr>
              <a:spLocks noGrp="1" noRot="1" noMove="1" noResize="1" noEditPoints="1" noAdjustHandles="1" noChangeArrowheads="1" noChangeShapeType="1"/>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dirty="0">
                  <a:solidFill>
                    <a:schemeClr val="bg1"/>
                  </a:solidFill>
                  <a:effectLst>
                    <a:outerShdw blurRad="38100" dist="38100" dir="2700000" algn="tl">
                      <a:srgbClr val="000000">
                        <a:alpha val="43137"/>
                      </a:srgbClr>
                    </a:outerShdw>
                  </a:effectLst>
                  <a:ea typeface="+mn-lt"/>
                  <a:cs typeface="+mn-lt"/>
                </a:rPr>
                <a:t>Truancy can lead to</a:t>
              </a:r>
              <a:endParaRPr lang="en-US" dirty="0"/>
            </a:p>
          </p:txBody>
        </p:sp>
        <p:pic>
          <p:nvPicPr>
            <p:cNvPr id="8" name="Picture 7">
              <a:extLst>
                <a:ext uri="{FF2B5EF4-FFF2-40B4-BE49-F238E27FC236}">
                  <a16:creationId xmlns:a16="http://schemas.microsoft.com/office/drawing/2014/main" id="{40B5FFDA-89E1-D84E-460A-6437A162A2F4}"/>
                </a:ext>
              </a:extLst>
            </p:cNvPr>
            <p:cNvPicPr>
              <a:picLocks noGrp="1" noRot="1" noChangeAspect="1" noMove="1" noResize="1" noEditPoints="1" noAdjustHandles="1" noChangeArrowheads="1" noChangeShapeType="1" noCrop="1"/>
            </p:cNvPicPr>
            <p:nvPr/>
          </p:nvPicPr>
          <p:blipFill rotWithShape="1">
            <a:blip r:embed="rId4"/>
            <a:srcRect l="4075" t="6020" r="5796" b="4614"/>
            <a:stretch/>
          </p:blipFill>
          <p:spPr>
            <a:xfrm>
              <a:off x="39542" y="59312"/>
              <a:ext cx="874858" cy="867457"/>
            </a:xfrm>
            <a:prstGeom prst="rect">
              <a:avLst/>
            </a:prstGeom>
          </p:spPr>
        </p:pic>
      </p:grpSp>
    </p:spTree>
    <p:extLst>
      <p:ext uri="{BB962C8B-B14F-4D97-AF65-F5344CB8AC3E}">
        <p14:creationId xmlns:p14="http://schemas.microsoft.com/office/powerpoint/2010/main" val="2356242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9716723E-1BD7-4ED7-8B49-FDCED682A9F4}"/>
              </a:ext>
            </a:extLst>
          </p:cNvPr>
          <p:cNvGraphicFramePr>
            <a:graphicFrameLocks/>
          </p:cNvGraphicFramePr>
          <p:nvPr/>
        </p:nvGraphicFramePr>
        <p:xfrm>
          <a:off x="1830419" y="2308643"/>
          <a:ext cx="8531158" cy="444764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5">
            <a:extLst>
              <a:ext uri="{FF2B5EF4-FFF2-40B4-BE49-F238E27FC236}">
                <a16:creationId xmlns:a16="http://schemas.microsoft.com/office/drawing/2014/main" id="{2EB5E248-8B62-4279-885F-82479CD48D3C}"/>
              </a:ext>
            </a:extLst>
          </p:cNvPr>
          <p:cNvSpPr txBox="1"/>
          <p:nvPr/>
        </p:nvSpPr>
        <p:spPr>
          <a:xfrm>
            <a:off x="561975" y="1066785"/>
            <a:ext cx="11364870" cy="4385816"/>
          </a:xfrm>
          <a:prstGeom prst="rect">
            <a:avLst/>
          </a:prstGeom>
          <a:noFill/>
          <a:ln cap="flat">
            <a:noFill/>
          </a:ln>
        </p:spPr>
        <p:txBody>
          <a:bodyPr vert="horz" wrap="square" lIns="91440" tIns="45720" rIns="91440" bIns="45720" anchor="t" anchorCtr="0" compatLnSpc="1">
            <a:spAutoFit/>
          </a:bodyPr>
          <a:lstStyle/>
          <a:p>
            <a:pPr marL="971550" lvl="1" indent="-285750" fontAlgn="base">
              <a:buFont typeface="Wingdings" panose="05000000000000000000" pitchFamily="2" charset="2"/>
              <a:buChar char="Ø"/>
            </a:pPr>
            <a:endParaRPr lang="en-US" sz="2800" dirty="0">
              <a:solidFill>
                <a:srgbClr val="000000"/>
              </a:solidFill>
              <a:effectLst/>
              <a:ea typeface="Times New Roman" panose="02020603050405020304" pitchFamily="18" charset="0"/>
            </a:endParaRPr>
          </a:p>
          <a:p>
            <a:pPr marL="971550" lvl="1" indent="-285750" fontAlgn="base">
              <a:buFont typeface="Wingdings" panose="05000000000000000000" pitchFamily="2" charset="2"/>
              <a:buChar char="Ø"/>
            </a:pPr>
            <a:r>
              <a:rPr lang="en-US" sz="2800" dirty="0">
                <a:solidFill>
                  <a:srgbClr val="000000"/>
                </a:solidFill>
                <a:effectLst/>
                <a:ea typeface="Times New Roman" panose="02020603050405020304" pitchFamily="18" charset="0"/>
              </a:rPr>
              <a:t>Missing 10% (or about 18 days of a school year) can drastically affect a student’s academic success.</a:t>
            </a:r>
            <a:endParaRPr lang="en-US" sz="2800" dirty="0">
              <a:ea typeface="Times New Roman" panose="02020603050405020304" pitchFamily="18" charset="0"/>
            </a:endParaRPr>
          </a:p>
          <a:p>
            <a:pPr marL="971550" lvl="1" indent="-285750" fontAlgn="base">
              <a:buFont typeface="Wingdings" panose="05000000000000000000" pitchFamily="2" charset="2"/>
              <a:buChar char="Ø"/>
            </a:pPr>
            <a:r>
              <a:rPr lang="en-US" sz="2800" dirty="0">
                <a:solidFill>
                  <a:srgbClr val="000000"/>
                </a:solidFill>
                <a:effectLst/>
                <a:ea typeface="Times New Roman" panose="02020603050405020304" pitchFamily="18" charset="0"/>
              </a:rPr>
              <a:t>By the 6th grade, absenteeism is one of three signs that can indicate if a student is at risk for dropping out of high school. In the 9th grade, regular and high attendance predicts graduation rates better than 8th grade test scores.</a:t>
            </a:r>
            <a:endParaRPr lang="en-US" sz="2800" dirty="0">
              <a:solidFill>
                <a:srgbClr val="000000"/>
              </a:solidFill>
              <a:ea typeface="Times New Roman" panose="02020603050405020304" pitchFamily="18" charset="0"/>
            </a:endParaRPr>
          </a:p>
          <a:p>
            <a:pPr marL="971550" lvl="1" indent="-285750" fontAlgn="base">
              <a:buFont typeface="Wingdings" panose="05000000000000000000" pitchFamily="2" charset="2"/>
              <a:buChar char="Ø"/>
            </a:pPr>
            <a:r>
              <a:rPr lang="en-US" sz="2800" kern="0" dirty="0">
                <a:solidFill>
                  <a:srgbClr val="000000"/>
                </a:solidFill>
                <a:effectLst/>
                <a:ea typeface="Times New Roman" panose="02020603050405020304" pitchFamily="18" charset="0"/>
              </a:rPr>
              <a:t>Truancy and unexcused absences from school is a known risk factor for adult criminality and delinquent behavior.</a:t>
            </a:r>
          </a:p>
          <a:p>
            <a:pPr marL="342900" indent="-342900" algn="just">
              <a:buFont typeface="Wingdings" panose="05000000000000000000" pitchFamily="2" charset="2"/>
              <a:buChar char="Ø"/>
              <a:defRPr sz="1800" b="0" i="0" u="none" strike="noStrike" kern="0" cap="none" spc="0" baseline="0">
                <a:solidFill>
                  <a:srgbClr val="000000"/>
                </a:solidFill>
                <a:uFillTx/>
              </a:defRPr>
            </a:pPr>
            <a:endParaRPr lang="en-US" sz="700" b="1" dirty="0">
              <a:latin typeface="+mj-lt"/>
              <a:ea typeface="Calibri" panose="020F0502020204030204" pitchFamily="34" charset="0"/>
              <a:cs typeface="Calibri Light"/>
            </a:endParaRPr>
          </a:p>
          <a:p>
            <a:pPr marR="0" lvl="0" algn="just"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US" sz="2000" b="1" dirty="0">
              <a:latin typeface="+mj-lt"/>
              <a:ea typeface="Calibri" panose="020F0502020204030204" pitchFamily="34" charset="0"/>
              <a:cs typeface="Calibri Light" panose="020F0302020204030204"/>
            </a:endParaRPr>
          </a:p>
        </p:txBody>
      </p:sp>
      <p:grpSp>
        <p:nvGrpSpPr>
          <p:cNvPr id="3" name="Group 2">
            <a:extLst>
              <a:ext uri="{FF2B5EF4-FFF2-40B4-BE49-F238E27FC236}">
                <a16:creationId xmlns:a16="http://schemas.microsoft.com/office/drawing/2014/main" id="{52C4CD3C-28C1-2B26-79AF-7C5525F313F2}"/>
              </a:ext>
            </a:extLst>
          </p:cNvPr>
          <p:cNvGrpSpPr>
            <a:grpSpLocks noGrp="1" noUngrp="1" noRot="1" noMove="1" noResize="1"/>
          </p:cNvGrpSpPr>
          <p:nvPr/>
        </p:nvGrpSpPr>
        <p:grpSpPr>
          <a:xfrm>
            <a:off x="0" y="876"/>
            <a:ext cx="12191999" cy="970671"/>
            <a:chOff x="0" y="876"/>
            <a:chExt cx="12191999" cy="970671"/>
          </a:xfrm>
        </p:grpSpPr>
        <p:sp>
          <p:nvSpPr>
            <p:cNvPr id="7" name="Rectangle 6">
              <a:extLst>
                <a:ext uri="{FF2B5EF4-FFF2-40B4-BE49-F238E27FC236}">
                  <a16:creationId xmlns:a16="http://schemas.microsoft.com/office/drawing/2014/main" id="{A29994F5-66AE-90C4-1724-E1297CD5D427}"/>
                </a:ext>
              </a:extLst>
            </p:cNvPr>
            <p:cNvSpPr>
              <a:spLocks noGrp="1" noRot="1" noMove="1" noResize="1" noEditPoints="1" noAdjustHandles="1" noChangeArrowheads="1" noChangeShapeType="1"/>
            </p:cNvSpPr>
            <p:nvPr/>
          </p:nvSpPr>
          <p:spPr>
            <a:xfrm>
              <a:off x="0" y="876"/>
              <a:ext cx="12191999" cy="9706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dirty="0">
                  <a:solidFill>
                    <a:schemeClr val="bg1"/>
                  </a:solidFill>
                  <a:effectLst>
                    <a:outerShdw blurRad="38100" dist="38100" dir="2700000" algn="tl">
                      <a:srgbClr val="000000">
                        <a:alpha val="43137"/>
                      </a:srgbClr>
                    </a:outerShdw>
                  </a:effectLst>
                  <a:ea typeface="+mn-lt"/>
                  <a:cs typeface="+mn-lt"/>
                </a:rPr>
                <a:t>Truancy and Impact on Academic Success </a:t>
              </a:r>
              <a:endParaRPr lang="en-US" dirty="0"/>
            </a:p>
          </p:txBody>
        </p:sp>
        <p:pic>
          <p:nvPicPr>
            <p:cNvPr id="8" name="Picture 7">
              <a:extLst>
                <a:ext uri="{FF2B5EF4-FFF2-40B4-BE49-F238E27FC236}">
                  <a16:creationId xmlns:a16="http://schemas.microsoft.com/office/drawing/2014/main" id="{40B5FFDA-89E1-D84E-460A-6437A162A2F4}"/>
                </a:ext>
              </a:extLst>
            </p:cNvPr>
            <p:cNvPicPr>
              <a:picLocks noGrp="1" noRot="1" noChangeAspect="1" noMove="1" noResize="1" noEditPoints="1" noAdjustHandles="1" noChangeArrowheads="1" noChangeShapeType="1" noCrop="1"/>
            </p:cNvPicPr>
            <p:nvPr/>
          </p:nvPicPr>
          <p:blipFill rotWithShape="1">
            <a:blip r:embed="rId4"/>
            <a:srcRect l="4075" t="6020" r="5796" b="4614"/>
            <a:stretch/>
          </p:blipFill>
          <p:spPr>
            <a:xfrm>
              <a:off x="39542" y="59312"/>
              <a:ext cx="874858" cy="867457"/>
            </a:xfrm>
            <a:prstGeom prst="rect">
              <a:avLst/>
            </a:prstGeom>
          </p:spPr>
        </p:pic>
      </p:grpSp>
    </p:spTree>
    <p:extLst>
      <p:ext uri="{BB962C8B-B14F-4D97-AF65-F5344CB8AC3E}">
        <p14:creationId xmlns:p14="http://schemas.microsoft.com/office/powerpoint/2010/main" val="2498470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4016</TotalTime>
  <Words>4252</Words>
  <Application>Microsoft Office PowerPoint</Application>
  <PresentationFormat>Widescreen</PresentationFormat>
  <Paragraphs>467</Paragraphs>
  <Slides>43</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Calibri Light</vt:lpstr>
      <vt:lpstr>Times New Roman</vt:lpstr>
      <vt:lpstr>Wingdings</vt:lpstr>
      <vt:lpstr>Wingdings,Sans-Serif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Goals</vt:lpstr>
      <vt:lpstr>Who answered the call to assist:</vt:lpstr>
      <vt:lpstr>Identified Schools and Dates for Programs</vt:lpstr>
      <vt:lpstr>PowerPoint Presentation</vt:lpstr>
      <vt:lpstr>Attendance to the Pilot Program</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NVDraper@co.pg.md.us</dc:creator>
  <cp:lastModifiedBy>Celestin-Antonin, Lynn</cp:lastModifiedBy>
  <cp:revision>15</cp:revision>
  <cp:lastPrinted>2024-11-12T18:33:52Z</cp:lastPrinted>
  <dcterms:created xsi:type="dcterms:W3CDTF">2021-03-12T03:55:51Z</dcterms:created>
  <dcterms:modified xsi:type="dcterms:W3CDTF">2024-12-03T19:16:10Z</dcterms:modified>
</cp:coreProperties>
</file>