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000000"/>
          </p15:clr>
        </p15:guide>
        <p15:guide id="2" pos="3743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000000"/>
          </p15:clr>
        </p15:guide>
        <p15:guide id="2" pos="2229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DSemUooBWnPXremKZrayWQn8s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162FD8-3130-4036-9705-E9CC8C99A11A}">
  <a:tblStyle styleId="{55162FD8-3130-4036-9705-E9CC8C99A11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84E86DD-0DDD-45CF-88A8-5D58AC878AC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9" y="186"/>
      </p:cViewPr>
      <p:guideLst>
        <p:guide orient="horz" pos="864"/>
        <p:guide pos="37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705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437" y="0"/>
            <a:ext cx="306705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7512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3175"/>
            <a:ext cx="306705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437" y="8893175"/>
            <a:ext cx="306705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Give a brief background of myself, including where school, training, etc.</a:t>
            </a:r>
            <a:endParaRPr/>
          </a:p>
        </p:txBody>
      </p:sp>
      <p:sp>
        <p:nvSpPr>
          <p:cNvPr id="33" name="Google Shape;33;p1:notes"/>
          <p:cNvSpPr txBox="1"/>
          <p:nvPr/>
        </p:nvSpPr>
        <p:spPr>
          <a:xfrm>
            <a:off x="4008437" y="8893175"/>
            <a:ext cx="306705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2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:notes"/>
          <p:cNvSpPr txBox="1">
            <a:spLocks noGrp="1"/>
          </p:cNvSpPr>
          <p:nvPr>
            <p:ph type="body" idx="1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2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0af0741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0af074159_0_0:notes"/>
          <p:cNvSpPr txBox="1">
            <a:spLocks noGrp="1"/>
          </p:cNvSpPr>
          <p:nvPr>
            <p:ph type="body" idx="1"/>
          </p:nvPr>
        </p:nvSpPr>
        <p:spPr>
          <a:xfrm>
            <a:off x="708025" y="4448175"/>
            <a:ext cx="5661000" cy="4213200"/>
          </a:xfrm>
          <a:prstGeom prst="rect">
            <a:avLst/>
          </a:prstGeom>
        </p:spPr>
        <p:txBody>
          <a:bodyPr spcFirstLastPara="1" wrap="square" lIns="93900" tIns="46950" rIns="93900" bIns="46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b0af074159_0_0:notes"/>
          <p:cNvSpPr txBox="1">
            <a:spLocks noGrp="1"/>
          </p:cNvSpPr>
          <p:nvPr>
            <p:ph type="sldNum" idx="12"/>
          </p:nvPr>
        </p:nvSpPr>
        <p:spPr>
          <a:xfrm>
            <a:off x="4008437" y="8893175"/>
            <a:ext cx="3067200" cy="468300"/>
          </a:xfrm>
          <a:prstGeom prst="rect">
            <a:avLst/>
          </a:prstGeom>
        </p:spPr>
        <p:txBody>
          <a:bodyPr spcFirstLastPara="1" wrap="square" lIns="93900" tIns="46950" rIns="93900" bIns="469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:notes"/>
          <p:cNvSpPr txBox="1">
            <a:spLocks noGrp="1"/>
          </p:cNvSpPr>
          <p:nvPr>
            <p:ph type="body" idx="1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00" tIns="46950" rIns="93900" bIns="469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2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 TITLE PAGE">
  <p:cSld name="1_WHITE TITLE P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609600" y="41910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F243E"/>
              </a:buClr>
              <a:buSzPts val="2000"/>
              <a:buNone/>
              <a:defRPr sz="2000" b="1" i="0" cap="none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609600" y="2133600"/>
            <a:ext cx="10972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WHITE TITLE PAGE">
  <p:cSld name="3_WHITE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1197335" y="1675004"/>
            <a:ext cx="9855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>
                <a:solidFill>
                  <a:schemeClr val="dk1"/>
                </a:solidFill>
              </a:defRPr>
            </a:lvl2pPr>
            <a:lvl3pPr marL="137160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84076" y="18925"/>
            <a:ext cx="893029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25" y="15875"/>
            <a:ext cx="2767012" cy="14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5"/>
          <p:cNvSpPr txBox="1"/>
          <p:nvPr/>
        </p:nvSpPr>
        <p:spPr>
          <a:xfrm>
            <a:off x="-4762" y="6416675"/>
            <a:ext cx="12192000" cy="4365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5"/>
          <p:cNvSpPr txBox="1"/>
          <p:nvPr/>
        </p:nvSpPr>
        <p:spPr>
          <a:xfrm>
            <a:off x="4430712" y="6459537"/>
            <a:ext cx="35306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www.ushelpingus.org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609600" y="884237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/>
        </p:nvSpPr>
        <p:spPr>
          <a:xfrm>
            <a:off x="0" y="955675"/>
            <a:ext cx="12192000" cy="5902325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62838">
                <a:srgbClr val="C8BDD7"/>
              </a:gs>
              <a:gs pos="83999">
                <a:srgbClr val="B09FC5"/>
              </a:gs>
              <a:gs pos="88494">
                <a:srgbClr val="967FB2"/>
              </a:gs>
              <a:gs pos="94999">
                <a:srgbClr val="8064A2"/>
              </a:gs>
              <a:gs pos="100000">
                <a:srgbClr val="8064A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7"/>
          <p:cNvSpPr txBox="1"/>
          <p:nvPr/>
        </p:nvSpPr>
        <p:spPr>
          <a:xfrm>
            <a:off x="0" y="0"/>
            <a:ext cx="12192000" cy="9556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7" descr="Image result for jsu logo"/>
          <p:cNvSpPr txBox="1"/>
          <p:nvPr/>
        </p:nvSpPr>
        <p:spPr>
          <a:xfrm>
            <a:off x="207962" y="-144462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 descr="Image result for jsu logo"/>
          <p:cNvSpPr txBox="1"/>
          <p:nvPr/>
        </p:nvSpPr>
        <p:spPr>
          <a:xfrm>
            <a:off x="207962" y="-144462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-31750"/>
            <a:ext cx="2082800" cy="107791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609600" y="884237"/>
            <a:ext cx="10972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E99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10972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1655762" y="1446212"/>
            <a:ext cx="8845550" cy="36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 Helping Us, People Into Living, Inc.: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to Zero New Infections by 2030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body" idx="1"/>
          </p:nvPr>
        </p:nvSpPr>
        <p:spPr>
          <a:xfrm>
            <a:off x="2081412" y="5561562"/>
            <a:ext cx="82296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Dr. Jermaine Wyatt, LICSW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Director of Community Health and Health Equity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>
            <a:spLocks noGrp="1"/>
          </p:cNvSpPr>
          <p:nvPr>
            <p:ph type="body" idx="1"/>
          </p:nvPr>
        </p:nvSpPr>
        <p:spPr>
          <a:xfrm>
            <a:off x="201612" y="1260475"/>
            <a:ext cx="5513387" cy="545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1985, and later incorporated on October 5, 1988.</a:t>
            </a:r>
            <a:endParaRPr/>
          </a:p>
          <a:p>
            <a:pPr marL="34290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Self-help support group; followed principles of mind, body and spirit.</a:t>
            </a:r>
            <a:endParaRPr/>
          </a:p>
          <a:p>
            <a:pPr marL="34290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Today, the oldest and one of the largest Black gay-founded/led, Black serving, HIV services organizations in the nation.</a:t>
            </a:r>
            <a:endParaRPr/>
          </a:p>
          <a:p>
            <a:pPr marL="34290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improve the health and well-being of Black gay men* &amp; to reduce the impact of HIV/AIDS in the entire Black community.</a:t>
            </a:r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title"/>
          </p:nvPr>
        </p:nvSpPr>
        <p:spPr>
          <a:xfrm>
            <a:off x="3184525" y="19050"/>
            <a:ext cx="8929687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 Helping Us: The Beginning</a:t>
            </a:r>
            <a:endParaRPr/>
          </a:p>
        </p:txBody>
      </p:sp>
      <p:pic>
        <p:nvPicPr>
          <p:cNvPr id="43" name="Google Shape;43;p2" descr="UHU.j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6425" y="1214437"/>
            <a:ext cx="4873625" cy="278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 descr="Rainey.j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4550" y="2978150"/>
            <a:ext cx="2289175" cy="29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2150" y="4638675"/>
            <a:ext cx="416242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196975" y="1674812"/>
            <a:ext cx="9855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3184525" y="19050"/>
            <a:ext cx="8929687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 Helping Us: Who Are We Now? </a:t>
            </a:r>
            <a:endParaRPr/>
          </a:p>
        </p:txBody>
      </p:sp>
      <p:graphicFrame>
        <p:nvGraphicFramePr>
          <p:cNvPr id="52" name="Google Shape;52;p6"/>
          <p:cNvGraphicFramePr/>
          <p:nvPr/>
        </p:nvGraphicFramePr>
        <p:xfrm>
          <a:off x="3830637" y="1263650"/>
          <a:ext cx="7926375" cy="5860480"/>
        </p:xfrm>
        <a:graphic>
          <a:graphicData uri="http://schemas.openxmlformats.org/drawingml/2006/table">
            <a:tbl>
              <a:tblPr>
                <a:noFill/>
                <a:tableStyleId>{55162FD8-3130-4036-9705-E9CC8C99A11A}</a:tableStyleId>
              </a:tblPr>
              <a:tblGrid>
                <a:gridCol w="792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Programs, Services and Activities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 &amp; PEP services, including education and navigation services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HIV treatment (Ryan White: Outpatient Ambulatory Medical Services)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Integrated HIV/STD Testing, incl. Syphilis, gonorrhea, Chlamydia, Hepatitis C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STD Treatments &amp; Vaccinations (HPV, Hepatitis A &amp; B)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TeleHealth services, incl. TeleScreening, TeleMental Health, TeleCase Management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Psychotherapy / Counseling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Behavioral HIV Interventions (e.g., Healthy Relationships)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 Management (Medical, non-Medical, Housing)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Psychosocial Support Groups (Various)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Community-Based Outreach &amp; Education (Mobile Health)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Substance Use Screenings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Syringe Services Program (Needle Exchange)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Drop-In Center: The DENIM Collection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Workforce Development (Project GROWTH, Peer Educators)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Hip Hop 2 Prevent Substance Abuse and HIV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Research: Epi of HepC; SNS and PrEP; SRD and PrEP</a:t>
                      </a:r>
                      <a:endParaRPr sz="1400" u="none" strike="noStrike" cap="none"/>
                    </a:p>
                  </a:txBody>
                  <a:tcPr marL="68575" marR="68575" marT="34300" marB="34300"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53" name="Google Shape;53;p6"/>
          <p:cNvGrpSpPr/>
          <p:nvPr/>
        </p:nvGrpSpPr>
        <p:grpSpPr>
          <a:xfrm>
            <a:off x="9523412" y="3503612"/>
            <a:ext cx="2560637" cy="3244850"/>
            <a:chOff x="6833753" y="1109560"/>
            <a:chExt cx="4474192" cy="4925480"/>
          </a:xfrm>
        </p:grpSpPr>
        <p:pic>
          <p:nvPicPr>
            <p:cNvPr id="54" name="Google Shape;54;p6" descr="A picture containing person, court, player, spor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t="-6124"/>
            <a:stretch/>
          </p:blipFill>
          <p:spPr>
            <a:xfrm>
              <a:off x="6833753" y="1714478"/>
              <a:ext cx="4471555" cy="43205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" name="Google Shape;55;p6"/>
            <p:cNvGrpSpPr/>
            <p:nvPr/>
          </p:nvGrpSpPr>
          <p:grpSpPr>
            <a:xfrm>
              <a:off x="6835832" y="1109560"/>
              <a:ext cx="4472113" cy="859675"/>
              <a:chOff x="723900" y="1418288"/>
              <a:chExt cx="5153198" cy="990600"/>
            </a:xfrm>
          </p:grpSpPr>
          <p:pic>
            <p:nvPicPr>
              <p:cNvPr id="56" name="Google Shape;56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277985" y="1418288"/>
                <a:ext cx="2599113" cy="990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6" descr="A picture containing text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23900" y="1418288"/>
                <a:ext cx="3070269" cy="990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8" name="Google Shape;58;p6"/>
          <p:cNvSpPr txBox="1"/>
          <p:nvPr/>
        </p:nvSpPr>
        <p:spPr>
          <a:xfrm>
            <a:off x="-25400" y="1347787"/>
            <a:ext cx="37338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experienced </a:t>
            </a:r>
            <a:r>
              <a:rPr lang="en-US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community-based non-profit organization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Addresses the unmet needs of underserved, marginalized, and overlooked populations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Racial,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 and gender minorities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people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&amp; thriving with HIV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persons with mood and substance us disorders.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95262" y="6096000"/>
            <a:ext cx="3233737" cy="7381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Pre-exposure (PrEP) and Post  (PEP) prophylaxis; prevents someone that is HIV-negative from acquiring HIV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511175" y="1533525"/>
            <a:ext cx="8056562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DENIM Closet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DENIM Cupboard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House of DENIM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DENIM Tech (workforce development)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DENIM Drive**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DENIM Health</a:t>
            </a:r>
            <a:endParaRPr/>
          </a:p>
          <a:p>
            <a:pPr marL="91440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Integrated HIV/STD Testing</a:t>
            </a:r>
            <a:endParaRPr/>
          </a:p>
          <a:p>
            <a:pPr marL="91440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 Specialty / PrEP Care</a:t>
            </a:r>
            <a:endParaRPr/>
          </a:p>
          <a:p>
            <a:pPr marL="91440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Management</a:t>
            </a:r>
            <a:endParaRPr/>
          </a:p>
          <a:p>
            <a:pPr marL="91440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Behavioral Health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3184525" y="19050"/>
            <a:ext cx="8929687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 Helping Us: The DENIM Collection </a:t>
            </a:r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8575" y="1831975"/>
            <a:ext cx="4146550" cy="41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 txBox="1"/>
          <p:nvPr/>
        </p:nvSpPr>
        <p:spPr>
          <a:xfrm>
            <a:off x="450850" y="1449387"/>
            <a:ext cx="6858000" cy="2708275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5419725" y="3676650"/>
            <a:ext cx="706437" cy="278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500"/>
              <a:buFont typeface="Arial"/>
              <a:buNone/>
            </a:pPr>
            <a:r>
              <a:rPr lang="en-US" sz="17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76200" y="6477000"/>
            <a:ext cx="5137150" cy="3079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**RideShare or Transportation Assistance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0af074159_0_0"/>
          <p:cNvSpPr txBox="1">
            <a:spLocks noGrp="1"/>
          </p:cNvSpPr>
          <p:nvPr>
            <p:ph type="body" idx="1"/>
          </p:nvPr>
        </p:nvSpPr>
        <p:spPr>
          <a:xfrm>
            <a:off x="1197335" y="1675004"/>
            <a:ext cx="9855300" cy="396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b0af074159_0_0"/>
          <p:cNvSpPr txBox="1">
            <a:spLocks noGrp="1"/>
          </p:cNvSpPr>
          <p:nvPr>
            <p:ph type="title"/>
          </p:nvPr>
        </p:nvSpPr>
        <p:spPr>
          <a:xfrm>
            <a:off x="3184076" y="18925"/>
            <a:ext cx="8930400" cy="94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2b0af074159_0_0"/>
          <p:cNvSpPr txBox="1"/>
          <p:nvPr/>
        </p:nvSpPr>
        <p:spPr>
          <a:xfrm>
            <a:off x="1196975" y="1674812"/>
            <a:ext cx="98553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  <p:sp>
        <p:nvSpPr>
          <p:cNvPr id="78" name="Google Shape;78;g2b0af074159_0_0"/>
          <p:cNvSpPr txBox="1"/>
          <p:nvPr/>
        </p:nvSpPr>
        <p:spPr>
          <a:xfrm>
            <a:off x="3184525" y="19050"/>
            <a:ext cx="89298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</a:rPr>
              <a:t>Community-Informed Research</a:t>
            </a:r>
            <a:endParaRPr sz="3600" b="1">
              <a:solidFill>
                <a:srgbClr val="FFFFFF"/>
              </a:solidFill>
            </a:endParaRPr>
          </a:p>
        </p:txBody>
      </p:sp>
      <p:graphicFrame>
        <p:nvGraphicFramePr>
          <p:cNvPr id="79" name="Google Shape;79;g2b0af074159_0_0"/>
          <p:cNvGraphicFramePr/>
          <p:nvPr/>
        </p:nvGraphicFramePr>
        <p:xfrm>
          <a:off x="647700" y="1325562"/>
          <a:ext cx="10953750" cy="4924370"/>
        </p:xfrm>
        <a:graphic>
          <a:graphicData uri="http://schemas.openxmlformats.org/drawingml/2006/table">
            <a:tbl>
              <a:tblPr>
                <a:noFill/>
                <a:tableStyleId>{584E86DD-0DDD-45CF-88A8-5D58AC878AC9}</a:tableStyleId>
              </a:tblPr>
              <a:tblGrid>
                <a:gridCol w="109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Active Research Study Protocols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Epidemiology of HepC in Black &amp; Latino Sexual Minority Men in Washington, DC &amp; Dallas, TX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PrEP Initiation and Adherence Among Black Sexual Minority Men: A Social Network-Level Intervention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Structural Racism and Discrimination and its Impact on HIV Testing and PrEP Outcomes among Black SMM in Washington, DC &amp; Dallas, TX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mixed methods study of the association between engagement in LAI PrEP, sexual health screenings, psychosocial health, and substance use among key populations in Washington DC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Developing and pilot testing a multidimensional intervention to improve HIV care outcomes among recently incarcerated people living with HIV in the Washington DC metropolitan area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Adapting and piloting a group intervention to address intersectional stigmas, and support shared resiliency and HIV wellness, among Black sexual minority men in Washington DC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 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Designing and piloting a pharmacy-based PrEP delivery model for Black Adults in Washington, DC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 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Identifying socioecological profiles that impact changes in care outcomes among Black Sexual minority men living with HIV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 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randomized clinical trial of client-centered care coordination to improve pre-exposure prophylaxis use for Black men who have sex with men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0" name="Google Shape;80;g2b0af074159_0_0"/>
          <p:cNvSpPr txBox="1"/>
          <p:nvPr/>
        </p:nvSpPr>
        <p:spPr>
          <a:xfrm>
            <a:off x="533400" y="3032125"/>
            <a:ext cx="11217300" cy="549300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b0af074159_0_0"/>
          <p:cNvSpPr txBox="1"/>
          <p:nvPr/>
        </p:nvSpPr>
        <p:spPr>
          <a:xfrm>
            <a:off x="512762" y="4186237"/>
            <a:ext cx="11217300" cy="547800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b0af074159_0_0"/>
          <p:cNvSpPr txBox="1"/>
          <p:nvPr/>
        </p:nvSpPr>
        <p:spPr>
          <a:xfrm>
            <a:off x="511175" y="4760912"/>
            <a:ext cx="11215800" cy="322200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b0af074159_0_0"/>
          <p:cNvSpPr txBox="1"/>
          <p:nvPr/>
        </p:nvSpPr>
        <p:spPr>
          <a:xfrm>
            <a:off x="525462" y="5664200"/>
            <a:ext cx="11215800" cy="547800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1238250" y="2339975"/>
            <a:ext cx="10066337" cy="358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Areas to End the HIV Epidemic</a:t>
            </a: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Housing / Community Development</a:t>
            </a: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Gender Affirming Care</a:t>
            </a: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Culturally Appropriate Research &amp; Services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184525" y="19050"/>
            <a:ext cx="8929687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Future of Us Helping Us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ContentNoGraphic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ContentNoGraphic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Widescreen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4_ContentNoGraphics</vt:lpstr>
      <vt:lpstr>13_ContentNoGraphics</vt:lpstr>
      <vt:lpstr> Us Helping Us, People Into Living, Inc.: Getting to Zero New Infections by 2030  </vt:lpstr>
      <vt:lpstr>Us Helping Us: The Beginning</vt:lpstr>
      <vt:lpstr>Us Helping Us: Who Are We Now? </vt:lpstr>
      <vt:lpstr>Us Helping Us: The DENIM Collection </vt:lpstr>
      <vt:lpstr>PowerPoint Presentation</vt:lpstr>
      <vt:lpstr>The Future of Us Helping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Us Helping Us, People Into Living, Inc.: Getting to Zero New Infections by 2030  </dc:title>
  <dc:creator>Stefanie O'Brien</dc:creator>
  <cp:lastModifiedBy>Jermaine Wyatt</cp:lastModifiedBy>
  <cp:revision>1</cp:revision>
  <dcterms:created xsi:type="dcterms:W3CDTF">2012-05-02T12:39:21Z</dcterms:created>
  <dcterms:modified xsi:type="dcterms:W3CDTF">2024-10-17T15:10:52Z</dcterms:modified>
</cp:coreProperties>
</file>