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60" r:id="rId4"/>
    <p:sldId id="288" r:id="rId5"/>
    <p:sldId id="262" r:id="rId6"/>
    <p:sldId id="259" r:id="rId7"/>
    <p:sldId id="289" r:id="rId8"/>
    <p:sldId id="294" r:id="rId9"/>
    <p:sldId id="291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0AC"/>
    <a:srgbClr val="F2F2F2"/>
    <a:srgbClr val="FEE834"/>
    <a:srgbClr val="FFFFFF"/>
    <a:srgbClr val="29B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59F4C-1E25-4432-9942-F3A557BBF4BC}" v="1" dt="2024-10-07T18:56:55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647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, Nina B." userId="f6231cf1-7339-44d7-95eb-351e1cd966b1" providerId="ADAL" clId="{1DA59F4C-1E25-4432-9942-F3A557BBF4BC}"/>
    <pc:docChg chg="undo custSel addSld delSld modSld sldOrd">
      <pc:chgData name="Ward, Nina B." userId="f6231cf1-7339-44d7-95eb-351e1cd966b1" providerId="ADAL" clId="{1DA59F4C-1E25-4432-9942-F3A557BBF4BC}" dt="2024-10-07T18:58:41.393" v="47" actId="20577"/>
      <pc:docMkLst>
        <pc:docMk/>
      </pc:docMkLst>
      <pc:sldChg chg="modSp mod">
        <pc:chgData name="Ward, Nina B." userId="f6231cf1-7339-44d7-95eb-351e1cd966b1" providerId="ADAL" clId="{1DA59F4C-1E25-4432-9942-F3A557BBF4BC}" dt="2024-10-07T18:58:18.243" v="44" actId="313"/>
        <pc:sldMkLst>
          <pc:docMk/>
          <pc:sldMk cId="837066827" sldId="256"/>
        </pc:sldMkLst>
        <pc:spChg chg="mod">
          <ac:chgData name="Ward, Nina B." userId="f6231cf1-7339-44d7-95eb-351e1cd966b1" providerId="ADAL" clId="{1DA59F4C-1E25-4432-9942-F3A557BBF4BC}" dt="2024-10-07T18:58:18.243" v="44" actId="313"/>
          <ac:spMkLst>
            <pc:docMk/>
            <pc:sldMk cId="837066827" sldId="256"/>
            <ac:spMk id="18" creationId="{00000000-0000-0000-0000-000000000000}"/>
          </ac:spMkLst>
        </pc:spChg>
      </pc:sldChg>
      <pc:sldChg chg="del">
        <pc:chgData name="Ward, Nina B." userId="f6231cf1-7339-44d7-95eb-351e1cd966b1" providerId="ADAL" clId="{1DA59F4C-1E25-4432-9942-F3A557BBF4BC}" dt="2024-10-07T18:57:06.859" v="4" actId="2696"/>
        <pc:sldMkLst>
          <pc:docMk/>
          <pc:sldMk cId="1308735319" sldId="257"/>
        </pc:sldMkLst>
      </pc:sldChg>
      <pc:sldChg chg="del">
        <pc:chgData name="Ward, Nina B." userId="f6231cf1-7339-44d7-95eb-351e1cd966b1" providerId="ADAL" clId="{1DA59F4C-1E25-4432-9942-F3A557BBF4BC}" dt="2024-10-07T18:57:06.859" v="4" actId="2696"/>
        <pc:sldMkLst>
          <pc:docMk/>
          <pc:sldMk cId="20016530" sldId="261"/>
        </pc:sldMkLst>
      </pc:sldChg>
      <pc:sldChg chg="add del">
        <pc:chgData name="Ward, Nina B." userId="f6231cf1-7339-44d7-95eb-351e1cd966b1" providerId="ADAL" clId="{1DA59F4C-1E25-4432-9942-F3A557BBF4BC}" dt="2024-10-07T18:56:32.076" v="2" actId="2696"/>
        <pc:sldMkLst>
          <pc:docMk/>
          <pc:sldMk cId="1328442043" sldId="290"/>
        </pc:sldMkLst>
      </pc:sldChg>
      <pc:sldChg chg="modSp mod">
        <pc:chgData name="Ward, Nina B." userId="f6231cf1-7339-44d7-95eb-351e1cd966b1" providerId="ADAL" clId="{1DA59F4C-1E25-4432-9942-F3A557BBF4BC}" dt="2024-10-07T18:58:41.393" v="47" actId="20577"/>
        <pc:sldMkLst>
          <pc:docMk/>
          <pc:sldMk cId="2386926073" sldId="291"/>
        </pc:sldMkLst>
        <pc:spChg chg="mod">
          <ac:chgData name="Ward, Nina B." userId="f6231cf1-7339-44d7-95eb-351e1cd966b1" providerId="ADAL" clId="{1DA59F4C-1E25-4432-9942-F3A557BBF4BC}" dt="2024-10-07T18:58:41.393" v="47" actId="20577"/>
          <ac:spMkLst>
            <pc:docMk/>
            <pc:sldMk cId="2386926073" sldId="291"/>
            <ac:spMk id="2" creationId="{C64FFC60-48D5-4AC9-A8F9-6A703A650F5F}"/>
          </ac:spMkLst>
        </pc:spChg>
      </pc:sldChg>
      <pc:sldChg chg="add del">
        <pc:chgData name="Ward, Nina B." userId="f6231cf1-7339-44d7-95eb-351e1cd966b1" providerId="ADAL" clId="{1DA59F4C-1E25-4432-9942-F3A557BBF4BC}" dt="2024-10-07T18:56:44.209" v="3" actId="2696"/>
        <pc:sldMkLst>
          <pc:docMk/>
          <pc:sldMk cId="3975609030" sldId="291"/>
        </pc:sldMkLst>
      </pc:sldChg>
      <pc:sldChg chg="del">
        <pc:chgData name="Ward, Nina B." userId="f6231cf1-7339-44d7-95eb-351e1cd966b1" providerId="ADAL" clId="{1DA59F4C-1E25-4432-9942-F3A557BBF4BC}" dt="2024-10-07T18:57:06.859" v="4" actId="2696"/>
        <pc:sldMkLst>
          <pc:docMk/>
          <pc:sldMk cId="3096963246" sldId="292"/>
        </pc:sldMkLst>
      </pc:sldChg>
      <pc:sldChg chg="del">
        <pc:chgData name="Ward, Nina B." userId="f6231cf1-7339-44d7-95eb-351e1cd966b1" providerId="ADAL" clId="{1DA59F4C-1E25-4432-9942-F3A557BBF4BC}" dt="2024-10-07T18:57:06.859" v="4" actId="2696"/>
        <pc:sldMkLst>
          <pc:docMk/>
          <pc:sldMk cId="2304184406" sldId="293"/>
        </pc:sldMkLst>
      </pc:sldChg>
      <pc:sldChg chg="ord">
        <pc:chgData name="Ward, Nina B." userId="f6231cf1-7339-44d7-95eb-351e1cd966b1" providerId="ADAL" clId="{1DA59F4C-1E25-4432-9942-F3A557BBF4BC}" dt="2024-10-07T18:58:37.062" v="46"/>
        <pc:sldMkLst>
          <pc:docMk/>
          <pc:sldMk cId="1875581714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7CE5-25F5-4F94-B10B-DC31755F165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3066E-6968-4E89-810D-1B226CED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066E-6968-4E89-810D-1B226CED0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066E-6968-4E89-810D-1B226CED0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066E-6968-4E89-810D-1B226CED0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91" y="-84864"/>
            <a:ext cx="2265362" cy="53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522" r="24828" b="4045"/>
          <a:stretch/>
        </p:blipFill>
        <p:spPr bwMode="auto">
          <a:xfrm>
            <a:off x="-1" y="2198289"/>
            <a:ext cx="2240280" cy="201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194130" y="619347"/>
            <a:ext cx="6248400" cy="1153902"/>
          </a:xfrm>
          <a:prstGeom prst="rect">
            <a:avLst/>
          </a:prstGeom>
        </p:spPr>
        <p:txBody>
          <a:bodyPr anchor="ctr" anchorCtr="1"/>
          <a:lstStyle>
            <a:lvl1pPr marL="0" indent="0" algn="r">
              <a:buNone/>
              <a:defRPr lang="en-US" sz="2800" b="1" kern="1200" baseline="0" dirty="0" smtClean="0">
                <a:solidFill>
                  <a:srgbClr val="2360AC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871992" y="4558009"/>
            <a:ext cx="5570538" cy="135377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2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Subtitle or presenter details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r="7976"/>
          <a:stretch/>
        </p:blipFill>
        <p:spPr>
          <a:xfrm>
            <a:off x="4602479" y="2180217"/>
            <a:ext cx="2240280" cy="2034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221" r="14592"/>
          <a:stretch/>
        </p:blipFill>
        <p:spPr>
          <a:xfrm>
            <a:off x="2301239" y="2185667"/>
            <a:ext cx="2240280" cy="2041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5015"/>
          <a:stretch/>
        </p:blipFill>
        <p:spPr>
          <a:xfrm>
            <a:off x="6903720" y="2180216"/>
            <a:ext cx="2240280" cy="20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28600"/>
            <a:ext cx="5715000" cy="8382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lang="en-US" sz="4400" b="1" kern="1200" dirty="0" smtClean="0">
                <a:solidFill>
                  <a:srgbClr val="2360AC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5634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42672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28600"/>
            <a:ext cx="57150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400" b="1" kern="1200" dirty="0">
                <a:solidFill>
                  <a:srgbClr val="2360AC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/>
              <a:t>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53000" y="1219200"/>
            <a:ext cx="38100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981200"/>
            <a:ext cx="7620000" cy="9144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1000" y="2895600"/>
            <a:ext cx="84582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340476"/>
            <a:ext cx="4301836" cy="380999"/>
          </a:xfrm>
          <a:prstGeom prst="rect">
            <a:avLst/>
          </a:prstGeom>
          <a:solidFill>
            <a:srgbClr val="2360AC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333009" y="6340475"/>
            <a:ext cx="1676400" cy="381000"/>
          </a:xfrm>
          <a:prstGeom prst="rect">
            <a:avLst/>
          </a:prstGeom>
          <a:solidFill>
            <a:srgbClr val="29B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40582" y="6340473"/>
            <a:ext cx="1219200" cy="380998"/>
          </a:xfrm>
          <a:prstGeom prst="rect">
            <a:avLst/>
          </a:prstGeom>
          <a:solidFill>
            <a:srgbClr val="FEE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86393"/>
            <a:ext cx="1371600" cy="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bward@co.pg.md.us" TargetMode="External"/><Relationship Id="rId2" Type="http://schemas.openxmlformats.org/officeDocument/2006/relationships/hyperlink" Target="mailto:bridgecenter@co.pg.md.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idgecenter@co.pg.md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752600" y="619347"/>
            <a:ext cx="6689930" cy="1153902"/>
          </a:xfrm>
        </p:spPr>
        <p:txBody>
          <a:bodyPr/>
          <a:lstStyle/>
          <a:p>
            <a:r>
              <a:rPr lang="en-US" sz="2800" dirty="0"/>
              <a:t>The Bridge Center at Adam’s House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Prince George’s County Health Department </a:t>
            </a:r>
          </a:p>
          <a:p>
            <a:r>
              <a:rPr lang="en-US" sz="1800" dirty="0"/>
              <a:t>Behavioral Health Division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6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639577-E267-E954-4C4E-6C39B660F3A2}"/>
              </a:ext>
            </a:extLst>
          </p:cNvPr>
          <p:cNvSpPr txBox="1">
            <a:spLocks/>
          </p:cNvSpPr>
          <p:nvPr/>
        </p:nvSpPr>
        <p:spPr>
          <a:xfrm>
            <a:off x="1045029" y="3017522"/>
            <a:ext cx="6498772" cy="312465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Get in touch: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/>
              <a:t>Bridge Center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/>
              <a:t>5001 Silver Hill Road, Suite 300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/>
              <a:t>Suitland, MD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/>
              <a:t>301-817-1900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>
                <a:hlinkClick r:id="rId2"/>
              </a:rPr>
              <a:t>bridgecenter@co.pg.md.us</a:t>
            </a:r>
            <a:r>
              <a:rPr lang="en-US" sz="1700" dirty="0"/>
              <a:t>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7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/>
              <a:t>Nina Ward, Program Chief, Behavioral Health Division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/>
              <a:t>240-484-2052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700" dirty="0">
                <a:hlinkClick r:id="rId3"/>
              </a:rPr>
              <a:t>nbward@co.pg.md.us</a:t>
            </a:r>
            <a:r>
              <a:rPr lang="en-US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95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B4BFDB-779C-07FE-2A03-88740C7A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0" y="1166018"/>
            <a:ext cx="4267200" cy="4525963"/>
          </a:xfrm>
        </p:spPr>
        <p:txBody>
          <a:bodyPr/>
          <a:lstStyle/>
          <a:p>
            <a:r>
              <a:rPr lang="en-US" sz="2400" dirty="0"/>
              <a:t>One-stop shop providing wrap-around health and human services to:</a:t>
            </a:r>
          </a:p>
          <a:p>
            <a:pPr lvl="1"/>
            <a:r>
              <a:rPr lang="en-US" sz="2000" dirty="0"/>
              <a:t>Returning Citizens</a:t>
            </a:r>
          </a:p>
          <a:p>
            <a:pPr lvl="1"/>
            <a:r>
              <a:rPr lang="en-US" sz="2000" dirty="0"/>
              <a:t>Transitional Aged Youth (18-24)</a:t>
            </a:r>
          </a:p>
          <a:p>
            <a:pPr lvl="1"/>
            <a:r>
              <a:rPr lang="en-US" sz="2000" dirty="0"/>
              <a:t>Veterans </a:t>
            </a:r>
          </a:p>
          <a:p>
            <a:r>
              <a:rPr lang="en-US" sz="2400" dirty="0"/>
              <a:t>Collaboration between Health Dept, Dept of Social Services, and Dept of Family Services </a:t>
            </a:r>
          </a:p>
          <a:p>
            <a:r>
              <a:rPr lang="en-US" sz="2400" dirty="0"/>
              <a:t>Over 30 community-based partners</a:t>
            </a:r>
          </a:p>
          <a:p>
            <a:r>
              <a:rPr lang="en-US" sz="2400" dirty="0"/>
              <a:t>“No wrong door” approach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F4418-FAA8-442C-F02C-1B65E9721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228600"/>
            <a:ext cx="7543800" cy="838200"/>
          </a:xfrm>
        </p:spPr>
        <p:txBody>
          <a:bodyPr/>
          <a:lstStyle/>
          <a:p>
            <a:r>
              <a:rPr lang="en-US" dirty="0"/>
              <a:t>Bridge Center at Adam’s House</a:t>
            </a:r>
          </a:p>
        </p:txBody>
      </p:sp>
      <p:pic>
        <p:nvPicPr>
          <p:cNvPr id="5" name="Picture 4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A5A7CC58-4C4C-A5E0-B106-85D8D06E2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304318" cy="1469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5B850-25E7-B7DB-589A-F9B730A462CE}"/>
              </a:ext>
            </a:extLst>
          </p:cNvPr>
          <p:cNvSpPr txBox="1"/>
          <p:nvPr/>
        </p:nvSpPr>
        <p:spPr>
          <a:xfrm>
            <a:off x="865918" y="3200400"/>
            <a:ext cx="2971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5001 Silver Hill Road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Suite 300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Suitland, Maryland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301-817-1900</a:t>
            </a:r>
          </a:p>
          <a:p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bridgecenter@co.pg.md.us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1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7561" y="2438400"/>
            <a:ext cx="8229600" cy="3078163"/>
          </a:xfrm>
        </p:spPr>
        <p:txBody>
          <a:bodyPr numCol="2"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Employment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Job Training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Veterans Affairs &amp; Claims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Court Ambassadors 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 Support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Food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Medical Insurance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GED/College Enrollment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Youth &amp; Teens Services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Mental Health Services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Family Reunification Services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Substance Abuse Treatment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Transportation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Legal Assistance 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Assistance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Birth Certifications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Re-entry Support Program 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Case Management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Peer Support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Anger Management Courses   </a:t>
            </a:r>
          </a:p>
          <a:p>
            <a:endParaRPr lang="en-US" dirty="0"/>
          </a:p>
        </p:txBody>
      </p:sp>
      <p:pic>
        <p:nvPicPr>
          <p:cNvPr id="2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372D3FD1-4BB6-6940-4615-CF59287A4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3" y="381000"/>
            <a:ext cx="8062455" cy="179389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34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dirty="0"/>
              <a:t>Community Partners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9D77E6-3E08-EBF9-DC06-D8BD4DA9D1B0}"/>
              </a:ext>
            </a:extLst>
          </p:cNvPr>
          <p:cNvSpPr txBox="1">
            <a:spLocks/>
          </p:cNvSpPr>
          <p:nvPr/>
        </p:nvSpPr>
        <p:spPr>
          <a:xfrm>
            <a:off x="266700" y="1143000"/>
            <a:ext cx="8610600" cy="4724401"/>
          </a:xfrm>
          <a:prstGeom prst="rect">
            <a:avLst/>
          </a:prstGeom>
        </p:spPr>
        <p:txBody>
          <a:bodyPr numCol="3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Catholic Charities</a:t>
            </a:r>
          </a:p>
          <a:p>
            <a:r>
              <a:rPr lang="en-US" sz="2000" dirty="0"/>
              <a:t>National Association </a:t>
            </a:r>
            <a:br>
              <a:rPr lang="en-US" sz="2000" dirty="0"/>
            </a:br>
            <a:r>
              <a:rPr lang="en-US" sz="2000" dirty="0"/>
              <a:t>for Black Veterans</a:t>
            </a:r>
          </a:p>
          <a:p>
            <a:r>
              <a:rPr lang="en-US" sz="2000" dirty="0"/>
              <a:t>Maryland Health Connection</a:t>
            </a:r>
          </a:p>
          <a:p>
            <a:r>
              <a:rPr lang="en-US" sz="2000" dirty="0"/>
              <a:t>Mettle Works Behavioral Health</a:t>
            </a:r>
          </a:p>
          <a:p>
            <a:r>
              <a:rPr lang="en-US" sz="2000" dirty="0"/>
              <a:t>Damascus House</a:t>
            </a:r>
          </a:p>
          <a:p>
            <a:r>
              <a:rPr lang="en-US" sz="2000" dirty="0"/>
              <a:t>The Denney House</a:t>
            </a:r>
          </a:p>
          <a:p>
            <a:r>
              <a:rPr lang="en-US" sz="2000" dirty="0"/>
              <a:t>Destiny, Power, and Purpose</a:t>
            </a:r>
          </a:p>
          <a:p>
            <a:r>
              <a:rPr lang="en-US" sz="2000" dirty="0"/>
              <a:t>DXT Therapeutic Services</a:t>
            </a:r>
          </a:p>
          <a:p>
            <a:r>
              <a:rPr lang="en-US" sz="2000" dirty="0"/>
              <a:t>Community Legal Services</a:t>
            </a:r>
          </a:p>
          <a:p>
            <a:r>
              <a:rPr lang="en-US" sz="2000" dirty="0"/>
              <a:t>A Father’s Place</a:t>
            </a:r>
          </a:p>
          <a:p>
            <a:r>
              <a:rPr lang="en-US" sz="2000" dirty="0"/>
              <a:t>MISO Medical Center</a:t>
            </a:r>
          </a:p>
          <a:p>
            <a:r>
              <a:rPr lang="en-US" sz="2000" dirty="0"/>
              <a:t>Community Choice Health</a:t>
            </a:r>
          </a:p>
          <a:p>
            <a:r>
              <a:rPr lang="en-US" sz="2000" dirty="0"/>
              <a:t>DSW &amp; Associates</a:t>
            </a:r>
          </a:p>
          <a:p>
            <a:r>
              <a:rPr lang="en-US" sz="2000" dirty="0"/>
              <a:t>Eckerd Connects</a:t>
            </a:r>
          </a:p>
          <a:p>
            <a:r>
              <a:rPr lang="en-US" sz="2000" dirty="0"/>
              <a:t>Employ Prince George’s </a:t>
            </a:r>
          </a:p>
          <a:p>
            <a:r>
              <a:rPr lang="en-US" sz="2000" dirty="0"/>
              <a:t>House of Samaria</a:t>
            </a:r>
          </a:p>
          <a:p>
            <a:r>
              <a:rPr lang="en-US" sz="2000" dirty="0"/>
              <a:t>Kirstin Care</a:t>
            </a:r>
          </a:p>
          <a:p>
            <a:r>
              <a:rPr lang="en-US" sz="2000" dirty="0"/>
              <a:t>MD Reentry Resource Center</a:t>
            </a:r>
          </a:p>
          <a:p>
            <a:r>
              <a:rPr lang="en-US" sz="2000" dirty="0"/>
              <a:t>MAT Clinics </a:t>
            </a:r>
          </a:p>
          <a:p>
            <a:r>
              <a:rPr lang="en-US" sz="2000" dirty="0"/>
              <a:t>Men in the Gap</a:t>
            </a:r>
          </a:p>
          <a:p>
            <a:r>
              <a:rPr lang="en-US" sz="2000" dirty="0"/>
              <a:t>New </a:t>
            </a:r>
            <a:r>
              <a:rPr lang="en-US" sz="2000" dirty="0" err="1"/>
              <a:t>Mindz</a:t>
            </a:r>
            <a:endParaRPr lang="en-US" sz="2000" dirty="0"/>
          </a:p>
          <a:p>
            <a:r>
              <a:rPr lang="en-US" sz="2000" dirty="0"/>
              <a:t>Restoration Center</a:t>
            </a:r>
          </a:p>
          <a:p>
            <a:r>
              <a:rPr lang="en-US" sz="2000" dirty="0"/>
              <a:t>Industrial Banking</a:t>
            </a:r>
          </a:p>
          <a:p>
            <a:r>
              <a:rPr lang="en-US" sz="2000" dirty="0"/>
              <a:t>Food 4 Thought</a:t>
            </a:r>
          </a:p>
          <a:p>
            <a:r>
              <a:rPr lang="en-US" sz="2000" dirty="0"/>
              <a:t>Dreams Work</a:t>
            </a:r>
          </a:p>
          <a:p>
            <a:r>
              <a:rPr lang="en-US" sz="2000" dirty="0"/>
              <a:t>Greater Baden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139739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219200"/>
            <a:ext cx="4419600" cy="4525963"/>
          </a:xfrm>
        </p:spPr>
        <p:txBody>
          <a:bodyPr/>
          <a:lstStyle/>
          <a:p>
            <a:r>
              <a:rPr lang="en-US" sz="2600" dirty="0"/>
              <a:t>FY24 active clients across all programs: 1,129</a:t>
            </a:r>
          </a:p>
          <a:p>
            <a:r>
              <a:rPr lang="en-US" sz="2600" dirty="0"/>
              <a:t>FY24 walk-ins: 1,091</a:t>
            </a:r>
          </a:p>
          <a:p>
            <a:r>
              <a:rPr lang="en-US" sz="2600" dirty="0"/>
              <a:t>Total persons served in FY24: 2,220</a:t>
            </a:r>
          </a:p>
          <a:p>
            <a:r>
              <a:rPr lang="en-US" sz="2600" dirty="0"/>
              <a:t>Number of active clients arrested for a new offense in FY24: 5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Less than 1% recidivism rate, compared to the county rate of ~22%</a:t>
            </a:r>
          </a:p>
          <a:p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Bridge Center Impact</a:t>
            </a:r>
          </a:p>
        </p:txBody>
      </p:sp>
      <p:pic>
        <p:nvPicPr>
          <p:cNvPr id="2" name="Picture Placeholder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F0DE5A-3841-A41E-0A03-EB10A8BBB2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5453"/>
          <a:stretch>
            <a:fillRect/>
          </a:stretch>
        </p:blipFill>
        <p:spPr>
          <a:xfrm>
            <a:off x="4953000" y="1219200"/>
            <a:ext cx="3810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Client Feedback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F2B10-4153-2D24-E9FB-EA994AC5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0" y="1524000"/>
            <a:ext cx="8849799" cy="35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228600"/>
            <a:ext cx="6400800" cy="838200"/>
          </a:xfrm>
        </p:spPr>
        <p:txBody>
          <a:bodyPr/>
          <a:lstStyle/>
          <a:p>
            <a:r>
              <a:rPr lang="en-US" dirty="0"/>
              <a:t>Community Collaborations</a:t>
            </a:r>
          </a:p>
        </p:txBody>
      </p:sp>
      <p:pic>
        <p:nvPicPr>
          <p:cNvPr id="20" name="Content Placeholder 19" descr="Website&#10;&#10;Description automatically generated">
            <a:extLst>
              <a:ext uri="{FF2B5EF4-FFF2-40B4-BE49-F238E27FC236}">
                <a16:creationId xmlns:a16="http://schemas.microsoft.com/office/drawing/2014/main" id="{1A63B60E-DF1E-9EEE-45AE-3A8559B32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5384"/>
            <a:ext cx="3276601" cy="2457451"/>
          </a:xfrm>
        </p:spPr>
      </p:pic>
      <p:pic>
        <p:nvPicPr>
          <p:cNvPr id="34" name="Picture 3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74954E3-AD81-B2E2-5FF0-A2AD934DA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16" y="4419600"/>
            <a:ext cx="2437011" cy="1828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68E9DCA-8C8B-C9D6-C800-43D348F1D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7" y="3713350"/>
            <a:ext cx="3276600" cy="2458850"/>
          </a:xfrm>
          <a:prstGeom prst="rect">
            <a:avLst/>
          </a:prstGeom>
        </p:spPr>
      </p:pic>
      <p:pic>
        <p:nvPicPr>
          <p:cNvPr id="38" name="Picture 37" descr="A group of people standing in a hallway&#10;&#10;Description automatically generated with medium confidence">
            <a:extLst>
              <a:ext uri="{FF2B5EF4-FFF2-40B4-BE49-F238E27FC236}">
                <a16:creationId xmlns:a16="http://schemas.microsoft.com/office/drawing/2014/main" id="{EB490AC4-FED5-95F6-42F2-850E5AFABD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066801"/>
            <a:ext cx="2437012" cy="32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3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90922D-C734-4A8C-F06C-E72B74C0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Partnership with Department of Parole and Probation</a:t>
            </a:r>
          </a:p>
          <a:p>
            <a:r>
              <a:rPr lang="en-US" dirty="0"/>
              <a:t>Transitioned into collective impact model</a:t>
            </a:r>
          </a:p>
          <a:p>
            <a:pPr lvl="1"/>
            <a:r>
              <a:rPr lang="en-US" dirty="0"/>
              <a:t>MOUs with five (5) community providers</a:t>
            </a:r>
          </a:p>
          <a:p>
            <a:r>
              <a:rPr lang="en-US" dirty="0"/>
              <a:t>Mental Health Reentry Counselor in Detention Center</a:t>
            </a:r>
          </a:p>
          <a:p>
            <a:r>
              <a:rPr lang="en-US" dirty="0"/>
              <a:t>Support of funding partners; GOCPP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2881E-25C9-6B41-7492-450A24A95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r>
              <a:rPr lang="en-US" sz="4200" dirty="0"/>
              <a:t>Assessment and Case Management </a:t>
            </a:r>
          </a:p>
        </p:txBody>
      </p:sp>
    </p:spTree>
    <p:extLst>
      <p:ext uri="{BB962C8B-B14F-4D97-AF65-F5344CB8AC3E}">
        <p14:creationId xmlns:p14="http://schemas.microsoft.com/office/powerpoint/2010/main" val="187558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4FFC60-48D5-4AC9-A8F9-6A703A65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Peer </a:t>
            </a:r>
            <a:r>
              <a:rPr lang="en-US" dirty="0"/>
              <a:t>Training Curriculum</a:t>
            </a:r>
          </a:p>
          <a:p>
            <a:pPr lvl="1"/>
            <a:r>
              <a:rPr lang="en-US" dirty="0"/>
              <a:t>MD Peer Certification requirements</a:t>
            </a:r>
          </a:p>
          <a:p>
            <a:pPr lvl="1"/>
            <a:r>
              <a:rPr lang="en-US" dirty="0"/>
              <a:t>Four domains of peer recovery</a:t>
            </a:r>
          </a:p>
          <a:p>
            <a:r>
              <a:rPr lang="en-US" dirty="0"/>
              <a:t>Reentry Peer Support Program</a:t>
            </a:r>
          </a:p>
          <a:p>
            <a:r>
              <a:rPr lang="en-US" dirty="0"/>
              <a:t>Adult SUD Peer Recovery Program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B32C1-BEE7-CCD5-0B13-472156B54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228600"/>
            <a:ext cx="6858000" cy="838200"/>
          </a:xfrm>
        </p:spPr>
        <p:txBody>
          <a:bodyPr/>
          <a:lstStyle/>
          <a:p>
            <a:r>
              <a:rPr lang="en-US" dirty="0"/>
              <a:t>Peer Recovery Initiatives </a:t>
            </a:r>
          </a:p>
        </p:txBody>
      </p:sp>
    </p:spTree>
    <p:extLst>
      <p:ext uri="{BB962C8B-B14F-4D97-AF65-F5344CB8AC3E}">
        <p14:creationId xmlns:p14="http://schemas.microsoft.com/office/powerpoint/2010/main" val="238692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402</Words>
  <Application>Microsoft Office PowerPoint</Application>
  <PresentationFormat>On-screen Show (4:3)</PresentationFormat>
  <Paragraphs>99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 George's County Health Department  Health Impact Assessment</dc:title>
  <dc:creator>M4700SEED</dc:creator>
  <cp:lastModifiedBy>Ward, Nina B.</cp:lastModifiedBy>
  <cp:revision>45</cp:revision>
  <dcterms:created xsi:type="dcterms:W3CDTF">2014-10-23T20:13:04Z</dcterms:created>
  <dcterms:modified xsi:type="dcterms:W3CDTF">2024-10-07T18:58:42Z</dcterms:modified>
</cp:coreProperties>
</file>