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7010400" cy="92964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GoogleSlidesCustomDataVersion2">
      <go:slidesCustomData xmlns:go="http://customooxmlschemas.google.com/" r:id="rId27" roundtripDataSignature="AMtx7mg3Bu4h28KW9t5dxP/WDvegLwOJ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45" name="Google Shape;145;p1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00d0f0ad44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00d0f0ad44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2" name="Google Shape;152;g300d0f0ad44_0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0d0f0ad44_0_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0d0f0ad44_0_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9" name="Google Shape;159;g300d0f0ad44_0_8: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0d0f0ad44_1_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0d0f0ad44_1_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6" name="Google Shape;166;g300d0f0ad44_1_1: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00d0f0ad44_1_1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00d0f0ad44_1_1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g300d0f0ad44_1_12: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0d0f0ad44_1_2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0d0f0ad44_1_2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0" name="Google Shape;180;g300d0f0ad44_1_2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0d0f0ad44_1_2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0d0f0ad44_1_2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7" name="Google Shape;187;g300d0f0ad44_1_28: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0d0f0ad44_1_3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0d0f0ad44_1_3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4" name="Google Shape;194;g300d0f0ad44_1_35: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br>
              <a:rPr lang="en-US"/>
            </a:br>
            <a:endParaRPr/>
          </a:p>
        </p:txBody>
      </p:sp>
      <p:sp>
        <p:nvSpPr>
          <p:cNvPr id="95" name="Google Shape;95;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07" name="Google Shape;107;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4" name="Google Shape;114;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21" name="Google Shape;121;p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27" name="Google Shape;127;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33" name="Google Shape;133;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39" name="Google Shape;139;p1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0" y="5965448"/>
            <a:ext cx="9144000" cy="861900"/>
          </a:xfrm>
          <a:prstGeom prst="rect">
            <a:avLst/>
          </a:prstGeom>
          <a:solidFill>
            <a:srgbClr val="262626">
              <a:alpha val="69411"/>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Calibri"/>
                <a:ea typeface="Calibri"/>
                <a:cs typeface="Calibri"/>
                <a:sym typeface="Calibri"/>
              </a:rPr>
              <a:t>Sasha Bruce Youthwork</a:t>
            </a:r>
            <a:endParaRPr b="0" i="0" sz="1400" u="none" cap="none" strike="noStrike">
              <a:solidFill>
                <a:srgbClr val="000000"/>
              </a:solidFill>
              <a:latin typeface="Arial"/>
              <a:ea typeface="Arial"/>
              <a:cs typeface="Arial"/>
              <a:sym typeface="Arial"/>
            </a:endParaRPr>
          </a:p>
        </p:txBody>
      </p:sp>
      <p:pic>
        <p:nvPicPr>
          <p:cNvPr id="90" name="Google Shape;90;p1"/>
          <p:cNvPicPr preferRelativeResize="0"/>
          <p:nvPr/>
        </p:nvPicPr>
        <p:blipFill rotWithShape="1">
          <a:blip r:embed="rId3">
            <a:alphaModFix/>
          </a:blip>
          <a:srcRect b="13650" l="43210" r="9932" t="6983"/>
          <a:stretch/>
        </p:blipFill>
        <p:spPr>
          <a:xfrm>
            <a:off x="0" y="0"/>
            <a:ext cx="4724460" cy="5965450"/>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0" y="1"/>
            <a:ext cx="2609551" cy="102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1016000" y="262575"/>
            <a:ext cx="74421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92D050"/>
              </a:buClr>
              <a:buSzPct val="100000"/>
              <a:buFont typeface="Calibri"/>
              <a:buNone/>
            </a:pPr>
            <a:r>
              <a:rPr b="1" lang="en-US" sz="4800" u="sng">
                <a:solidFill>
                  <a:srgbClr val="92D050"/>
                </a:solidFill>
              </a:rPr>
              <a:t>Focus: Street Outreach Program</a:t>
            </a:r>
            <a:endParaRPr/>
          </a:p>
        </p:txBody>
      </p:sp>
      <p:sp>
        <p:nvSpPr>
          <p:cNvPr id="148" name="Google Shape;148;p10"/>
          <p:cNvSpPr txBox="1"/>
          <p:nvPr>
            <p:ph idx="1" type="body"/>
          </p:nvPr>
        </p:nvSpPr>
        <p:spPr>
          <a:xfrm>
            <a:off x="457200" y="1600200"/>
            <a:ext cx="8001000" cy="47244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Font typeface="Calibri"/>
              <a:buChar char="•"/>
            </a:pPr>
            <a:r>
              <a:rPr lang="en-US" sz="3200"/>
              <a:t>Targeted outreach in youth friendly areas as well as transportation hubs, libraries, hospitals, etc. </a:t>
            </a:r>
            <a:endParaRPr sz="3200"/>
          </a:p>
          <a:p>
            <a:pPr indent="-342900" lvl="0" marL="342900" rtl="0" algn="l">
              <a:lnSpc>
                <a:spcPct val="100000"/>
              </a:lnSpc>
              <a:spcBef>
                <a:spcPts val="0"/>
              </a:spcBef>
              <a:spcAft>
                <a:spcPts val="0"/>
              </a:spcAft>
              <a:buSzPts val="3200"/>
              <a:buFont typeface="Calibri"/>
              <a:buChar char="•"/>
            </a:pPr>
            <a:r>
              <a:rPr lang="en-US" sz="3200"/>
              <a:t>Age Range: 14-24 </a:t>
            </a:r>
            <a:endParaRPr sz="3200"/>
          </a:p>
          <a:p>
            <a:pPr indent="-342900" lvl="0" marL="342900" rtl="0" algn="l">
              <a:lnSpc>
                <a:spcPct val="100000"/>
              </a:lnSpc>
              <a:spcBef>
                <a:spcPts val="0"/>
              </a:spcBef>
              <a:spcAft>
                <a:spcPts val="0"/>
              </a:spcAft>
              <a:buSzPts val="3200"/>
              <a:buFont typeface="Calibri"/>
              <a:buChar char="•"/>
            </a:pPr>
            <a:r>
              <a:rPr lang="en-US" sz="3200"/>
              <a:t>Focus is on harm reduction planning, connection to shelter and/or BEZ DIC and getting clients out of literal street homelessness </a:t>
            </a:r>
            <a:endParaRPr sz="3200"/>
          </a:p>
          <a:p>
            <a:pPr indent="0" lvl="0" marL="457200" rtl="0" algn="l">
              <a:lnSpc>
                <a:spcPct val="100000"/>
              </a:lnSpc>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00d0f0ad44_0_0"/>
          <p:cNvSpPr txBox="1"/>
          <p:nvPr>
            <p:ph type="title"/>
          </p:nvPr>
        </p:nvSpPr>
        <p:spPr>
          <a:xfrm>
            <a:off x="457200" y="274638"/>
            <a:ext cx="8229600" cy="1143000"/>
          </a:xfrm>
          <a:prstGeom prst="rect">
            <a:avLst/>
          </a:prstGeom>
          <a:ln cap="flat" cmpd="sng" w="9525">
            <a:solidFill>
              <a:srgbClr val="92D05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None/>
            </a:pPr>
            <a:r>
              <a:rPr b="1" lang="en-US" u="sng">
                <a:solidFill>
                  <a:schemeClr val="accent3"/>
                </a:solidFill>
              </a:rPr>
              <a:t>Bruce Empowerment Zone </a:t>
            </a:r>
            <a:endParaRPr b="1" u="sng">
              <a:solidFill>
                <a:schemeClr val="accent3"/>
              </a:solidFill>
            </a:endParaRPr>
          </a:p>
        </p:txBody>
      </p:sp>
      <p:sp>
        <p:nvSpPr>
          <p:cNvPr id="155" name="Google Shape;155;g300d0f0ad44_0_0"/>
          <p:cNvSpPr txBox="1"/>
          <p:nvPr>
            <p:ph idx="2" type="body"/>
          </p:nvPr>
        </p:nvSpPr>
        <p:spPr>
          <a:xfrm>
            <a:off x="882425" y="1600200"/>
            <a:ext cx="7804500" cy="4526100"/>
          </a:xfrm>
          <a:prstGeom prst="rect">
            <a:avLst/>
          </a:prstGeom>
        </p:spPr>
        <p:txBody>
          <a:bodyPr anchorCtr="0" anchor="t" bIns="45700" lIns="91425" spcFirstLastPara="1" rIns="91425" wrap="square" tIns="45700">
            <a:normAutofit lnSpcReduction="10000"/>
          </a:bodyPr>
          <a:lstStyle/>
          <a:p>
            <a:pPr indent="-406400" lvl="0" marL="457200" rtl="0" algn="l">
              <a:spcBef>
                <a:spcPts val="560"/>
              </a:spcBef>
              <a:spcAft>
                <a:spcPts val="0"/>
              </a:spcAft>
              <a:buSzPts val="2800"/>
              <a:buFont typeface="Arial"/>
              <a:buChar char="•"/>
            </a:pPr>
            <a:r>
              <a:rPr lang="en-US" sz="1200">
                <a:highlight>
                  <a:srgbClr val="FFFFFF"/>
                </a:highlight>
                <a:latin typeface="Arial"/>
                <a:ea typeface="Arial"/>
                <a:cs typeface="Arial"/>
                <a:sym typeface="Arial"/>
              </a:rPr>
              <a:t> </a:t>
            </a:r>
            <a:r>
              <a:rPr lang="en-US" sz="2400">
                <a:highlight>
                  <a:srgbClr val="FFFFFF"/>
                </a:highlight>
              </a:rPr>
              <a:t>The Bruce Empowerment Zone is a no-barrier drop-in center with supportive services and mobile street outreach in Prince George’s County that serves youth and young adults (YYA) up to the age of 25 who are homeless or unstably housed. Established in 2021, </a:t>
            </a:r>
            <a:endParaRPr sz="2400">
              <a:highlight>
                <a:srgbClr val="FFFFFF"/>
              </a:highlight>
            </a:endParaRPr>
          </a:p>
          <a:p>
            <a:pPr indent="-406400" lvl="0" marL="457200" rtl="0" algn="l">
              <a:spcBef>
                <a:spcPts val="0"/>
              </a:spcBef>
              <a:spcAft>
                <a:spcPts val="0"/>
              </a:spcAft>
              <a:buSzPts val="2800"/>
              <a:buFont typeface="Calibri"/>
              <a:buChar char="•"/>
            </a:pPr>
            <a:r>
              <a:rPr lang="en-US" sz="2400">
                <a:highlight>
                  <a:srgbClr val="FFFFFF"/>
                </a:highlight>
              </a:rPr>
              <a:t>Sasha Bruce Drop-in Center Also Known as the Bruce Empowerment Zone works to reduce the length of time that a young person aging from 14-24 experience Homelessness in Prince George’s County region. </a:t>
            </a:r>
            <a:endParaRPr sz="2400">
              <a:highlight>
                <a:srgbClr val="FFFFFF"/>
              </a:highlight>
            </a:endParaRPr>
          </a:p>
          <a:p>
            <a:pPr indent="-406400" lvl="0" marL="457200" rtl="0" algn="l">
              <a:spcBef>
                <a:spcPts val="0"/>
              </a:spcBef>
              <a:spcAft>
                <a:spcPts val="0"/>
              </a:spcAft>
              <a:buSzPts val="2800"/>
              <a:buFont typeface="Calibri"/>
              <a:buChar char="•"/>
            </a:pPr>
            <a:r>
              <a:rPr lang="en-US" sz="2400">
                <a:highlight>
                  <a:srgbClr val="FFFFFF"/>
                </a:highlight>
              </a:rPr>
              <a:t>The BEZ Drop-in Center fosters a safe and trusting environment where youth receive care and empowerment.</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00d0f0ad44_0_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u="sng">
                <a:solidFill>
                  <a:srgbClr val="92D050"/>
                </a:solidFill>
              </a:rPr>
              <a:t>Bruce Empowerment Zone</a:t>
            </a:r>
            <a:r>
              <a:rPr b="1" lang="en-US" u="sng"/>
              <a:t> </a:t>
            </a:r>
            <a:endParaRPr b="1" u="sng"/>
          </a:p>
        </p:txBody>
      </p:sp>
      <p:sp>
        <p:nvSpPr>
          <p:cNvPr id="162" name="Google Shape;162;g300d0f0ad44_0_8"/>
          <p:cNvSpPr txBox="1"/>
          <p:nvPr>
            <p:ph idx="2" type="body"/>
          </p:nvPr>
        </p:nvSpPr>
        <p:spPr>
          <a:xfrm>
            <a:off x="903275" y="1600200"/>
            <a:ext cx="7783500" cy="4526100"/>
          </a:xfrm>
          <a:prstGeom prst="rect">
            <a:avLst/>
          </a:prstGeom>
        </p:spPr>
        <p:txBody>
          <a:bodyPr anchorCtr="0" anchor="t" bIns="45700" lIns="91425" spcFirstLastPara="1" rIns="91425" wrap="square" tIns="45700">
            <a:normAutofit/>
          </a:bodyPr>
          <a:lstStyle/>
          <a:p>
            <a:pPr indent="-406400" lvl="0" marL="457200" rtl="0" algn="l">
              <a:spcBef>
                <a:spcPts val="560"/>
              </a:spcBef>
              <a:spcAft>
                <a:spcPts val="0"/>
              </a:spcAft>
              <a:buSzPts val="2800"/>
              <a:buFont typeface="Arial"/>
              <a:buChar char="•"/>
            </a:pPr>
            <a:r>
              <a:rPr lang="en-US" sz="1200">
                <a:highlight>
                  <a:srgbClr val="FFFFFF"/>
                </a:highlight>
                <a:latin typeface="Arial"/>
                <a:ea typeface="Arial"/>
                <a:cs typeface="Arial"/>
                <a:sym typeface="Arial"/>
              </a:rPr>
              <a:t> </a:t>
            </a:r>
            <a:r>
              <a:rPr lang="en-US" sz="2100">
                <a:highlight>
                  <a:srgbClr val="FFFFFF"/>
                </a:highlight>
              </a:rPr>
              <a:t>In addition to providing survival services, BEZ supports youth in their Journey toward stable housing and economic independence.  </a:t>
            </a:r>
            <a:endParaRPr sz="2100">
              <a:highlight>
                <a:srgbClr val="FFFFFF"/>
              </a:highlight>
            </a:endParaRPr>
          </a:p>
          <a:p>
            <a:pPr indent="-361950" lvl="0" marL="457200" rtl="0" algn="l">
              <a:spcBef>
                <a:spcPts val="0"/>
              </a:spcBef>
              <a:spcAft>
                <a:spcPts val="0"/>
              </a:spcAft>
              <a:buSzPts val="2100"/>
              <a:buFont typeface="Calibri"/>
              <a:buChar char="•"/>
            </a:pPr>
            <a:r>
              <a:rPr lang="en-US" sz="2100">
                <a:highlight>
                  <a:srgbClr val="FFFFFF"/>
                </a:highlight>
              </a:rPr>
              <a:t>We provide a vital safe space for young people facing homelessness. With a focus on supporting Latino and LGBTQ+ communities. BEZ offers essential resources to help young people find stability and hope.</a:t>
            </a:r>
            <a:endParaRPr sz="2100">
              <a:highlight>
                <a:srgbClr val="FFFFFF"/>
              </a:highlight>
            </a:endParaRPr>
          </a:p>
          <a:p>
            <a:pPr indent="-361950" lvl="0" marL="457200" rtl="0" algn="l">
              <a:spcBef>
                <a:spcPts val="0"/>
              </a:spcBef>
              <a:spcAft>
                <a:spcPts val="0"/>
              </a:spcAft>
              <a:buSzPts val="2100"/>
              <a:buFont typeface="Calibri"/>
              <a:buChar char="•"/>
            </a:pPr>
            <a:r>
              <a:rPr lang="en-US" sz="2100">
                <a:highlight>
                  <a:srgbClr val="FFFFFF"/>
                </a:highlight>
              </a:rPr>
              <a:t>We aLso </a:t>
            </a:r>
            <a:r>
              <a:rPr lang="en-US" sz="2100">
                <a:highlight>
                  <a:srgbClr val="FFFFFF"/>
                </a:highlight>
              </a:rPr>
              <a:t> provide an array of services such as: homeless Prevention, emergency/ transitional Housing assistance, Resume Building, School/ Employment/ Military placement assistance, Peer support, empowering Groups and counseling, Money management, Hygiene Supplies, Food and hot meals, Clothes, Transportation, Baby supplies, State benefits, vital records, and an onsite computer lab. </a:t>
            </a:r>
            <a:endParaRPr sz="2100">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00d0f0ad44_1_1"/>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3100" u="sng">
                <a:solidFill>
                  <a:srgbClr val="FF5050"/>
                </a:solidFill>
                <a:highlight>
                  <a:srgbClr val="FFFFFF"/>
                </a:highlight>
                <a:latin typeface="Arial"/>
                <a:ea typeface="Arial"/>
                <a:cs typeface="Arial"/>
                <a:sym typeface="Arial"/>
              </a:rPr>
              <a:t>Resilience Project Overview</a:t>
            </a:r>
            <a:endParaRPr b="1" sz="6400" u="sng">
              <a:solidFill>
                <a:srgbClr val="FF5050"/>
              </a:solidFill>
            </a:endParaRPr>
          </a:p>
        </p:txBody>
      </p:sp>
      <p:sp>
        <p:nvSpPr>
          <p:cNvPr id="169" name="Google Shape;169;g300d0f0ad44_1_1"/>
          <p:cNvSpPr txBox="1"/>
          <p:nvPr>
            <p:ph idx="2" type="body"/>
          </p:nvPr>
        </p:nvSpPr>
        <p:spPr>
          <a:xfrm>
            <a:off x="799050" y="1600200"/>
            <a:ext cx="7887900" cy="4526100"/>
          </a:xfrm>
          <a:prstGeom prst="rect">
            <a:avLst/>
          </a:prstGeom>
        </p:spPr>
        <p:txBody>
          <a:bodyPr anchorCtr="0" anchor="t" bIns="45700" lIns="91425" spcFirstLastPara="1" rIns="91425" wrap="square" tIns="45700">
            <a:normAutofit fontScale="85000" lnSpcReduction="10000"/>
          </a:bodyPr>
          <a:lstStyle/>
          <a:p>
            <a:pPr indent="0" lvl="0" marL="457200" rtl="0" algn="l">
              <a:spcBef>
                <a:spcPts val="560"/>
              </a:spcBef>
              <a:spcAft>
                <a:spcPts val="0"/>
              </a:spcAft>
              <a:buNone/>
            </a:pPr>
            <a:r>
              <a:rPr lang="en-US" sz="2700">
                <a:highlight>
                  <a:srgbClr val="FFFFFF"/>
                </a:highlight>
              </a:rPr>
              <a:t>A plan to prevent homelessness among youth in Prince George’s County, Maryland (PGC) through a collaboration between Sasha Bruce Youthwork, a leader in services to youth experiencing homelessness across the District of Columbia and PGC. SBY BEZ will undertake 6 months of prevention planning, following which we will identify and assess youth at-risk of homelessness, introduce flexible cash assistance and case management, and provide individualized and optional prevention services. We will monitor progress and report on outcomes developed through the planning process and in coordination with FYSB. All services will promote equity and be driven by youth with lived experience of homelessness.</a:t>
            </a:r>
            <a:endParaRPr sz="2700">
              <a:highlight>
                <a:srgbClr val="FFFFFF"/>
              </a:highlight>
            </a:endParaRPr>
          </a:p>
          <a:p>
            <a:pPr indent="0" lvl="0" marL="457200" rtl="0" algn="l">
              <a:spcBef>
                <a:spcPts val="560"/>
              </a:spcBef>
              <a:spcAft>
                <a:spcPts val="0"/>
              </a:spcAft>
              <a:buNone/>
            </a:pPr>
            <a:r>
              <a:t/>
            </a:r>
            <a:endParaRPr sz="2200">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00d0f0ad44_1_1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3100" u="sng">
                <a:solidFill>
                  <a:srgbClr val="FF5050"/>
                </a:solidFill>
                <a:highlight>
                  <a:srgbClr val="FFFFFF"/>
                </a:highlight>
                <a:latin typeface="Arial"/>
                <a:ea typeface="Arial"/>
                <a:cs typeface="Arial"/>
                <a:sym typeface="Arial"/>
              </a:rPr>
              <a:t>Resilience Project :</a:t>
            </a:r>
            <a:endParaRPr b="1" sz="3100" u="sng">
              <a:solidFill>
                <a:srgbClr val="FF5050"/>
              </a:solidFill>
              <a:highlight>
                <a:srgbClr val="FFFFFF"/>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b="1" lang="en-US" sz="2755" u="sng">
                <a:solidFill>
                  <a:srgbClr val="FF5050"/>
                </a:solidFill>
                <a:highlight>
                  <a:srgbClr val="FFFFFF"/>
                </a:highlight>
              </a:rPr>
              <a:t>Needs to be Addressed</a:t>
            </a:r>
            <a:endParaRPr b="1" sz="3100" u="sng">
              <a:solidFill>
                <a:srgbClr val="FF5050"/>
              </a:solidFill>
              <a:highlight>
                <a:srgbClr val="FFFFFF"/>
              </a:highlight>
              <a:latin typeface="Arial"/>
              <a:ea typeface="Arial"/>
              <a:cs typeface="Arial"/>
              <a:sym typeface="Arial"/>
            </a:endParaRPr>
          </a:p>
        </p:txBody>
      </p:sp>
      <p:sp>
        <p:nvSpPr>
          <p:cNvPr id="176" name="Google Shape;176;g300d0f0ad44_1_12"/>
          <p:cNvSpPr txBox="1"/>
          <p:nvPr>
            <p:ph idx="1" type="body"/>
          </p:nvPr>
        </p:nvSpPr>
        <p:spPr>
          <a:xfrm>
            <a:off x="457200" y="1600200"/>
            <a:ext cx="7971000" cy="4526100"/>
          </a:xfrm>
          <a:prstGeom prst="rect">
            <a:avLst/>
          </a:prstGeom>
        </p:spPr>
        <p:txBody>
          <a:bodyPr anchorCtr="0" anchor="t" bIns="45700" lIns="91425" spcFirstLastPara="1" rIns="91425" wrap="square" tIns="45700">
            <a:normAutofit/>
          </a:bodyPr>
          <a:lstStyle/>
          <a:p>
            <a:pPr indent="0" lvl="0" marL="457200" rtl="0" algn="l">
              <a:spcBef>
                <a:spcPts val="560"/>
              </a:spcBef>
              <a:spcAft>
                <a:spcPts val="0"/>
              </a:spcAft>
              <a:buNone/>
            </a:pPr>
            <a:r>
              <a:rPr lang="en-US">
                <a:highlight>
                  <a:srgbClr val="FFFFFF"/>
                </a:highlight>
              </a:rPr>
              <a:t>PGC is the largest county in Maryland with a large proportion of BIPOC and non-citizen immigrant youth. LGBTQ+ youth lack specific supports and safe, affirming spaces in the county. Youth in targeted areas in the county experience housing insecurity, poverty, failure to graduate high school, behavioral health issues, family conflict and involvement with the child welfare and juvenile justice systems, all of which disproportionately affect BIPOC youth.</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00d0f0ad44_1_2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3100" u="sng">
                <a:solidFill>
                  <a:srgbClr val="FF5050"/>
                </a:solidFill>
                <a:highlight>
                  <a:srgbClr val="FFFFFF"/>
                </a:highlight>
                <a:latin typeface="Arial"/>
                <a:ea typeface="Arial"/>
                <a:cs typeface="Arial"/>
                <a:sym typeface="Arial"/>
              </a:rPr>
              <a:t>Resilience Project: Functions</a:t>
            </a:r>
            <a:endParaRPr b="1" sz="3100" u="sng">
              <a:solidFill>
                <a:srgbClr val="FF5050"/>
              </a:solidFill>
              <a:highlight>
                <a:srgbClr val="FFFFFF"/>
              </a:highlight>
              <a:latin typeface="Arial"/>
              <a:ea typeface="Arial"/>
              <a:cs typeface="Arial"/>
              <a:sym typeface="Arial"/>
            </a:endParaRPr>
          </a:p>
        </p:txBody>
      </p:sp>
      <p:sp>
        <p:nvSpPr>
          <p:cNvPr id="183" name="Google Shape;183;g300d0f0ad44_1_20"/>
          <p:cNvSpPr txBox="1"/>
          <p:nvPr>
            <p:ph idx="1" type="body"/>
          </p:nvPr>
        </p:nvSpPr>
        <p:spPr>
          <a:xfrm>
            <a:off x="457200" y="1600200"/>
            <a:ext cx="8054400" cy="4526100"/>
          </a:xfrm>
          <a:prstGeom prst="rect">
            <a:avLst/>
          </a:prstGeom>
        </p:spPr>
        <p:txBody>
          <a:bodyPr anchorCtr="0" anchor="t" bIns="45700" lIns="91425" spcFirstLastPara="1" rIns="91425" wrap="square" tIns="45700">
            <a:normAutofit/>
          </a:bodyPr>
          <a:lstStyle/>
          <a:p>
            <a:pPr indent="0" lvl="0" marL="457200" rtl="0" algn="l">
              <a:spcBef>
                <a:spcPts val="560"/>
              </a:spcBef>
              <a:spcAft>
                <a:spcPts val="0"/>
              </a:spcAft>
              <a:buNone/>
            </a:pPr>
            <a:r>
              <a:rPr lang="en-US" sz="2500">
                <a:highlight>
                  <a:srgbClr val="FFFFFF"/>
                </a:highlight>
              </a:rPr>
              <a:t>All services are provided through a lens of trauma-informed care that emphasizes physical, psychological and emotional safety. Staff are highly trained in issues relevant to homeless youth and receive monthly clinical support. Our organizations have the capacity and the structure to manage this project, with a strong administration, well-coordinated services, and a development and communications team to address funding shortfalls or unforeseen needs.</a:t>
            </a:r>
            <a:endParaRPr sz="3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00d0f0ad44_1_2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457200" rtl="0" algn="ctr">
              <a:spcBef>
                <a:spcPts val="0"/>
              </a:spcBef>
              <a:spcAft>
                <a:spcPts val="0"/>
              </a:spcAft>
              <a:buNone/>
            </a:pPr>
            <a:r>
              <a:rPr b="1" lang="en-US" sz="2600" u="sng">
                <a:solidFill>
                  <a:srgbClr val="FF5050"/>
                </a:solidFill>
                <a:highlight>
                  <a:srgbClr val="FFFFFF"/>
                </a:highlight>
                <a:latin typeface="Arial"/>
                <a:ea typeface="Arial"/>
                <a:cs typeface="Arial"/>
                <a:sym typeface="Arial"/>
              </a:rPr>
              <a:t>Resilience Project: </a:t>
            </a:r>
            <a:r>
              <a:rPr b="1" lang="en-US" sz="2600" u="sng">
                <a:solidFill>
                  <a:srgbClr val="FF5050"/>
                </a:solidFill>
              </a:rPr>
              <a:t>programming offered to enrolled clients</a:t>
            </a:r>
            <a:endParaRPr b="1" sz="2600">
              <a:solidFill>
                <a:srgbClr val="FF5050"/>
              </a:solidFill>
            </a:endParaRPr>
          </a:p>
        </p:txBody>
      </p:sp>
      <p:sp>
        <p:nvSpPr>
          <p:cNvPr id="190" name="Google Shape;190;g300d0f0ad44_1_28"/>
          <p:cNvSpPr txBox="1"/>
          <p:nvPr>
            <p:ph idx="1" type="body"/>
          </p:nvPr>
        </p:nvSpPr>
        <p:spPr>
          <a:xfrm>
            <a:off x="457200" y="1600200"/>
            <a:ext cx="7512600" cy="45261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457200" rtl="0" algn="l">
              <a:spcBef>
                <a:spcPts val="0"/>
              </a:spcBef>
              <a:spcAft>
                <a:spcPts val="0"/>
              </a:spcAft>
              <a:buNone/>
            </a:pPr>
            <a:r>
              <a:rPr lang="en-US" sz="1800"/>
              <a:t>Coaches contact clients at a minimum of once a week to set their service plan/goals. </a:t>
            </a:r>
            <a:endParaRPr sz="1800"/>
          </a:p>
          <a:p>
            <a:pPr indent="-342900" lvl="1" marL="914400" rtl="0" algn="l">
              <a:spcBef>
                <a:spcPts val="0"/>
              </a:spcBef>
              <a:spcAft>
                <a:spcPts val="0"/>
              </a:spcAft>
              <a:buSzPts val="1800"/>
              <a:buFont typeface="Calibri"/>
              <a:buChar char="○"/>
            </a:pPr>
            <a:r>
              <a:rPr lang="en-US" sz="1800"/>
              <a:t>Communication may include face to face contact, phone call, text message exchanges, emails and virtual meetings.</a:t>
            </a:r>
            <a:endParaRPr sz="1700"/>
          </a:p>
          <a:p>
            <a:pPr indent="-336550" lvl="1" marL="914400" rtl="0" algn="l">
              <a:spcBef>
                <a:spcPts val="0"/>
              </a:spcBef>
              <a:spcAft>
                <a:spcPts val="0"/>
              </a:spcAft>
              <a:buSzPts val="1700"/>
              <a:buFont typeface="Calibri"/>
              <a:buChar char="○"/>
            </a:pPr>
            <a:r>
              <a:rPr lang="en-US" sz="1700"/>
              <a:t>Regular coaching sessions with Resilience Coach</a:t>
            </a:r>
            <a:endParaRPr sz="1700"/>
          </a:p>
          <a:p>
            <a:pPr indent="-336550" lvl="1" marL="914400" rtl="0" algn="l">
              <a:spcBef>
                <a:spcPts val="0"/>
              </a:spcBef>
              <a:spcAft>
                <a:spcPts val="0"/>
              </a:spcAft>
              <a:buSzPts val="1700"/>
              <a:buFont typeface="Calibri"/>
              <a:buChar char="○"/>
            </a:pPr>
            <a:r>
              <a:rPr lang="en-US" sz="1700"/>
              <a:t>Support with goals </a:t>
            </a:r>
            <a:endParaRPr sz="1700"/>
          </a:p>
          <a:p>
            <a:pPr indent="-336550" lvl="1" marL="914400" rtl="0" algn="l">
              <a:spcBef>
                <a:spcPts val="0"/>
              </a:spcBef>
              <a:spcAft>
                <a:spcPts val="0"/>
              </a:spcAft>
              <a:buSzPts val="1700"/>
              <a:buFont typeface="Calibri"/>
              <a:buChar char="○"/>
            </a:pPr>
            <a:r>
              <a:rPr lang="en-US" sz="1700"/>
              <a:t>Financial budgeting and literacy programming including monthly budgeting sessions </a:t>
            </a:r>
            <a:endParaRPr sz="1700"/>
          </a:p>
          <a:p>
            <a:pPr indent="-336550" lvl="1" marL="914400" rtl="0" algn="l">
              <a:spcBef>
                <a:spcPts val="0"/>
              </a:spcBef>
              <a:spcAft>
                <a:spcPts val="0"/>
              </a:spcAft>
              <a:buSzPts val="1700"/>
              <a:buFont typeface="Calibri"/>
              <a:buChar char="○"/>
            </a:pPr>
            <a:r>
              <a:rPr lang="en-US" sz="1700"/>
              <a:t>Peer activities and groups</a:t>
            </a:r>
            <a:endParaRPr sz="1700"/>
          </a:p>
          <a:p>
            <a:pPr indent="-336550" lvl="1" marL="914400" rtl="0" algn="l">
              <a:spcBef>
                <a:spcPts val="0"/>
              </a:spcBef>
              <a:spcAft>
                <a:spcPts val="0"/>
              </a:spcAft>
              <a:buSzPts val="1700"/>
              <a:buFont typeface="Calibri"/>
              <a:buChar char="○"/>
            </a:pPr>
            <a:r>
              <a:rPr lang="en-US" sz="1700"/>
              <a:t>Life skills groups </a:t>
            </a:r>
            <a:endParaRPr sz="1700"/>
          </a:p>
          <a:p>
            <a:pPr indent="-336550" lvl="1" marL="914400" rtl="0" algn="l">
              <a:spcBef>
                <a:spcPts val="0"/>
              </a:spcBef>
              <a:spcAft>
                <a:spcPts val="0"/>
              </a:spcAft>
              <a:buSzPts val="1700"/>
              <a:buFont typeface="Calibri"/>
              <a:buChar char="○"/>
            </a:pPr>
            <a:r>
              <a:rPr lang="en-US" sz="1700"/>
              <a:t>Referrals to services and outside partners</a:t>
            </a:r>
            <a:endParaRPr sz="1700"/>
          </a:p>
          <a:p>
            <a:pPr indent="-336550" lvl="1" marL="914400" rtl="0" algn="l">
              <a:spcBef>
                <a:spcPts val="0"/>
              </a:spcBef>
              <a:spcAft>
                <a:spcPts val="0"/>
              </a:spcAft>
              <a:buSzPts val="1700"/>
              <a:buFont typeface="Calibri"/>
              <a:buChar char="○"/>
            </a:pPr>
            <a:r>
              <a:rPr lang="en-US" sz="1700"/>
              <a:t>Basic services such as meals, hygiene supplies and more </a:t>
            </a:r>
            <a:endParaRPr sz="1700"/>
          </a:p>
          <a:p>
            <a:pPr indent="-336550" lvl="1" marL="914400" rtl="0" algn="l">
              <a:spcBef>
                <a:spcPts val="0"/>
              </a:spcBef>
              <a:spcAft>
                <a:spcPts val="0"/>
              </a:spcAft>
              <a:buSzPts val="1700"/>
              <a:buFont typeface="Calibri"/>
              <a:buChar char="○"/>
            </a:pPr>
            <a:r>
              <a:rPr lang="en-US" sz="1700"/>
              <a:t>Access to AFFIRM counseling sessions if </a:t>
            </a:r>
            <a:r>
              <a:rPr lang="en-US" sz="1700"/>
              <a:t>relevant</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spcBef>
                <a:spcPts val="56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00d0f0ad44_1_35"/>
          <p:cNvSpPr txBox="1"/>
          <p:nvPr>
            <p:ph idx="1" type="body"/>
          </p:nvPr>
        </p:nvSpPr>
        <p:spPr>
          <a:xfrm>
            <a:off x="457200" y="1600200"/>
            <a:ext cx="8054400" cy="4526100"/>
          </a:xfrm>
          <a:prstGeom prst="rect">
            <a:avLst/>
          </a:prstGeom>
        </p:spPr>
        <p:txBody>
          <a:bodyPr anchorCtr="0" anchor="t" bIns="45700" lIns="91425" spcFirstLastPara="1" rIns="91425" wrap="square" tIns="45700">
            <a:normAutofit/>
          </a:bodyPr>
          <a:lstStyle/>
          <a:p>
            <a:pPr indent="0" lvl="0" marL="0" rtl="0" algn="l">
              <a:spcBef>
                <a:spcPts val="560"/>
              </a:spcBef>
              <a:spcAft>
                <a:spcPts val="0"/>
              </a:spcAft>
              <a:buNone/>
            </a:pPr>
            <a:r>
              <a:rPr lang="en-US" sz="1050">
                <a:highlight>
                  <a:srgbClr val="FFFFFF"/>
                </a:highlight>
                <a:latin typeface="Roboto"/>
                <a:ea typeface="Roboto"/>
                <a:cs typeface="Roboto"/>
                <a:sym typeface="Roboto"/>
              </a:rPr>
              <a:t> </a:t>
            </a:r>
            <a:r>
              <a:rPr lang="en-US" sz="3250">
                <a:highlight>
                  <a:srgbClr val="FFFFFF"/>
                </a:highlight>
                <a:latin typeface="Roboto"/>
                <a:ea typeface="Roboto"/>
                <a:cs typeface="Roboto"/>
                <a:sym typeface="Roboto"/>
              </a:rPr>
              <a:t>In addition, the launch of the Resilience Project will provide focused support for 30 at-risk youth, ensuring they receive financial aid, coaching, and community resources. Together, BEZ and the Resilience Project are creating brighter futures for those who need it most. 🏳️‍🌈🏳️‍⚧️</a:t>
            </a:r>
            <a:endParaRPr sz="5000"/>
          </a:p>
        </p:txBody>
      </p:sp>
      <p:sp>
        <p:nvSpPr>
          <p:cNvPr id="197" name="Google Shape;197;g300d0f0ad44_1_35"/>
          <p:cNvSpPr txBox="1"/>
          <p:nvPr/>
        </p:nvSpPr>
        <p:spPr>
          <a:xfrm>
            <a:off x="1341025" y="493325"/>
            <a:ext cx="6795600" cy="85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300" u="sng">
                <a:solidFill>
                  <a:srgbClr val="92D050"/>
                </a:solidFill>
                <a:latin typeface="Calibri"/>
                <a:ea typeface="Calibri"/>
                <a:cs typeface="Calibri"/>
                <a:sym typeface="Calibri"/>
              </a:rPr>
              <a:t>Conclusion </a:t>
            </a:r>
            <a:endParaRPr b="1" sz="4300" u="sng">
              <a:solidFill>
                <a:srgbClr val="92D05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idx="1" type="body"/>
          </p:nvPr>
        </p:nvSpPr>
        <p:spPr>
          <a:xfrm>
            <a:off x="4876800" y="1219200"/>
            <a:ext cx="3962400" cy="5257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rgbClr val="595959"/>
              </a:buClr>
              <a:buSzPts val="3000"/>
              <a:buNone/>
            </a:pPr>
            <a:r>
              <a:rPr b="1" lang="en-US" sz="3000" cap="none">
                <a:solidFill>
                  <a:srgbClr val="595959"/>
                </a:solidFill>
                <a:latin typeface="Calibri"/>
                <a:ea typeface="Calibri"/>
                <a:cs typeface="Calibri"/>
                <a:sym typeface="Calibri"/>
              </a:rPr>
              <a:t>THE MISSION OF SASHA BRUCE YOUTHWORK IS TO IMPROVE THE </a:t>
            </a:r>
            <a:endParaRPr/>
          </a:p>
          <a:p>
            <a:pPr indent="-342900" lvl="0" marL="342900" rtl="0" algn="ctr">
              <a:lnSpc>
                <a:spcPct val="100000"/>
              </a:lnSpc>
              <a:spcBef>
                <a:spcPts val="600"/>
              </a:spcBef>
              <a:spcAft>
                <a:spcPts val="0"/>
              </a:spcAft>
              <a:buClr>
                <a:srgbClr val="595959"/>
              </a:buClr>
              <a:buSzPts val="3000"/>
              <a:buNone/>
            </a:pPr>
            <a:r>
              <a:rPr b="1" lang="en-US" sz="3000" cap="none">
                <a:solidFill>
                  <a:srgbClr val="595959"/>
                </a:solidFill>
                <a:latin typeface="Calibri"/>
                <a:ea typeface="Calibri"/>
                <a:cs typeface="Calibri"/>
                <a:sym typeface="Calibri"/>
              </a:rPr>
              <a:t>LIVES OF RUNAWAY,</a:t>
            </a:r>
            <a:endParaRPr/>
          </a:p>
          <a:p>
            <a:pPr indent="-342900" lvl="0" marL="342900" rtl="0" algn="ctr">
              <a:lnSpc>
                <a:spcPct val="100000"/>
              </a:lnSpc>
              <a:spcBef>
                <a:spcPts val="600"/>
              </a:spcBef>
              <a:spcAft>
                <a:spcPts val="0"/>
              </a:spcAft>
              <a:buClr>
                <a:srgbClr val="595959"/>
              </a:buClr>
              <a:buSzPts val="3000"/>
              <a:buNone/>
            </a:pPr>
            <a:r>
              <a:rPr b="1" lang="en-US" sz="3000" cap="none">
                <a:solidFill>
                  <a:srgbClr val="595959"/>
                </a:solidFill>
                <a:latin typeface="Calibri"/>
                <a:ea typeface="Calibri"/>
                <a:cs typeface="Calibri"/>
                <a:sym typeface="Calibri"/>
              </a:rPr>
              <a:t>HOMELESS AND</a:t>
            </a:r>
            <a:endParaRPr/>
          </a:p>
          <a:p>
            <a:pPr indent="-342900" lvl="0" marL="342900" rtl="0" algn="ctr">
              <a:lnSpc>
                <a:spcPct val="100000"/>
              </a:lnSpc>
              <a:spcBef>
                <a:spcPts val="600"/>
              </a:spcBef>
              <a:spcAft>
                <a:spcPts val="0"/>
              </a:spcAft>
              <a:buClr>
                <a:srgbClr val="595959"/>
              </a:buClr>
              <a:buSzPts val="3000"/>
              <a:buNone/>
            </a:pPr>
            <a:r>
              <a:rPr b="1" lang="en-US" sz="3000" cap="none">
                <a:solidFill>
                  <a:srgbClr val="595959"/>
                </a:solidFill>
                <a:latin typeface="Calibri"/>
                <a:ea typeface="Calibri"/>
                <a:cs typeface="Calibri"/>
                <a:sym typeface="Calibri"/>
              </a:rPr>
              <a:t>AT-RISK YOUTH </a:t>
            </a:r>
            <a:endParaRPr/>
          </a:p>
          <a:p>
            <a:pPr indent="-342900" lvl="0" marL="342900" rtl="0" algn="ctr">
              <a:lnSpc>
                <a:spcPct val="100000"/>
              </a:lnSpc>
              <a:spcBef>
                <a:spcPts val="600"/>
              </a:spcBef>
              <a:spcAft>
                <a:spcPts val="0"/>
              </a:spcAft>
              <a:buClr>
                <a:srgbClr val="595959"/>
              </a:buClr>
              <a:buSzPts val="3000"/>
              <a:buNone/>
            </a:pPr>
            <a:r>
              <a:rPr b="1" lang="en-US" sz="3000" cap="none">
                <a:solidFill>
                  <a:srgbClr val="595959"/>
                </a:solidFill>
                <a:latin typeface="Calibri"/>
                <a:ea typeface="Calibri"/>
                <a:cs typeface="Calibri"/>
                <a:sym typeface="Calibri"/>
              </a:rPr>
              <a:t>AND THEIR FAMILIES</a:t>
            </a:r>
            <a:endParaRPr/>
          </a:p>
          <a:p>
            <a:pPr indent="-342900" lvl="0" marL="342900" rtl="0" algn="ctr">
              <a:lnSpc>
                <a:spcPct val="100000"/>
              </a:lnSpc>
              <a:spcBef>
                <a:spcPts val="600"/>
              </a:spcBef>
              <a:spcAft>
                <a:spcPts val="0"/>
              </a:spcAft>
              <a:buClr>
                <a:srgbClr val="595959"/>
              </a:buClr>
              <a:buSzPts val="3000"/>
              <a:buNone/>
            </a:pPr>
            <a:r>
              <a:rPr b="1" lang="en-US" sz="3000" cap="none">
                <a:solidFill>
                  <a:srgbClr val="595959"/>
                </a:solidFill>
                <a:latin typeface="Calibri"/>
                <a:ea typeface="Calibri"/>
                <a:cs typeface="Calibri"/>
                <a:sym typeface="Calibri"/>
              </a:rPr>
              <a:t> IN THE WASHINGTON DC AREA.</a:t>
            </a:r>
            <a:endParaRPr/>
          </a:p>
        </p:txBody>
      </p:sp>
      <p:pic>
        <p:nvPicPr>
          <p:cNvPr id="98" name="Google Shape;98;p2"/>
          <p:cNvPicPr preferRelativeResize="0"/>
          <p:nvPr/>
        </p:nvPicPr>
        <p:blipFill rotWithShape="1">
          <a:blip r:embed="rId3">
            <a:alphaModFix/>
          </a:blip>
          <a:srcRect b="0" l="0" r="0" t="0"/>
          <a:stretch/>
        </p:blipFill>
        <p:spPr>
          <a:xfrm>
            <a:off x="583271" y="1143000"/>
            <a:ext cx="4016375" cy="434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5050"/>
              </a:buClr>
              <a:buSzPts val="3800"/>
              <a:buFont typeface="Calibri"/>
              <a:buNone/>
            </a:pPr>
            <a:r>
              <a:rPr b="1" lang="en-US" sz="3800" u="sng">
                <a:solidFill>
                  <a:srgbClr val="FF5050"/>
                </a:solidFill>
              </a:rPr>
              <a:t>The History of Sasha Bruce Youthwork, Inc. </a:t>
            </a:r>
            <a:endParaRPr/>
          </a:p>
        </p:txBody>
      </p:sp>
      <p:sp>
        <p:nvSpPr>
          <p:cNvPr id="104" name="Google Shape;104;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ctr">
              <a:lnSpc>
                <a:spcPct val="100000"/>
              </a:lnSpc>
              <a:spcBef>
                <a:spcPts val="0"/>
              </a:spcBef>
              <a:spcAft>
                <a:spcPts val="0"/>
              </a:spcAft>
              <a:buClr>
                <a:srgbClr val="000000"/>
              </a:buClr>
              <a:buSzPct val="100000"/>
              <a:buNone/>
            </a:pPr>
            <a:r>
              <a:rPr lang="en-US" sz="1400">
                <a:solidFill>
                  <a:srgbClr val="000000"/>
                </a:solidFill>
              </a:rPr>
              <a:t> </a:t>
            </a:r>
            <a:endParaRPr/>
          </a:p>
          <a:p>
            <a:pPr indent="0" lvl="0" marL="0" rtl="0" algn="l">
              <a:lnSpc>
                <a:spcPct val="100000"/>
              </a:lnSpc>
              <a:spcBef>
                <a:spcPts val="333"/>
              </a:spcBef>
              <a:spcAft>
                <a:spcPts val="0"/>
              </a:spcAft>
              <a:buClr>
                <a:srgbClr val="000000"/>
              </a:buClr>
              <a:buSzPct val="100000"/>
              <a:buNone/>
            </a:pPr>
            <a:r>
              <a:rPr lang="en-US" sz="1800">
                <a:solidFill>
                  <a:srgbClr val="000000"/>
                </a:solidFill>
              </a:rPr>
              <a:t>Deborah Shore founded Sasha Bruce Youthwork in 1974 as the Washington Streetwork Project. The focus of the organization’s early work was to help young people sort out what brought them to the streets and try to get them reconnected at home. </a:t>
            </a:r>
            <a:endParaRPr/>
          </a:p>
          <a:p>
            <a:pPr indent="0" lvl="0" marL="0" rtl="0" algn="l">
              <a:lnSpc>
                <a:spcPct val="100000"/>
              </a:lnSpc>
              <a:spcBef>
                <a:spcPts val="148"/>
              </a:spcBef>
              <a:spcAft>
                <a:spcPts val="0"/>
              </a:spcAft>
              <a:buClr>
                <a:schemeClr val="dk1"/>
              </a:buClr>
              <a:buSzPct val="100000"/>
              <a:buNone/>
            </a:pPr>
            <a:r>
              <a:t/>
            </a:r>
            <a:endParaRPr sz="800">
              <a:solidFill>
                <a:srgbClr val="000000"/>
              </a:solidFill>
            </a:endParaRPr>
          </a:p>
          <a:p>
            <a:pPr indent="0" lvl="0" marL="0" rtl="0" algn="l">
              <a:lnSpc>
                <a:spcPct val="100000"/>
              </a:lnSpc>
              <a:spcBef>
                <a:spcPts val="333"/>
              </a:spcBef>
              <a:spcAft>
                <a:spcPts val="0"/>
              </a:spcAft>
              <a:buClr>
                <a:srgbClr val="000000"/>
              </a:buClr>
              <a:buSzPct val="100000"/>
              <a:buNone/>
            </a:pPr>
            <a:r>
              <a:rPr lang="en-US" sz="1800">
                <a:solidFill>
                  <a:srgbClr val="000000"/>
                </a:solidFill>
              </a:rPr>
              <a:t>In 1976, Shore and the Washington Streetwork Project came to the attention of Evangeline Bruce, wife of Ambassador David Bruce, following the tragic death of their daughter Sasha. Evangeline Bruce donated funds to start a youth shelter in memory of Sasha, who had helped troubled youth as a volunteer when she was in school. Shore opened Sasha Bruce House in 1977 to provide homeless kids a safe haven from the dangers of the streets. </a:t>
            </a:r>
            <a:endParaRPr/>
          </a:p>
          <a:p>
            <a:pPr indent="0" lvl="0" marL="0" rtl="0" algn="l">
              <a:lnSpc>
                <a:spcPct val="100000"/>
              </a:lnSpc>
              <a:spcBef>
                <a:spcPts val="148"/>
              </a:spcBef>
              <a:spcAft>
                <a:spcPts val="0"/>
              </a:spcAft>
              <a:buClr>
                <a:schemeClr val="dk1"/>
              </a:buClr>
              <a:buSzPct val="100000"/>
              <a:buNone/>
            </a:pPr>
            <a:r>
              <a:t/>
            </a:r>
            <a:endParaRPr sz="800">
              <a:solidFill>
                <a:srgbClr val="000000"/>
              </a:solidFill>
            </a:endParaRPr>
          </a:p>
          <a:p>
            <a:pPr indent="0" lvl="0" marL="0" rtl="0" algn="l">
              <a:lnSpc>
                <a:spcPct val="100000"/>
              </a:lnSpc>
              <a:spcBef>
                <a:spcPts val="333"/>
              </a:spcBef>
              <a:spcAft>
                <a:spcPts val="0"/>
              </a:spcAft>
              <a:buClr>
                <a:srgbClr val="000000"/>
              </a:buClr>
              <a:buSzPct val="100000"/>
              <a:buNone/>
            </a:pPr>
            <a:r>
              <a:rPr lang="en-US" sz="1800">
                <a:solidFill>
                  <a:srgbClr val="000000"/>
                </a:solidFill>
              </a:rPr>
              <a:t>The Washington Streetwork Project grew and changed over the next two decades in response to the changing needs of DC’s troubled young people and families. Programs were added to bridge the gaps in available support services for youth. As street work became only a small part of the organization’s activities, the name of the organization changed to Sasha Bruce Youthwork.</a:t>
            </a:r>
            <a:endParaRPr/>
          </a:p>
          <a:p>
            <a:pPr indent="0" lvl="0" marL="0" rtl="0" algn="l">
              <a:lnSpc>
                <a:spcPct val="100000"/>
              </a:lnSpc>
              <a:spcBef>
                <a:spcPts val="148"/>
              </a:spcBef>
              <a:spcAft>
                <a:spcPts val="0"/>
              </a:spcAft>
              <a:buClr>
                <a:schemeClr val="dk1"/>
              </a:buClr>
              <a:buSzPct val="100000"/>
              <a:buNone/>
            </a:pPr>
            <a:r>
              <a:t/>
            </a:r>
            <a:endParaRPr sz="800">
              <a:solidFill>
                <a:srgbClr val="000000"/>
              </a:solidFill>
            </a:endParaRPr>
          </a:p>
          <a:p>
            <a:pPr indent="0" lvl="0" marL="0" rtl="0" algn="l">
              <a:lnSpc>
                <a:spcPct val="100000"/>
              </a:lnSpc>
              <a:spcBef>
                <a:spcPts val="333"/>
              </a:spcBef>
              <a:spcAft>
                <a:spcPts val="0"/>
              </a:spcAft>
              <a:buClr>
                <a:srgbClr val="000000"/>
              </a:buClr>
              <a:buSzPct val="100000"/>
              <a:buNone/>
            </a:pPr>
            <a:r>
              <a:rPr lang="en-US" sz="1800">
                <a:solidFill>
                  <a:srgbClr val="000000"/>
                </a:solidFill>
              </a:rPr>
              <a:t>Today Sasha Bruce Youthwork is one of the largest and most experienced providers of services to youth in Washington, DC. </a:t>
            </a:r>
            <a:endParaRPr/>
          </a:p>
          <a:p>
            <a:pPr indent="-154940" lvl="0" marL="342900" rtl="0" algn="l">
              <a:lnSpc>
                <a:spcPct val="100000"/>
              </a:lnSpc>
              <a:spcBef>
                <a:spcPts val="592"/>
              </a:spcBef>
              <a:spcAft>
                <a:spcPts val="0"/>
              </a:spcAft>
              <a:buClr>
                <a:schemeClr val="dk1"/>
              </a:buClr>
              <a:buSzPct val="100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1638300" y="262583"/>
            <a:ext cx="6019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92D050"/>
              </a:buClr>
              <a:buSzPts val="4800"/>
              <a:buFont typeface="Calibri"/>
              <a:buNone/>
            </a:pPr>
            <a:r>
              <a:rPr b="1" lang="en-US" sz="4800" u="sng">
                <a:solidFill>
                  <a:srgbClr val="FF5050"/>
                </a:solidFill>
              </a:rPr>
              <a:t>Target Population </a:t>
            </a:r>
            <a:endParaRPr>
              <a:solidFill>
                <a:srgbClr val="FF5050"/>
              </a:solidFill>
            </a:endParaRPr>
          </a:p>
        </p:txBody>
      </p:sp>
      <p:sp>
        <p:nvSpPr>
          <p:cNvPr id="110" name="Google Shape;110;p4"/>
          <p:cNvSpPr txBox="1"/>
          <p:nvPr>
            <p:ph idx="1" type="body"/>
          </p:nvPr>
        </p:nvSpPr>
        <p:spPr>
          <a:xfrm>
            <a:off x="457200" y="1600200"/>
            <a:ext cx="8001000" cy="4724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US" sz="3200"/>
              <a:t>Youth 12-24 years old with a special focus on transitional-age youth </a:t>
            </a:r>
            <a:endParaRPr/>
          </a:p>
          <a:p>
            <a:pPr indent="-342900" lvl="0" marL="342900" rtl="0" algn="l">
              <a:lnSpc>
                <a:spcPct val="100000"/>
              </a:lnSpc>
              <a:spcBef>
                <a:spcPts val="592"/>
              </a:spcBef>
              <a:spcAft>
                <a:spcPts val="0"/>
              </a:spcAft>
              <a:buClr>
                <a:schemeClr val="dk1"/>
              </a:buClr>
              <a:buSzPts val="3200"/>
              <a:buChar char="•"/>
            </a:pPr>
            <a:r>
              <a:rPr lang="en-US" sz="3200"/>
              <a:t>Minor Youth </a:t>
            </a:r>
            <a:endParaRPr/>
          </a:p>
          <a:p>
            <a:pPr indent="-297180" lvl="1" marL="742950" rtl="0" algn="l">
              <a:lnSpc>
                <a:spcPct val="100000"/>
              </a:lnSpc>
              <a:spcBef>
                <a:spcPts val="444"/>
              </a:spcBef>
              <a:spcAft>
                <a:spcPts val="0"/>
              </a:spcAft>
              <a:buClr>
                <a:schemeClr val="dk1"/>
              </a:buClr>
              <a:buSzPts val="2400"/>
              <a:buChar char="–"/>
            </a:pPr>
            <a:r>
              <a:rPr lang="en-US"/>
              <a:t>Homeless and Runaway</a:t>
            </a:r>
            <a:endParaRPr/>
          </a:p>
          <a:p>
            <a:pPr indent="-297180" lvl="1" marL="742950" rtl="0" algn="l">
              <a:lnSpc>
                <a:spcPct val="100000"/>
              </a:lnSpc>
              <a:spcBef>
                <a:spcPts val="444"/>
              </a:spcBef>
              <a:spcAft>
                <a:spcPts val="0"/>
              </a:spcAft>
              <a:buClr>
                <a:schemeClr val="dk1"/>
              </a:buClr>
              <a:buSzPts val="2400"/>
              <a:buChar char="–"/>
            </a:pPr>
            <a:r>
              <a:rPr lang="en-US"/>
              <a:t>System-Involved  (Juvenile Justice and Child Welfare)</a:t>
            </a:r>
            <a:endParaRPr/>
          </a:p>
          <a:p>
            <a:pPr indent="-297180" lvl="1" marL="742950" rtl="0" algn="l">
              <a:lnSpc>
                <a:spcPct val="100000"/>
              </a:lnSpc>
              <a:spcBef>
                <a:spcPts val="444"/>
              </a:spcBef>
              <a:spcAft>
                <a:spcPts val="0"/>
              </a:spcAft>
              <a:buClr>
                <a:schemeClr val="dk1"/>
              </a:buClr>
              <a:buSzPts val="2400"/>
              <a:buChar char="–"/>
            </a:pPr>
            <a:r>
              <a:rPr lang="en-US"/>
              <a:t>‘At-Risk’ Young People in Public Schools and Public Housing </a:t>
            </a:r>
            <a:endParaRPr/>
          </a:p>
          <a:p>
            <a:pPr indent="-342900" lvl="0" marL="342900" rtl="0" algn="l">
              <a:lnSpc>
                <a:spcPct val="100000"/>
              </a:lnSpc>
              <a:spcBef>
                <a:spcPts val="592"/>
              </a:spcBef>
              <a:spcAft>
                <a:spcPts val="0"/>
              </a:spcAft>
              <a:buClr>
                <a:schemeClr val="dk1"/>
              </a:buClr>
              <a:buSzPts val="3200"/>
              <a:buChar char="•"/>
            </a:pPr>
            <a:r>
              <a:rPr lang="en-US" sz="3200"/>
              <a:t>Youth Ages 18-24 </a:t>
            </a:r>
            <a:endParaRPr sz="2800"/>
          </a:p>
          <a:p>
            <a:pPr indent="-297180" lvl="1" marL="742950" rtl="0" algn="l">
              <a:lnSpc>
                <a:spcPct val="100000"/>
              </a:lnSpc>
              <a:spcBef>
                <a:spcPts val="444"/>
              </a:spcBef>
              <a:spcAft>
                <a:spcPts val="0"/>
              </a:spcAft>
              <a:buClr>
                <a:schemeClr val="dk1"/>
              </a:buClr>
              <a:buSzPts val="2400"/>
              <a:buChar char="–"/>
            </a:pPr>
            <a:r>
              <a:rPr lang="en-US"/>
              <a:t>Homeless or Housing Insecure</a:t>
            </a:r>
            <a:endParaRPr/>
          </a:p>
          <a:p>
            <a:pPr indent="-297180" lvl="1" marL="742950" rtl="0" algn="l">
              <a:lnSpc>
                <a:spcPct val="100000"/>
              </a:lnSpc>
              <a:spcBef>
                <a:spcPts val="444"/>
              </a:spcBef>
              <a:spcAft>
                <a:spcPts val="0"/>
              </a:spcAft>
              <a:buClr>
                <a:schemeClr val="dk1"/>
              </a:buClr>
              <a:buSzPts val="2400"/>
              <a:buChar char="–"/>
            </a:pPr>
            <a:r>
              <a:rPr lang="en-US"/>
              <a:t>Disconnected from Education &amp; Work </a:t>
            </a:r>
            <a:endParaRPr/>
          </a:p>
          <a:p>
            <a:pPr indent="-297180" lvl="1" marL="742950" rtl="0" algn="l">
              <a:lnSpc>
                <a:spcPct val="100000"/>
              </a:lnSpc>
              <a:spcBef>
                <a:spcPts val="444"/>
              </a:spcBef>
              <a:spcAft>
                <a:spcPts val="0"/>
              </a:spcAft>
              <a:buClr>
                <a:schemeClr val="dk1"/>
              </a:buClr>
              <a:buSzPts val="2400"/>
              <a:buChar char="–"/>
            </a:pPr>
            <a:r>
              <a:rPr lang="en-US"/>
              <a:t>Disconnected from Family/Fragile Relationships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457200" y="274638"/>
            <a:ext cx="8229600" cy="10969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pic>
        <p:nvPicPr>
          <p:cNvPr id="117" name="Google Shape;117;p5"/>
          <p:cNvPicPr preferRelativeResize="0"/>
          <p:nvPr>
            <p:ph idx="1" type="body"/>
          </p:nvPr>
        </p:nvPicPr>
        <p:blipFill rotWithShape="1">
          <a:blip r:embed="rId3">
            <a:alphaModFix/>
          </a:blip>
          <a:srcRect b="0" l="0" r="0" t="0"/>
          <a:stretch/>
        </p:blipFill>
        <p:spPr>
          <a:xfrm>
            <a:off x="304800" y="274638"/>
            <a:ext cx="8534400" cy="624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463296" y="5032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4BACC6"/>
              </a:buClr>
              <a:buSzPts val="4800"/>
              <a:buFont typeface="Calibri"/>
              <a:buNone/>
            </a:pPr>
            <a:r>
              <a:rPr b="1" lang="en-US" sz="4800" u="sng">
                <a:solidFill>
                  <a:srgbClr val="4BACC6"/>
                </a:solidFill>
              </a:rPr>
              <a:t>SBY Continuum of Support </a:t>
            </a:r>
            <a:br>
              <a:rPr b="1" lang="en-US" sz="4800">
                <a:solidFill>
                  <a:srgbClr val="4BACC6"/>
                </a:solidFill>
              </a:rPr>
            </a:br>
            <a:r>
              <a:rPr b="1" lang="en-US" sz="3200">
                <a:solidFill>
                  <a:srgbClr val="4BACC6"/>
                </a:solidFill>
              </a:rPr>
              <a:t>Safe Homes Pillar  </a:t>
            </a:r>
            <a:endParaRPr/>
          </a:p>
        </p:txBody>
      </p:sp>
      <p:sp>
        <p:nvSpPr>
          <p:cNvPr id="124" name="Google Shape;124;p6"/>
          <p:cNvSpPr txBox="1"/>
          <p:nvPr>
            <p:ph idx="1" type="body"/>
          </p:nvPr>
        </p:nvSpPr>
        <p:spPr>
          <a:xfrm>
            <a:off x="457200" y="1828800"/>
            <a:ext cx="8229600" cy="4525963"/>
          </a:xfrm>
          <a:prstGeom prst="rect">
            <a:avLst/>
          </a:prstGeom>
          <a:noFill/>
          <a:ln>
            <a:noFill/>
          </a:ln>
        </p:spPr>
        <p:txBody>
          <a:bodyPr anchorCtr="0" anchor="t" bIns="45700" lIns="91425" spcFirstLastPara="1" rIns="91425" wrap="square" tIns="45700">
            <a:normAutofit fontScale="55000" lnSpcReduction="10000"/>
          </a:bodyPr>
          <a:lstStyle/>
          <a:p>
            <a:pPr indent="-312419" lvl="0" marL="342900" rtl="0" algn="l">
              <a:lnSpc>
                <a:spcPct val="100000"/>
              </a:lnSpc>
              <a:spcBef>
                <a:spcPts val="0"/>
              </a:spcBef>
              <a:spcAft>
                <a:spcPts val="0"/>
              </a:spcAft>
              <a:buClr>
                <a:schemeClr val="dk1"/>
              </a:buClr>
              <a:buSzPct val="100000"/>
              <a:buChar char="•"/>
            </a:pPr>
            <a:r>
              <a:rPr lang="en-US"/>
              <a:t>8</a:t>
            </a:r>
            <a:r>
              <a:rPr baseline="30000" lang="en-US"/>
              <a:t>th</a:t>
            </a:r>
            <a:r>
              <a:rPr lang="en-US"/>
              <a:t> Street Drop In Center + Pop Up Drop In Centers in Chinatown/Gallery Place; Prince George’s County Drop In Center </a:t>
            </a:r>
            <a:endParaRPr/>
          </a:p>
          <a:p>
            <a:pPr indent="-312419" lvl="0" marL="342900" rtl="0" algn="l">
              <a:lnSpc>
                <a:spcPct val="100000"/>
              </a:lnSpc>
              <a:spcBef>
                <a:spcPts val="448"/>
              </a:spcBef>
              <a:spcAft>
                <a:spcPts val="0"/>
              </a:spcAft>
              <a:buClr>
                <a:schemeClr val="dk1"/>
              </a:buClr>
              <a:buSzPct val="100000"/>
              <a:buChar char="•"/>
            </a:pPr>
            <a:r>
              <a:rPr lang="en-US"/>
              <a:t>Street Outreach </a:t>
            </a:r>
            <a:endParaRPr/>
          </a:p>
          <a:p>
            <a:pPr indent="-312419" lvl="0" marL="342900" rtl="0" algn="l">
              <a:lnSpc>
                <a:spcPct val="100000"/>
              </a:lnSpc>
              <a:spcBef>
                <a:spcPts val="448"/>
              </a:spcBef>
              <a:spcAft>
                <a:spcPts val="0"/>
              </a:spcAft>
              <a:buClr>
                <a:schemeClr val="dk1"/>
              </a:buClr>
              <a:buSzPct val="100000"/>
              <a:buChar char="•"/>
            </a:pPr>
            <a:r>
              <a:rPr lang="en-US"/>
              <a:t>Housing for Youth in the Juvenile Justice System in the Chloe and REACH Houses </a:t>
            </a:r>
            <a:endParaRPr/>
          </a:p>
          <a:p>
            <a:pPr indent="-312419" lvl="0" marL="342900" rtl="0" algn="l">
              <a:lnSpc>
                <a:spcPct val="100000"/>
              </a:lnSpc>
              <a:spcBef>
                <a:spcPts val="448"/>
              </a:spcBef>
              <a:spcAft>
                <a:spcPts val="0"/>
              </a:spcAft>
              <a:buClr>
                <a:schemeClr val="dk1"/>
              </a:buClr>
              <a:buSzPct val="100000"/>
              <a:buChar char="•"/>
            </a:pPr>
            <a:r>
              <a:rPr lang="en-US"/>
              <a:t>Emergency Shelter for Homeless Youth 12-17 at Bruce House and 12-24 at Promise Place </a:t>
            </a:r>
            <a:endParaRPr/>
          </a:p>
          <a:p>
            <a:pPr indent="-263525" lvl="0" marL="342900" rtl="0" algn="l">
              <a:lnSpc>
                <a:spcPct val="100000"/>
              </a:lnSpc>
              <a:spcBef>
                <a:spcPts val="448"/>
              </a:spcBef>
              <a:spcAft>
                <a:spcPts val="0"/>
              </a:spcAft>
              <a:buSzPct val="56250"/>
              <a:buChar char="•"/>
            </a:pPr>
            <a:r>
              <a:rPr lang="en-US"/>
              <a:t>Emergency, 90 Day Shelter, 18-24 Year olds at Philip Reid </a:t>
            </a:r>
            <a:endParaRPr/>
          </a:p>
          <a:p>
            <a:pPr indent="-312419" lvl="0" marL="342900" rtl="0" algn="l">
              <a:lnSpc>
                <a:spcPct val="100000"/>
              </a:lnSpc>
              <a:spcBef>
                <a:spcPts val="448"/>
              </a:spcBef>
              <a:spcAft>
                <a:spcPts val="0"/>
              </a:spcAft>
              <a:buClr>
                <a:schemeClr val="dk1"/>
              </a:buClr>
              <a:buSzPct val="100000"/>
              <a:buChar char="•"/>
            </a:pPr>
            <a:r>
              <a:rPr lang="en-US"/>
              <a:t>Independent Living Programs including for Young Moms and their Children at Olaiya’s Cradle </a:t>
            </a:r>
            <a:endParaRPr/>
          </a:p>
          <a:p>
            <a:pPr indent="-312419" lvl="0" marL="342900" rtl="0" algn="l">
              <a:lnSpc>
                <a:spcPct val="100000"/>
              </a:lnSpc>
              <a:spcBef>
                <a:spcPts val="448"/>
              </a:spcBef>
              <a:spcAft>
                <a:spcPts val="0"/>
              </a:spcAft>
              <a:buClr>
                <a:schemeClr val="dk1"/>
              </a:buClr>
              <a:buSzPct val="100000"/>
              <a:buChar char="•"/>
            </a:pPr>
            <a:r>
              <a:rPr lang="en-US"/>
              <a:t>Transitional Living Program for Families (Parents 18-24) at THP </a:t>
            </a:r>
            <a:endParaRPr/>
          </a:p>
          <a:p>
            <a:pPr indent="-312419" lvl="0" marL="342900" rtl="0" algn="l">
              <a:lnSpc>
                <a:spcPct val="100000"/>
              </a:lnSpc>
              <a:spcBef>
                <a:spcPts val="448"/>
              </a:spcBef>
              <a:spcAft>
                <a:spcPts val="0"/>
              </a:spcAft>
              <a:buClr>
                <a:schemeClr val="dk1"/>
              </a:buClr>
              <a:buSzPct val="100000"/>
              <a:buChar char="•"/>
            </a:pPr>
            <a:r>
              <a:rPr lang="en-US"/>
              <a:t>Transitional Living and Extended Transitional Living Programs for Individuals at ILP, TLP and Passages; Philip Reid  </a:t>
            </a:r>
            <a:endParaRPr/>
          </a:p>
          <a:p>
            <a:pPr indent="-312419" lvl="0" marL="342900" rtl="0" algn="l">
              <a:lnSpc>
                <a:spcPct val="100000"/>
              </a:lnSpc>
              <a:spcBef>
                <a:spcPts val="448"/>
              </a:spcBef>
              <a:spcAft>
                <a:spcPts val="0"/>
              </a:spcAft>
              <a:buClr>
                <a:schemeClr val="dk1"/>
              </a:buClr>
              <a:buSzPct val="100000"/>
              <a:buChar char="•"/>
            </a:pPr>
            <a:r>
              <a:rPr lang="en-US"/>
              <a:t>Transitional and Rapid Rehousing Through Thrive</a:t>
            </a:r>
            <a:endParaRPr/>
          </a:p>
          <a:p>
            <a:pPr indent="-312419" lvl="0" marL="342900" rtl="0" algn="l">
              <a:lnSpc>
                <a:spcPct val="100000"/>
              </a:lnSpc>
              <a:spcBef>
                <a:spcPts val="448"/>
              </a:spcBef>
              <a:spcAft>
                <a:spcPts val="0"/>
              </a:spcAft>
              <a:buClr>
                <a:schemeClr val="dk1"/>
              </a:buClr>
              <a:buSzPct val="100000"/>
              <a:buChar char="•"/>
            </a:pPr>
            <a:r>
              <a:rPr lang="en-US"/>
              <a:t>Housing for CFSA Involved Youth at Allen House</a:t>
            </a:r>
            <a:endParaRPr/>
          </a:p>
          <a:p>
            <a:pPr indent="-340360" lvl="0" marL="342900" rtl="0" algn="l">
              <a:lnSpc>
                <a:spcPct val="100000"/>
              </a:lnSpc>
              <a:spcBef>
                <a:spcPts val="448"/>
              </a:spcBef>
              <a:spcAft>
                <a:spcPts val="0"/>
              </a:spcAft>
              <a:buSzPct val="100000"/>
              <a:buChar char="•"/>
            </a:pPr>
            <a:r>
              <a:rPr lang="en-US"/>
              <a:t>Incoming: housing for CFSA Involved, Pregnant and Parenting Youth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457200" y="685800"/>
            <a:ext cx="8229600" cy="10207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4BACC6"/>
              </a:buClr>
              <a:buSzPts val="4800"/>
              <a:buFont typeface="Calibri"/>
              <a:buNone/>
            </a:pPr>
            <a:r>
              <a:rPr b="1" lang="en-US" sz="4800" u="sng">
                <a:solidFill>
                  <a:srgbClr val="4BACC6"/>
                </a:solidFill>
              </a:rPr>
              <a:t>SBY Continuum of Support </a:t>
            </a:r>
            <a:br>
              <a:rPr b="1" lang="en-US" sz="4800">
                <a:solidFill>
                  <a:srgbClr val="4BACC6"/>
                </a:solidFill>
              </a:rPr>
            </a:br>
            <a:r>
              <a:rPr b="1" lang="en-US" sz="3200">
                <a:solidFill>
                  <a:srgbClr val="4BACC6"/>
                </a:solidFill>
              </a:rPr>
              <a:t>Life Skills Pillar </a:t>
            </a:r>
            <a:endParaRPr b="1" sz="4800" u="sng"/>
          </a:p>
        </p:txBody>
      </p:sp>
      <p:sp>
        <p:nvSpPr>
          <p:cNvPr id="130" name="Google Shape;130;p7"/>
          <p:cNvSpPr txBox="1"/>
          <p:nvPr>
            <p:ph idx="1" type="body"/>
          </p:nvPr>
        </p:nvSpPr>
        <p:spPr>
          <a:xfrm>
            <a:off x="457200" y="1938845"/>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544"/>
              </a:spcBef>
              <a:spcAft>
                <a:spcPts val="0"/>
              </a:spcAft>
              <a:buClr>
                <a:schemeClr val="dk1"/>
              </a:buClr>
              <a:buSzPct val="100000"/>
              <a:buChar char="•"/>
            </a:pPr>
            <a:r>
              <a:rPr lang="en-US"/>
              <a:t>Substance Abuse Prevention through the DC Wards 5&amp;6 Prevention Center </a:t>
            </a:r>
            <a:endParaRPr/>
          </a:p>
          <a:p>
            <a:pPr indent="-342900" lvl="0" marL="342900" rtl="0" algn="l">
              <a:lnSpc>
                <a:spcPct val="100000"/>
              </a:lnSpc>
              <a:spcBef>
                <a:spcPts val="544"/>
              </a:spcBef>
              <a:spcAft>
                <a:spcPts val="0"/>
              </a:spcAft>
              <a:buClr>
                <a:schemeClr val="dk1"/>
              </a:buClr>
              <a:buSzPct val="100000"/>
              <a:buChar char="•"/>
            </a:pPr>
            <a:r>
              <a:rPr lang="en-US"/>
              <a:t>Family Stabilization and Reunification Services through FSP/CARES</a:t>
            </a:r>
            <a:endParaRPr/>
          </a:p>
          <a:p>
            <a:pPr indent="-342900" lvl="0" marL="342900" rtl="0" algn="l">
              <a:lnSpc>
                <a:spcPct val="100000"/>
              </a:lnSpc>
              <a:spcBef>
                <a:spcPts val="544"/>
              </a:spcBef>
              <a:spcAft>
                <a:spcPts val="0"/>
              </a:spcAft>
              <a:buClr>
                <a:schemeClr val="dk1"/>
              </a:buClr>
              <a:buSzPct val="100000"/>
              <a:buChar char="•"/>
            </a:pPr>
            <a:r>
              <a:rPr lang="en-US"/>
              <a:t>Community and Family Wrap Around Services at the Clay Terrace Family Success Center </a:t>
            </a:r>
            <a:endParaRPr/>
          </a:p>
          <a:p>
            <a:pPr indent="-342900" lvl="0" marL="342900" rtl="0" algn="l">
              <a:lnSpc>
                <a:spcPct val="100000"/>
              </a:lnSpc>
              <a:spcBef>
                <a:spcPts val="544"/>
              </a:spcBef>
              <a:spcAft>
                <a:spcPts val="0"/>
              </a:spcAft>
              <a:buClr>
                <a:schemeClr val="dk1"/>
              </a:buClr>
              <a:buSzPct val="100000"/>
              <a:buChar char="•"/>
            </a:pPr>
            <a:r>
              <a:rPr lang="en-US"/>
              <a:t>Intensive Mentoring and Case Management Services for DYRS-Involved Youth with the SBY Credible Messenger Program </a:t>
            </a:r>
            <a:endParaRPr/>
          </a:p>
          <a:p>
            <a:pPr indent="-342900" lvl="0" marL="342900" rtl="0" algn="l">
              <a:lnSpc>
                <a:spcPct val="100000"/>
              </a:lnSpc>
              <a:spcBef>
                <a:spcPts val="544"/>
              </a:spcBef>
              <a:spcAft>
                <a:spcPts val="0"/>
              </a:spcAft>
              <a:buClr>
                <a:schemeClr val="dk1"/>
              </a:buClr>
              <a:buSzPct val="100000"/>
              <a:buChar char="•"/>
            </a:pPr>
            <a:r>
              <a:rPr lang="en-US"/>
              <a:t>Child Trends, Youth-Led Violence Research Project</a:t>
            </a:r>
            <a:endParaRPr/>
          </a:p>
          <a:p>
            <a:pPr indent="-342900" lvl="0" marL="342900" rtl="0" algn="l">
              <a:lnSpc>
                <a:spcPct val="100000"/>
              </a:lnSpc>
              <a:spcBef>
                <a:spcPts val="544"/>
              </a:spcBef>
              <a:spcAft>
                <a:spcPts val="0"/>
              </a:spcAft>
              <a:buClr>
                <a:schemeClr val="dk1"/>
              </a:buClr>
              <a:buSzPct val="100000"/>
              <a:buChar char="•"/>
            </a:pPr>
            <a:r>
              <a:rPr lang="en-US"/>
              <a:t>Behavioral Health Services via CareFirst  </a:t>
            </a:r>
            <a:endParaRPr/>
          </a:p>
          <a:p>
            <a:pPr indent="-170180" lvl="0" marL="342900" rtl="0" algn="l">
              <a:lnSpc>
                <a:spcPct val="100000"/>
              </a:lnSpc>
              <a:spcBef>
                <a:spcPts val="544"/>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457200" y="579437"/>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4BACC6"/>
              </a:buClr>
              <a:buSzPct val="100000"/>
              <a:buFont typeface="Calibri"/>
              <a:buNone/>
            </a:pPr>
            <a:r>
              <a:rPr b="1" lang="en-US" sz="4800" u="sng">
                <a:solidFill>
                  <a:srgbClr val="4BACC6"/>
                </a:solidFill>
              </a:rPr>
              <a:t>SBY Continuum of Support </a:t>
            </a:r>
            <a:br>
              <a:rPr b="1" lang="en-US" sz="4800">
                <a:solidFill>
                  <a:srgbClr val="4BACC6"/>
                </a:solidFill>
              </a:rPr>
            </a:br>
            <a:r>
              <a:rPr b="1" lang="en-US" sz="3200">
                <a:solidFill>
                  <a:srgbClr val="4BACC6"/>
                </a:solidFill>
              </a:rPr>
              <a:t>Workforce and Education Pillar </a:t>
            </a:r>
            <a:endParaRPr/>
          </a:p>
        </p:txBody>
      </p:sp>
      <p:sp>
        <p:nvSpPr>
          <p:cNvPr id="136" name="Google Shape;136;p8"/>
          <p:cNvSpPr txBox="1"/>
          <p:nvPr>
            <p:ph idx="1" type="body"/>
          </p:nvPr>
        </p:nvSpPr>
        <p:spPr>
          <a:xfrm>
            <a:off x="457200" y="1981200"/>
            <a:ext cx="8229600" cy="4525963"/>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Clr>
                <a:schemeClr val="dk1"/>
              </a:buClr>
              <a:buSzPts val="3200"/>
              <a:buChar char="•"/>
            </a:pPr>
            <a:r>
              <a:rPr lang="en-US"/>
              <a:t>College and Career Program </a:t>
            </a:r>
            <a:endParaRPr/>
          </a:p>
          <a:p>
            <a:pPr indent="-285750" lvl="1" marL="742950" rtl="0" algn="l">
              <a:lnSpc>
                <a:spcPct val="100000"/>
              </a:lnSpc>
              <a:spcBef>
                <a:spcPts val="560"/>
              </a:spcBef>
              <a:spcAft>
                <a:spcPts val="0"/>
              </a:spcAft>
              <a:buClr>
                <a:schemeClr val="dk1"/>
              </a:buClr>
              <a:buSzPts val="2800"/>
              <a:buChar char="–"/>
            </a:pPr>
            <a:r>
              <a:rPr lang="en-US"/>
              <a:t>Lukey Kaempfer Transformation Project (current clients)</a:t>
            </a:r>
            <a:endParaRPr/>
          </a:p>
          <a:p>
            <a:pPr indent="-285750" lvl="1" marL="742950" rtl="0" algn="l">
              <a:lnSpc>
                <a:spcPct val="100000"/>
              </a:lnSpc>
              <a:spcBef>
                <a:spcPts val="560"/>
              </a:spcBef>
              <a:spcAft>
                <a:spcPts val="0"/>
              </a:spcAft>
              <a:buClr>
                <a:schemeClr val="dk1"/>
              </a:buClr>
              <a:buSzPts val="2800"/>
              <a:buChar char="–"/>
            </a:pPr>
            <a:r>
              <a:rPr lang="en-US"/>
              <a:t>OST Programming at Phelps High School/Ballou </a:t>
            </a:r>
            <a:endParaRPr/>
          </a:p>
          <a:p>
            <a:pPr indent="-342900" lvl="0" marL="342900" rtl="0" algn="l">
              <a:lnSpc>
                <a:spcPct val="100000"/>
              </a:lnSpc>
              <a:spcBef>
                <a:spcPts val="640"/>
              </a:spcBef>
              <a:spcAft>
                <a:spcPts val="0"/>
              </a:spcAft>
              <a:buClr>
                <a:schemeClr val="dk1"/>
              </a:buClr>
              <a:buSzPts val="3200"/>
              <a:buChar char="•"/>
            </a:pPr>
            <a:r>
              <a:rPr lang="en-US"/>
              <a:t>Jerry M Contempt Fines Project: Resilient Scholars Program</a:t>
            </a:r>
            <a:endParaRPr/>
          </a:p>
          <a:p>
            <a:pPr indent="-107950" lvl="1" marL="742950" rtl="0" algn="l">
              <a:lnSpc>
                <a:spcPct val="100000"/>
              </a:lnSpc>
              <a:spcBef>
                <a:spcPts val="560"/>
              </a:spcBef>
              <a:spcAft>
                <a:spcPts val="0"/>
              </a:spcAft>
              <a:buClr>
                <a:schemeClr val="dk1"/>
              </a:buClr>
              <a:buSzPts val="2800"/>
              <a:buNone/>
            </a:pPr>
            <a:r>
              <a:t/>
            </a:r>
            <a:endParaRPr/>
          </a:p>
          <a:p>
            <a:pPr indent="-107950" lvl="1" marL="742950" rtl="0" algn="l">
              <a:lnSpc>
                <a:spcPct val="100000"/>
              </a:lnSpc>
              <a:spcBef>
                <a:spcPts val="560"/>
              </a:spcBef>
              <a:spcAft>
                <a:spcPts val="0"/>
              </a:spcAft>
              <a:buClr>
                <a:schemeClr val="dk1"/>
              </a:buClr>
              <a:buSzPts val="2800"/>
              <a:buNone/>
            </a:pPr>
            <a:r>
              <a:t/>
            </a:r>
            <a:endParaRPr/>
          </a:p>
          <a:p>
            <a:pPr indent="-107950" lvl="1" marL="742950" rtl="0" algn="l">
              <a:lnSpc>
                <a:spcPct val="100000"/>
              </a:lnSpc>
              <a:spcBef>
                <a:spcPts val="560"/>
              </a:spcBef>
              <a:spcAft>
                <a:spcPts val="0"/>
              </a:spcAft>
              <a:buClr>
                <a:schemeClr val="dk1"/>
              </a:buClr>
              <a:buSzPts val="28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1"/>
          <p:cNvSpPr txBox="1"/>
          <p:nvPr>
            <p:ph type="title"/>
          </p:nvPr>
        </p:nvSpPr>
        <p:spPr>
          <a:xfrm>
            <a:off x="894525" y="262575"/>
            <a:ext cx="72888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92D050"/>
              </a:buClr>
              <a:buSzPct val="100000"/>
              <a:buFont typeface="Calibri"/>
              <a:buNone/>
            </a:pPr>
            <a:r>
              <a:rPr b="1" lang="en-US" sz="4800" u="sng">
                <a:solidFill>
                  <a:srgbClr val="92D050"/>
                </a:solidFill>
              </a:rPr>
              <a:t>Focus: Bruce empowerment Zone  Drop In Center</a:t>
            </a:r>
            <a:endParaRPr u="sng"/>
          </a:p>
        </p:txBody>
      </p:sp>
      <p:sp>
        <p:nvSpPr>
          <p:cNvPr id="142" name="Google Shape;142;p11"/>
          <p:cNvSpPr txBox="1"/>
          <p:nvPr>
            <p:ph idx="1" type="body"/>
          </p:nvPr>
        </p:nvSpPr>
        <p:spPr>
          <a:xfrm>
            <a:off x="457200" y="1600200"/>
            <a:ext cx="8001000" cy="50370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SzPts val="2800"/>
              <a:buChar char="•"/>
            </a:pPr>
            <a:r>
              <a:rPr lang="en-US"/>
              <a:t>Location: </a:t>
            </a:r>
            <a:endParaRPr/>
          </a:p>
          <a:p>
            <a:pPr indent="-311150" lvl="1" marL="742950" rtl="0" algn="l">
              <a:lnSpc>
                <a:spcPct val="100000"/>
              </a:lnSpc>
              <a:spcBef>
                <a:spcPts val="0"/>
              </a:spcBef>
              <a:spcAft>
                <a:spcPts val="0"/>
              </a:spcAft>
              <a:buSzPts val="2800"/>
              <a:buChar char="–"/>
            </a:pPr>
            <a:r>
              <a:rPr lang="en-US" sz="2800"/>
              <a:t>7723 Barlowe Rd, Hyattsville MD 20785</a:t>
            </a:r>
            <a:endParaRPr sz="2800"/>
          </a:p>
          <a:p>
            <a:pPr indent="-342900" lvl="0" marL="342900" rtl="0" algn="l">
              <a:lnSpc>
                <a:spcPct val="100000"/>
              </a:lnSpc>
              <a:spcBef>
                <a:spcPts val="0"/>
              </a:spcBef>
              <a:spcAft>
                <a:spcPts val="0"/>
              </a:spcAft>
              <a:buSzPts val="2800"/>
              <a:buChar char="•"/>
            </a:pPr>
            <a:r>
              <a:rPr lang="en-US"/>
              <a:t>Schedule: </a:t>
            </a:r>
            <a:endParaRPr/>
          </a:p>
          <a:p>
            <a:pPr indent="-304290" lvl="1" marL="742950" rtl="0" algn="l">
              <a:lnSpc>
                <a:spcPct val="100000"/>
              </a:lnSpc>
              <a:spcBef>
                <a:spcPts val="0"/>
              </a:spcBef>
              <a:spcAft>
                <a:spcPts val="0"/>
              </a:spcAft>
              <a:buSzPts val="2691"/>
              <a:buChar char="–"/>
            </a:pPr>
            <a:r>
              <a:rPr lang="en-US" sz="2691"/>
              <a:t>M, T, W, Th, F: 9-6 pm, </a:t>
            </a:r>
            <a:endParaRPr sz="2691"/>
          </a:p>
          <a:p>
            <a:pPr indent="-304290" lvl="1" marL="742950" rtl="0" algn="l">
              <a:lnSpc>
                <a:spcPct val="100000"/>
              </a:lnSpc>
              <a:spcBef>
                <a:spcPts val="0"/>
              </a:spcBef>
              <a:spcAft>
                <a:spcPts val="0"/>
              </a:spcAft>
              <a:buSzPts val="2691"/>
              <a:buChar char="–"/>
            </a:pPr>
            <a:r>
              <a:rPr lang="en-US"/>
              <a:t>How to get in touch? </a:t>
            </a:r>
            <a:r>
              <a:rPr b="1" lang="en-US"/>
              <a:t>Come in person!</a:t>
            </a:r>
            <a:r>
              <a:rPr lang="en-US"/>
              <a:t> </a:t>
            </a:r>
            <a:endParaRPr/>
          </a:p>
          <a:p>
            <a:pPr indent="-342900" lvl="0" marL="342900" rtl="0" algn="l">
              <a:lnSpc>
                <a:spcPct val="100000"/>
              </a:lnSpc>
              <a:spcBef>
                <a:spcPts val="592"/>
              </a:spcBef>
              <a:spcAft>
                <a:spcPts val="0"/>
              </a:spcAft>
              <a:buSzPts val="2800"/>
              <a:buChar char="•"/>
            </a:pPr>
            <a:r>
              <a:rPr lang="en-US"/>
              <a:t>Youth Ages 14-24, Homeless or Housing Insecure</a:t>
            </a:r>
            <a:endParaRPr/>
          </a:p>
          <a:p>
            <a:pPr indent="-342900" lvl="0" marL="342900" rtl="0" algn="l">
              <a:lnSpc>
                <a:spcPct val="100000"/>
              </a:lnSpc>
              <a:spcBef>
                <a:spcPts val="444"/>
              </a:spcBef>
              <a:spcAft>
                <a:spcPts val="0"/>
              </a:spcAft>
              <a:buSzPts val="2800"/>
              <a:buChar char="•"/>
            </a:pPr>
            <a:r>
              <a:rPr lang="en-US"/>
              <a:t>What services will youth receive?</a:t>
            </a:r>
            <a:endParaRPr/>
          </a:p>
          <a:p>
            <a:pPr indent="-285749" lvl="1" marL="742950" rtl="0" algn="l">
              <a:lnSpc>
                <a:spcPct val="100000"/>
              </a:lnSpc>
              <a:spcBef>
                <a:spcPts val="444"/>
              </a:spcBef>
              <a:spcAft>
                <a:spcPts val="0"/>
              </a:spcAft>
              <a:buSzPts val="2400"/>
              <a:buChar char="–"/>
            </a:pPr>
            <a:r>
              <a:rPr lang="en-US"/>
              <a:t>Basic survival needs - food, a place to sleep for a while, etc. </a:t>
            </a:r>
            <a:endParaRPr/>
          </a:p>
          <a:p>
            <a:pPr indent="-285749" lvl="1" marL="742950" rtl="0" algn="l">
              <a:lnSpc>
                <a:spcPct val="100000"/>
              </a:lnSpc>
              <a:spcBef>
                <a:spcPts val="444"/>
              </a:spcBef>
              <a:spcAft>
                <a:spcPts val="0"/>
              </a:spcAft>
              <a:buSzPts val="2400"/>
              <a:buChar char="–"/>
            </a:pPr>
            <a:r>
              <a:rPr lang="en-US"/>
              <a:t>Case management</a:t>
            </a:r>
            <a:endParaRPr/>
          </a:p>
          <a:p>
            <a:pPr indent="-285749" lvl="1" marL="742950" rtl="0" algn="l">
              <a:lnSpc>
                <a:spcPct val="100000"/>
              </a:lnSpc>
              <a:spcBef>
                <a:spcPts val="444"/>
              </a:spcBef>
              <a:spcAft>
                <a:spcPts val="0"/>
              </a:spcAft>
              <a:buSzPts val="2400"/>
              <a:buChar char="–"/>
            </a:pPr>
            <a:r>
              <a:rPr lang="en-US"/>
              <a:t>Housing navigation including emergency housing </a:t>
            </a:r>
            <a:endParaRPr/>
          </a:p>
          <a:p>
            <a:pPr indent="-285749" lvl="1" marL="742950" rtl="0" algn="l">
              <a:lnSpc>
                <a:spcPct val="100000"/>
              </a:lnSpc>
              <a:spcBef>
                <a:spcPts val="444"/>
              </a:spcBef>
              <a:spcAft>
                <a:spcPts val="0"/>
              </a:spcAft>
              <a:buSzPts val="2400"/>
              <a:buChar char="–"/>
            </a:pPr>
            <a:r>
              <a:rPr lang="en-US"/>
              <a:t>Support navigating public benefits and vital records </a:t>
            </a:r>
            <a:endParaRPr/>
          </a:p>
          <a:p>
            <a:pPr indent="-285749" lvl="1" marL="742950" rtl="0" algn="l">
              <a:lnSpc>
                <a:spcPct val="100000"/>
              </a:lnSpc>
              <a:spcBef>
                <a:spcPts val="444"/>
              </a:spcBef>
              <a:spcAft>
                <a:spcPts val="0"/>
              </a:spcAft>
              <a:buSzPts val="2400"/>
              <a:buChar char="–"/>
            </a:pPr>
            <a:r>
              <a:rPr lang="en-US"/>
              <a:t>And more!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