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3"/>
  </p:notesMasterIdLst>
  <p:sldIdLst>
    <p:sldId id="256" r:id="rId3"/>
    <p:sldId id="278" r:id="rId4"/>
    <p:sldId id="263" r:id="rId5"/>
    <p:sldId id="280" r:id="rId6"/>
    <p:sldId id="264" r:id="rId7"/>
    <p:sldId id="268" r:id="rId8"/>
    <p:sldId id="271" r:id="rId9"/>
    <p:sldId id="266" r:id="rId10"/>
    <p:sldId id="279" r:id="rId11"/>
    <p:sldId id="2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Reed" initials="SR" lastIdx="2" clrIdx="0">
    <p:extLst>
      <p:ext uri="{19B8F6BF-5375-455C-9EA6-DF929625EA0E}">
        <p15:presenceInfo xmlns:p15="http://schemas.microsoft.com/office/powerpoint/2012/main" userId="7f1981f980a5b1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97" autoAdjust="0"/>
    <p:restoredTop sz="90909" autoAdjust="0"/>
  </p:normalViewPr>
  <p:slideViewPr>
    <p:cSldViewPr snapToGrid="0">
      <p:cViewPr varScale="1">
        <p:scale>
          <a:sx n="101" d="100"/>
          <a:sy n="101" d="100"/>
        </p:scale>
        <p:origin x="132" y="180"/>
      </p:cViewPr>
      <p:guideLst/>
    </p:cSldViewPr>
  </p:slideViewPr>
  <p:outlineViewPr>
    <p:cViewPr>
      <p:scale>
        <a:sx n="33" d="100"/>
        <a:sy n="33" d="100"/>
      </p:scale>
      <p:origin x="0" y="-5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7CFC0-E452-48BA-B2FE-16776F006AD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C50061-985A-4C16-95F3-97DF22B06B6D}">
      <dgm:prSet/>
      <dgm:spPr/>
      <dgm:t>
        <a:bodyPr/>
        <a:lstStyle/>
        <a:p>
          <a:r>
            <a:rPr lang="en-US"/>
            <a:t>Resident of Prince George’s County</a:t>
          </a:r>
        </a:p>
      </dgm:t>
    </dgm:pt>
    <dgm:pt modelId="{88E0A50C-E01E-42B1-B766-05814E439941}" type="parTrans" cxnId="{11AAED2B-BE78-4939-B989-3A74C20A785B}">
      <dgm:prSet/>
      <dgm:spPr/>
      <dgm:t>
        <a:bodyPr/>
        <a:lstStyle/>
        <a:p>
          <a:endParaRPr lang="en-US"/>
        </a:p>
      </dgm:t>
    </dgm:pt>
    <dgm:pt modelId="{10FC216B-1135-4E4D-81EE-68183171C8A9}" type="sibTrans" cxnId="{11AAED2B-BE78-4939-B989-3A74C20A785B}">
      <dgm:prSet/>
      <dgm:spPr/>
      <dgm:t>
        <a:bodyPr/>
        <a:lstStyle/>
        <a:p>
          <a:endParaRPr lang="en-US"/>
        </a:p>
      </dgm:t>
    </dgm:pt>
    <dgm:pt modelId="{858939C3-B10A-4B89-B505-04F1F91EDC89}">
      <dgm:prSet/>
      <dgm:spPr/>
      <dgm:t>
        <a:bodyPr/>
        <a:lstStyle/>
        <a:p>
          <a:r>
            <a:rPr lang="en-US"/>
            <a:t>Enrolled in a Prince George’s County Public School</a:t>
          </a:r>
        </a:p>
      </dgm:t>
    </dgm:pt>
    <dgm:pt modelId="{953A7083-1AAB-4CBC-A48E-184D841EB6BD}" type="parTrans" cxnId="{76A4910D-6F1D-4457-B79E-EBFC08F9AFFD}">
      <dgm:prSet/>
      <dgm:spPr/>
      <dgm:t>
        <a:bodyPr/>
        <a:lstStyle/>
        <a:p>
          <a:endParaRPr lang="en-US"/>
        </a:p>
      </dgm:t>
    </dgm:pt>
    <dgm:pt modelId="{EEFD3B23-4CD3-461A-BC94-B8EDC21769ED}" type="sibTrans" cxnId="{76A4910D-6F1D-4457-B79E-EBFC08F9AFFD}">
      <dgm:prSet/>
      <dgm:spPr/>
      <dgm:t>
        <a:bodyPr/>
        <a:lstStyle/>
        <a:p>
          <a:endParaRPr lang="en-US"/>
        </a:p>
      </dgm:t>
    </dgm:pt>
    <dgm:pt modelId="{2A9C7A85-7CF1-47BE-A3F7-D9FB2582925C}">
      <dgm:prSet/>
      <dgm:spPr/>
      <dgm:t>
        <a:bodyPr/>
        <a:lstStyle/>
        <a:p>
          <a:r>
            <a:rPr lang="en-US"/>
            <a:t>Students with 20% unlawful absences during a quarter, semester, or school year</a:t>
          </a:r>
        </a:p>
      </dgm:t>
    </dgm:pt>
    <dgm:pt modelId="{9E001492-C660-42B0-9E16-046B0DDDA7A9}" type="parTrans" cxnId="{363ECA97-D877-479A-BAEB-E5E674B84664}">
      <dgm:prSet/>
      <dgm:spPr/>
      <dgm:t>
        <a:bodyPr/>
        <a:lstStyle/>
        <a:p>
          <a:endParaRPr lang="en-US"/>
        </a:p>
      </dgm:t>
    </dgm:pt>
    <dgm:pt modelId="{25D30771-3252-4235-B907-47A0E037A52B}" type="sibTrans" cxnId="{363ECA97-D877-479A-BAEB-E5E674B84664}">
      <dgm:prSet/>
      <dgm:spPr/>
      <dgm:t>
        <a:bodyPr/>
        <a:lstStyle/>
        <a:p>
          <a:endParaRPr lang="en-US"/>
        </a:p>
      </dgm:t>
    </dgm:pt>
    <dgm:pt modelId="{37560408-839C-442F-8433-3DC6401DC57C}">
      <dgm:prSet/>
      <dgm:spPr/>
      <dgm:t>
        <a:bodyPr/>
        <a:lstStyle/>
        <a:p>
          <a:r>
            <a:rPr lang="en-US" dirty="0"/>
            <a:t>Students between the age of 12.5-16.5</a:t>
          </a:r>
        </a:p>
      </dgm:t>
    </dgm:pt>
    <dgm:pt modelId="{CBC5FA33-8E2A-4688-ABB5-906F123845CC}" type="parTrans" cxnId="{42A3EE51-5356-414C-982C-D39604C2251A}">
      <dgm:prSet/>
      <dgm:spPr/>
      <dgm:t>
        <a:bodyPr/>
        <a:lstStyle/>
        <a:p>
          <a:endParaRPr lang="en-US"/>
        </a:p>
      </dgm:t>
    </dgm:pt>
    <dgm:pt modelId="{DA15DE54-BD62-4257-B62E-B69EAC22A654}" type="sibTrans" cxnId="{42A3EE51-5356-414C-982C-D39604C2251A}">
      <dgm:prSet/>
      <dgm:spPr/>
      <dgm:t>
        <a:bodyPr/>
        <a:lstStyle/>
        <a:p>
          <a:endParaRPr lang="en-US"/>
        </a:p>
      </dgm:t>
    </dgm:pt>
    <dgm:pt modelId="{E6984BA7-F3BE-471E-8A6B-B4AFD9613F53}">
      <dgm:prSet/>
      <dgm:spPr/>
      <dgm:t>
        <a:bodyPr/>
        <a:lstStyle/>
        <a:p>
          <a:r>
            <a:rPr lang="en-US"/>
            <a:t>Students and their families have been unresponsive to previous interventions</a:t>
          </a:r>
        </a:p>
      </dgm:t>
    </dgm:pt>
    <dgm:pt modelId="{AA51926B-718B-45D7-9D7F-6C8E3620D89B}" type="parTrans" cxnId="{39C1AB3A-46FF-4443-825B-BF41B39D7922}">
      <dgm:prSet/>
      <dgm:spPr/>
      <dgm:t>
        <a:bodyPr/>
        <a:lstStyle/>
        <a:p>
          <a:endParaRPr lang="en-US"/>
        </a:p>
      </dgm:t>
    </dgm:pt>
    <dgm:pt modelId="{EEEE6C64-0A09-42AE-81C7-AA31A7270C0A}" type="sibTrans" cxnId="{39C1AB3A-46FF-4443-825B-BF41B39D7922}">
      <dgm:prSet/>
      <dgm:spPr/>
      <dgm:t>
        <a:bodyPr/>
        <a:lstStyle/>
        <a:p>
          <a:endParaRPr lang="en-US"/>
        </a:p>
      </dgm:t>
    </dgm:pt>
    <dgm:pt modelId="{189AABB3-01FE-46E9-AB4F-63A3EA577BCE}">
      <dgm:prSet/>
      <dgm:spPr/>
      <dgm:t>
        <a:bodyPr/>
        <a:lstStyle/>
        <a:p>
          <a:r>
            <a:rPr lang="en-US" dirty="0"/>
            <a:t>Students must be screened by a team appointed by the PGCPS Court Liaison</a:t>
          </a:r>
        </a:p>
      </dgm:t>
    </dgm:pt>
    <dgm:pt modelId="{E8CF063B-66F7-4A4E-B69A-CEE2E63EFACC}" type="parTrans" cxnId="{92A83A6E-5BC2-4CB4-9F4F-0C8349B5B898}">
      <dgm:prSet/>
      <dgm:spPr/>
      <dgm:t>
        <a:bodyPr/>
        <a:lstStyle/>
        <a:p>
          <a:endParaRPr lang="en-US"/>
        </a:p>
      </dgm:t>
    </dgm:pt>
    <dgm:pt modelId="{C924444A-E7B3-4773-A63B-1E53DD2CA6DC}" type="sibTrans" cxnId="{92A83A6E-5BC2-4CB4-9F4F-0C8349B5B898}">
      <dgm:prSet/>
      <dgm:spPr/>
      <dgm:t>
        <a:bodyPr/>
        <a:lstStyle/>
        <a:p>
          <a:endParaRPr lang="en-US"/>
        </a:p>
      </dgm:t>
    </dgm:pt>
    <dgm:pt modelId="{F3EBCB69-BCEC-4460-A546-5591F7A26E5F}">
      <dgm:prSet/>
      <dgm:spPr/>
      <dgm:t>
        <a:bodyPr/>
        <a:lstStyle/>
        <a:p>
          <a:r>
            <a:rPr lang="en-US" dirty="0"/>
            <a:t>Students not meeting criteria will be considered on a case-by-case basis</a:t>
          </a:r>
        </a:p>
      </dgm:t>
    </dgm:pt>
    <dgm:pt modelId="{229F681B-51E1-4E5F-9B66-7046043B5737}" type="parTrans" cxnId="{DDEAF663-3C3C-458C-A8C7-D3BCC804B1B7}">
      <dgm:prSet/>
      <dgm:spPr/>
      <dgm:t>
        <a:bodyPr/>
        <a:lstStyle/>
        <a:p>
          <a:endParaRPr lang="en-US"/>
        </a:p>
      </dgm:t>
    </dgm:pt>
    <dgm:pt modelId="{410D05BF-9816-432B-B030-13A6DAB12F7A}" type="sibTrans" cxnId="{DDEAF663-3C3C-458C-A8C7-D3BCC804B1B7}">
      <dgm:prSet/>
      <dgm:spPr/>
      <dgm:t>
        <a:bodyPr/>
        <a:lstStyle/>
        <a:p>
          <a:endParaRPr lang="en-US"/>
        </a:p>
      </dgm:t>
    </dgm:pt>
    <dgm:pt modelId="{468D61C5-6D65-4423-AF37-F39215DFD8F3}" type="pres">
      <dgm:prSet presAssocID="{2587CFC0-E452-48BA-B2FE-16776F006ADC}" presName="diagram" presStyleCnt="0">
        <dgm:presLayoutVars>
          <dgm:dir/>
          <dgm:resizeHandles val="exact"/>
        </dgm:presLayoutVars>
      </dgm:prSet>
      <dgm:spPr/>
    </dgm:pt>
    <dgm:pt modelId="{DF09417F-4DE9-427F-8084-3EF4FD1DCCA6}" type="pres">
      <dgm:prSet presAssocID="{55C50061-985A-4C16-95F3-97DF22B06B6D}" presName="node" presStyleLbl="node1" presStyleIdx="0" presStyleCnt="7">
        <dgm:presLayoutVars>
          <dgm:bulletEnabled val="1"/>
        </dgm:presLayoutVars>
      </dgm:prSet>
      <dgm:spPr/>
    </dgm:pt>
    <dgm:pt modelId="{5A2849E2-1CA1-4C87-A375-30FE8FFB008E}" type="pres">
      <dgm:prSet presAssocID="{10FC216B-1135-4E4D-81EE-68183171C8A9}" presName="sibTrans" presStyleCnt="0"/>
      <dgm:spPr/>
    </dgm:pt>
    <dgm:pt modelId="{0868D36A-F99B-4E90-93F0-A4B3A5092D4F}" type="pres">
      <dgm:prSet presAssocID="{858939C3-B10A-4B89-B505-04F1F91EDC89}" presName="node" presStyleLbl="node1" presStyleIdx="1" presStyleCnt="7">
        <dgm:presLayoutVars>
          <dgm:bulletEnabled val="1"/>
        </dgm:presLayoutVars>
      </dgm:prSet>
      <dgm:spPr/>
    </dgm:pt>
    <dgm:pt modelId="{6042BB77-B9F8-40BA-85BD-30D19EEDF2BD}" type="pres">
      <dgm:prSet presAssocID="{EEFD3B23-4CD3-461A-BC94-B8EDC21769ED}" presName="sibTrans" presStyleCnt="0"/>
      <dgm:spPr/>
    </dgm:pt>
    <dgm:pt modelId="{A941547D-A343-4A51-A51C-04011E4B2FD4}" type="pres">
      <dgm:prSet presAssocID="{2A9C7A85-7CF1-47BE-A3F7-D9FB2582925C}" presName="node" presStyleLbl="node1" presStyleIdx="2" presStyleCnt="7">
        <dgm:presLayoutVars>
          <dgm:bulletEnabled val="1"/>
        </dgm:presLayoutVars>
      </dgm:prSet>
      <dgm:spPr/>
    </dgm:pt>
    <dgm:pt modelId="{7301B16F-B306-4B8A-B6F0-B316355E6B53}" type="pres">
      <dgm:prSet presAssocID="{25D30771-3252-4235-B907-47A0E037A52B}" presName="sibTrans" presStyleCnt="0"/>
      <dgm:spPr/>
    </dgm:pt>
    <dgm:pt modelId="{47B2D7AF-85E3-4CC1-96E0-8BA2AE164FF9}" type="pres">
      <dgm:prSet presAssocID="{37560408-839C-442F-8433-3DC6401DC57C}" presName="node" presStyleLbl="node1" presStyleIdx="3" presStyleCnt="7">
        <dgm:presLayoutVars>
          <dgm:bulletEnabled val="1"/>
        </dgm:presLayoutVars>
      </dgm:prSet>
      <dgm:spPr/>
    </dgm:pt>
    <dgm:pt modelId="{22FC4435-5235-4B6B-BAD4-C58EEC936773}" type="pres">
      <dgm:prSet presAssocID="{DA15DE54-BD62-4257-B62E-B69EAC22A654}" presName="sibTrans" presStyleCnt="0"/>
      <dgm:spPr/>
    </dgm:pt>
    <dgm:pt modelId="{F1596A9B-4450-458A-A26F-04F15161DAFC}" type="pres">
      <dgm:prSet presAssocID="{E6984BA7-F3BE-471E-8A6B-B4AFD9613F53}" presName="node" presStyleLbl="node1" presStyleIdx="4" presStyleCnt="7">
        <dgm:presLayoutVars>
          <dgm:bulletEnabled val="1"/>
        </dgm:presLayoutVars>
      </dgm:prSet>
      <dgm:spPr/>
    </dgm:pt>
    <dgm:pt modelId="{2263951F-E5FD-4CA9-9911-01022286025D}" type="pres">
      <dgm:prSet presAssocID="{EEEE6C64-0A09-42AE-81C7-AA31A7270C0A}" presName="sibTrans" presStyleCnt="0"/>
      <dgm:spPr/>
    </dgm:pt>
    <dgm:pt modelId="{91203B44-7311-47A4-BA8E-BFDA2EAE5765}" type="pres">
      <dgm:prSet presAssocID="{189AABB3-01FE-46E9-AB4F-63A3EA577BCE}" presName="node" presStyleLbl="node1" presStyleIdx="5" presStyleCnt="7">
        <dgm:presLayoutVars>
          <dgm:bulletEnabled val="1"/>
        </dgm:presLayoutVars>
      </dgm:prSet>
      <dgm:spPr/>
    </dgm:pt>
    <dgm:pt modelId="{614146B5-48BA-49FD-87A2-EDD9F73D6956}" type="pres">
      <dgm:prSet presAssocID="{C924444A-E7B3-4773-A63B-1E53DD2CA6DC}" presName="sibTrans" presStyleCnt="0"/>
      <dgm:spPr/>
    </dgm:pt>
    <dgm:pt modelId="{521CB34E-8433-40CE-B0B8-1D5514D1FF5C}" type="pres">
      <dgm:prSet presAssocID="{F3EBCB69-BCEC-4460-A546-5591F7A26E5F}" presName="node" presStyleLbl="node1" presStyleIdx="6" presStyleCnt="7">
        <dgm:presLayoutVars>
          <dgm:bulletEnabled val="1"/>
        </dgm:presLayoutVars>
      </dgm:prSet>
      <dgm:spPr/>
    </dgm:pt>
  </dgm:ptLst>
  <dgm:cxnLst>
    <dgm:cxn modelId="{76A4910D-6F1D-4457-B79E-EBFC08F9AFFD}" srcId="{2587CFC0-E452-48BA-B2FE-16776F006ADC}" destId="{858939C3-B10A-4B89-B505-04F1F91EDC89}" srcOrd="1" destOrd="0" parTransId="{953A7083-1AAB-4CBC-A48E-184D841EB6BD}" sibTransId="{EEFD3B23-4CD3-461A-BC94-B8EDC21769ED}"/>
    <dgm:cxn modelId="{38DFC224-8FEB-49A2-AB58-E27232E13CC6}" type="presOf" srcId="{2A9C7A85-7CF1-47BE-A3F7-D9FB2582925C}" destId="{A941547D-A343-4A51-A51C-04011E4B2FD4}" srcOrd="0" destOrd="0" presId="urn:microsoft.com/office/officeart/2005/8/layout/default"/>
    <dgm:cxn modelId="{11AAED2B-BE78-4939-B989-3A74C20A785B}" srcId="{2587CFC0-E452-48BA-B2FE-16776F006ADC}" destId="{55C50061-985A-4C16-95F3-97DF22B06B6D}" srcOrd="0" destOrd="0" parTransId="{88E0A50C-E01E-42B1-B766-05814E439941}" sibTransId="{10FC216B-1135-4E4D-81EE-68183171C8A9}"/>
    <dgm:cxn modelId="{39C1AB3A-46FF-4443-825B-BF41B39D7922}" srcId="{2587CFC0-E452-48BA-B2FE-16776F006ADC}" destId="{E6984BA7-F3BE-471E-8A6B-B4AFD9613F53}" srcOrd="4" destOrd="0" parTransId="{AA51926B-718B-45D7-9D7F-6C8E3620D89B}" sibTransId="{EEEE6C64-0A09-42AE-81C7-AA31A7270C0A}"/>
    <dgm:cxn modelId="{29A8D763-A917-436B-A887-2A7DA25DFC20}" type="presOf" srcId="{858939C3-B10A-4B89-B505-04F1F91EDC89}" destId="{0868D36A-F99B-4E90-93F0-A4B3A5092D4F}" srcOrd="0" destOrd="0" presId="urn:microsoft.com/office/officeart/2005/8/layout/default"/>
    <dgm:cxn modelId="{DDEAF663-3C3C-458C-A8C7-D3BCC804B1B7}" srcId="{2587CFC0-E452-48BA-B2FE-16776F006ADC}" destId="{F3EBCB69-BCEC-4460-A546-5591F7A26E5F}" srcOrd="6" destOrd="0" parTransId="{229F681B-51E1-4E5F-9B66-7046043B5737}" sibTransId="{410D05BF-9816-432B-B030-13A6DAB12F7A}"/>
    <dgm:cxn modelId="{92A83A6E-5BC2-4CB4-9F4F-0C8349B5B898}" srcId="{2587CFC0-E452-48BA-B2FE-16776F006ADC}" destId="{189AABB3-01FE-46E9-AB4F-63A3EA577BCE}" srcOrd="5" destOrd="0" parTransId="{E8CF063B-66F7-4A4E-B69A-CEE2E63EFACC}" sibTransId="{C924444A-E7B3-4773-A63B-1E53DD2CA6DC}"/>
    <dgm:cxn modelId="{42A3EE51-5356-414C-982C-D39604C2251A}" srcId="{2587CFC0-E452-48BA-B2FE-16776F006ADC}" destId="{37560408-839C-442F-8433-3DC6401DC57C}" srcOrd="3" destOrd="0" parTransId="{CBC5FA33-8E2A-4688-ABB5-906F123845CC}" sibTransId="{DA15DE54-BD62-4257-B62E-B69EAC22A654}"/>
    <dgm:cxn modelId="{C0083976-C891-4B30-9EB7-5CEF67FF1995}" type="presOf" srcId="{2587CFC0-E452-48BA-B2FE-16776F006ADC}" destId="{468D61C5-6D65-4423-AF37-F39215DFD8F3}" srcOrd="0" destOrd="0" presId="urn:microsoft.com/office/officeart/2005/8/layout/default"/>
    <dgm:cxn modelId="{528EBB59-9C20-4D4E-9229-540BED5AF48B}" type="presOf" srcId="{F3EBCB69-BCEC-4460-A546-5591F7A26E5F}" destId="{521CB34E-8433-40CE-B0B8-1D5514D1FF5C}" srcOrd="0" destOrd="0" presId="urn:microsoft.com/office/officeart/2005/8/layout/default"/>
    <dgm:cxn modelId="{363ECA97-D877-479A-BAEB-E5E674B84664}" srcId="{2587CFC0-E452-48BA-B2FE-16776F006ADC}" destId="{2A9C7A85-7CF1-47BE-A3F7-D9FB2582925C}" srcOrd="2" destOrd="0" parTransId="{9E001492-C660-42B0-9E16-046B0DDDA7A9}" sibTransId="{25D30771-3252-4235-B907-47A0E037A52B}"/>
    <dgm:cxn modelId="{1F26ADA8-989A-4978-A41E-132F4810EFC2}" type="presOf" srcId="{55C50061-985A-4C16-95F3-97DF22B06B6D}" destId="{DF09417F-4DE9-427F-8084-3EF4FD1DCCA6}" srcOrd="0" destOrd="0" presId="urn:microsoft.com/office/officeart/2005/8/layout/default"/>
    <dgm:cxn modelId="{3B030ED9-82CD-4266-BA3E-EBA99BA715D4}" type="presOf" srcId="{E6984BA7-F3BE-471E-8A6B-B4AFD9613F53}" destId="{F1596A9B-4450-458A-A26F-04F15161DAFC}" srcOrd="0" destOrd="0" presId="urn:microsoft.com/office/officeart/2005/8/layout/default"/>
    <dgm:cxn modelId="{A83BE2DB-6B0C-4BF3-A489-6692B9A2DF16}" type="presOf" srcId="{189AABB3-01FE-46E9-AB4F-63A3EA577BCE}" destId="{91203B44-7311-47A4-BA8E-BFDA2EAE5765}" srcOrd="0" destOrd="0" presId="urn:microsoft.com/office/officeart/2005/8/layout/default"/>
    <dgm:cxn modelId="{8E5EDDF9-CDDE-4EC4-B592-7993DA5ED864}" type="presOf" srcId="{37560408-839C-442F-8433-3DC6401DC57C}" destId="{47B2D7AF-85E3-4CC1-96E0-8BA2AE164FF9}" srcOrd="0" destOrd="0" presId="urn:microsoft.com/office/officeart/2005/8/layout/default"/>
    <dgm:cxn modelId="{83872BCD-FB0B-49BE-A980-D52020C99665}" type="presParOf" srcId="{468D61C5-6D65-4423-AF37-F39215DFD8F3}" destId="{DF09417F-4DE9-427F-8084-3EF4FD1DCCA6}" srcOrd="0" destOrd="0" presId="urn:microsoft.com/office/officeart/2005/8/layout/default"/>
    <dgm:cxn modelId="{0D429A3F-CE6B-4FB3-A693-712C177D859F}" type="presParOf" srcId="{468D61C5-6D65-4423-AF37-F39215DFD8F3}" destId="{5A2849E2-1CA1-4C87-A375-30FE8FFB008E}" srcOrd="1" destOrd="0" presId="urn:microsoft.com/office/officeart/2005/8/layout/default"/>
    <dgm:cxn modelId="{63489799-D49F-40B2-A99C-6B64A0234601}" type="presParOf" srcId="{468D61C5-6D65-4423-AF37-F39215DFD8F3}" destId="{0868D36A-F99B-4E90-93F0-A4B3A5092D4F}" srcOrd="2" destOrd="0" presId="urn:microsoft.com/office/officeart/2005/8/layout/default"/>
    <dgm:cxn modelId="{30B74D75-894D-419D-93CD-8B3353F68048}" type="presParOf" srcId="{468D61C5-6D65-4423-AF37-F39215DFD8F3}" destId="{6042BB77-B9F8-40BA-85BD-30D19EEDF2BD}" srcOrd="3" destOrd="0" presId="urn:microsoft.com/office/officeart/2005/8/layout/default"/>
    <dgm:cxn modelId="{6D3D7264-6403-4D7A-8913-9AA9445D96B3}" type="presParOf" srcId="{468D61C5-6D65-4423-AF37-F39215DFD8F3}" destId="{A941547D-A343-4A51-A51C-04011E4B2FD4}" srcOrd="4" destOrd="0" presId="urn:microsoft.com/office/officeart/2005/8/layout/default"/>
    <dgm:cxn modelId="{432124E2-85BC-4B52-9B2E-D7B0E94E36D5}" type="presParOf" srcId="{468D61C5-6D65-4423-AF37-F39215DFD8F3}" destId="{7301B16F-B306-4B8A-B6F0-B316355E6B53}" srcOrd="5" destOrd="0" presId="urn:microsoft.com/office/officeart/2005/8/layout/default"/>
    <dgm:cxn modelId="{28D7D24C-937B-4965-B679-740E776B7AF6}" type="presParOf" srcId="{468D61C5-6D65-4423-AF37-F39215DFD8F3}" destId="{47B2D7AF-85E3-4CC1-96E0-8BA2AE164FF9}" srcOrd="6" destOrd="0" presId="urn:microsoft.com/office/officeart/2005/8/layout/default"/>
    <dgm:cxn modelId="{A5A04B4B-AD38-40F9-8B70-C68CBDCA186D}" type="presParOf" srcId="{468D61C5-6D65-4423-AF37-F39215DFD8F3}" destId="{22FC4435-5235-4B6B-BAD4-C58EEC936773}" srcOrd="7" destOrd="0" presId="urn:microsoft.com/office/officeart/2005/8/layout/default"/>
    <dgm:cxn modelId="{636E772F-A89C-4ECF-AF4F-374790A92B28}" type="presParOf" srcId="{468D61C5-6D65-4423-AF37-F39215DFD8F3}" destId="{F1596A9B-4450-458A-A26F-04F15161DAFC}" srcOrd="8" destOrd="0" presId="urn:microsoft.com/office/officeart/2005/8/layout/default"/>
    <dgm:cxn modelId="{FEA19BBC-A937-4EB1-B78B-8A22C6FC6A6B}" type="presParOf" srcId="{468D61C5-6D65-4423-AF37-F39215DFD8F3}" destId="{2263951F-E5FD-4CA9-9911-01022286025D}" srcOrd="9" destOrd="0" presId="urn:microsoft.com/office/officeart/2005/8/layout/default"/>
    <dgm:cxn modelId="{9BFF5E96-328B-4D52-A9A0-622E344EBEC5}" type="presParOf" srcId="{468D61C5-6D65-4423-AF37-F39215DFD8F3}" destId="{91203B44-7311-47A4-BA8E-BFDA2EAE5765}" srcOrd="10" destOrd="0" presId="urn:microsoft.com/office/officeart/2005/8/layout/default"/>
    <dgm:cxn modelId="{F06F52C8-43E5-49F6-BF65-20C3CC752452}" type="presParOf" srcId="{468D61C5-6D65-4423-AF37-F39215DFD8F3}" destId="{614146B5-48BA-49FD-87A2-EDD9F73D6956}" srcOrd="11" destOrd="0" presId="urn:microsoft.com/office/officeart/2005/8/layout/default"/>
    <dgm:cxn modelId="{077E2173-6155-4093-AB9E-C80651B58F30}" type="presParOf" srcId="{468D61C5-6D65-4423-AF37-F39215DFD8F3}" destId="{521CB34E-8433-40CE-B0B8-1D5514D1FF5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1B4680-56C0-4957-82D0-C386CD034DA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997EE7-8ED5-4587-96C6-C112FDFBFE95}">
      <dgm:prSet/>
      <dgm:spPr/>
      <dgm:t>
        <a:bodyPr/>
        <a:lstStyle/>
        <a:p>
          <a:r>
            <a:rPr lang="en-US" b="1" dirty="0"/>
            <a:t>BI-LINGUAL CASE MANAGEMENT    </a:t>
          </a:r>
        </a:p>
        <a:p>
          <a:r>
            <a:rPr lang="en-US" dirty="0"/>
            <a:t>Ability to directly communicate with our Spanish speaking families, assist parents with school communication                               </a:t>
          </a:r>
        </a:p>
      </dgm:t>
    </dgm:pt>
    <dgm:pt modelId="{E895F97C-8042-4C1B-ACE8-D8ADD9968DC6}" type="parTrans" cxnId="{0E2BBC8A-915E-4714-970F-D19DB808DDD8}">
      <dgm:prSet/>
      <dgm:spPr/>
      <dgm:t>
        <a:bodyPr/>
        <a:lstStyle/>
        <a:p>
          <a:endParaRPr lang="en-US"/>
        </a:p>
      </dgm:t>
    </dgm:pt>
    <dgm:pt modelId="{14293242-82C3-48BC-834B-2937B23CB066}" type="sibTrans" cxnId="{0E2BBC8A-915E-4714-970F-D19DB808DDD8}">
      <dgm:prSet/>
      <dgm:spPr/>
      <dgm:t>
        <a:bodyPr/>
        <a:lstStyle/>
        <a:p>
          <a:endParaRPr lang="en-US"/>
        </a:p>
      </dgm:t>
    </dgm:pt>
    <dgm:pt modelId="{0CFF1086-2875-4A90-89D0-98ACBC2F61B1}">
      <dgm:prSet/>
      <dgm:spPr/>
      <dgm:t>
        <a:bodyPr/>
        <a:lstStyle/>
        <a:p>
          <a:r>
            <a:rPr lang="en-US" b="1" dirty="0"/>
            <a:t>SUPERVISION</a:t>
          </a:r>
          <a:r>
            <a:rPr lang="en-US" dirty="0"/>
            <a:t>   </a:t>
          </a:r>
        </a:p>
        <a:p>
          <a:r>
            <a:rPr lang="en-US" dirty="0"/>
            <a:t>Weekly school visits to check on attendance and speak with school staff, phone contact with parents, home visits as needed</a:t>
          </a:r>
        </a:p>
      </dgm:t>
    </dgm:pt>
    <dgm:pt modelId="{7F4DB1F5-5E71-4F8B-B8F8-AC3DE05E5AD5}" type="parTrans" cxnId="{DA26C522-ACF1-4C25-A53C-F1AA9EB164C7}">
      <dgm:prSet/>
      <dgm:spPr/>
      <dgm:t>
        <a:bodyPr/>
        <a:lstStyle/>
        <a:p>
          <a:endParaRPr lang="en-US"/>
        </a:p>
      </dgm:t>
    </dgm:pt>
    <dgm:pt modelId="{2938AB7B-33F1-4090-8919-481D794F9659}" type="sibTrans" cxnId="{DA26C522-ACF1-4C25-A53C-F1AA9EB164C7}">
      <dgm:prSet/>
      <dgm:spPr/>
      <dgm:t>
        <a:bodyPr/>
        <a:lstStyle/>
        <a:p>
          <a:endParaRPr lang="en-US"/>
        </a:p>
      </dgm:t>
    </dgm:pt>
    <dgm:pt modelId="{2DCEDBFD-7273-4C45-A309-4F4B4E6ACCAC}">
      <dgm:prSet/>
      <dgm:spPr/>
      <dgm:t>
        <a:bodyPr/>
        <a:lstStyle/>
        <a:p>
          <a:r>
            <a:rPr lang="en-US" b="1" dirty="0"/>
            <a:t>GED PROGRAM  </a:t>
          </a:r>
        </a:p>
        <a:p>
          <a:r>
            <a:rPr lang="en-US" dirty="0"/>
            <a:t>On site, Instructor-led GED program</a:t>
          </a:r>
        </a:p>
      </dgm:t>
    </dgm:pt>
    <dgm:pt modelId="{77448E69-130F-4553-96D3-6EDFD1C1CA13}" type="parTrans" cxnId="{A99EF5CB-28CE-4CA8-8ABA-6F07514C3523}">
      <dgm:prSet/>
      <dgm:spPr/>
      <dgm:t>
        <a:bodyPr/>
        <a:lstStyle/>
        <a:p>
          <a:endParaRPr lang="en-US"/>
        </a:p>
      </dgm:t>
    </dgm:pt>
    <dgm:pt modelId="{EC7B3ED1-6065-4673-9B92-5BA967D98FD8}" type="sibTrans" cxnId="{A99EF5CB-28CE-4CA8-8ABA-6F07514C3523}">
      <dgm:prSet/>
      <dgm:spPr/>
      <dgm:t>
        <a:bodyPr/>
        <a:lstStyle/>
        <a:p>
          <a:endParaRPr lang="en-US"/>
        </a:p>
      </dgm:t>
    </dgm:pt>
    <dgm:pt modelId="{9C55621F-B10E-4DF4-8508-CD38B29E43A3}">
      <dgm:prSet/>
      <dgm:spPr/>
      <dgm:t>
        <a:bodyPr/>
        <a:lstStyle/>
        <a:p>
          <a:r>
            <a:rPr lang="en-US" b="1" dirty="0"/>
            <a:t>TUTORING</a:t>
          </a:r>
        </a:p>
        <a:p>
          <a:r>
            <a:rPr lang="en-US" dirty="0"/>
            <a:t>Afterschool (online) tutoring sessions</a:t>
          </a:r>
        </a:p>
      </dgm:t>
    </dgm:pt>
    <dgm:pt modelId="{EF48621A-16BB-43EE-9567-13B9A9743774}" type="sibTrans" cxnId="{ED4DC361-540F-4B8D-8F58-7499383D817D}">
      <dgm:prSet/>
      <dgm:spPr/>
      <dgm:t>
        <a:bodyPr/>
        <a:lstStyle/>
        <a:p>
          <a:endParaRPr lang="en-US"/>
        </a:p>
      </dgm:t>
    </dgm:pt>
    <dgm:pt modelId="{42FA5183-97B3-4876-9CB0-9AB4253E5F7D}" type="parTrans" cxnId="{ED4DC361-540F-4B8D-8F58-7499383D817D}">
      <dgm:prSet/>
      <dgm:spPr/>
      <dgm:t>
        <a:bodyPr/>
        <a:lstStyle/>
        <a:p>
          <a:endParaRPr lang="en-US"/>
        </a:p>
      </dgm:t>
    </dgm:pt>
    <dgm:pt modelId="{3F4B51EA-D3EA-4FD1-9254-D7CD3FB06BDC}">
      <dgm:prSet/>
      <dgm:spPr/>
      <dgm:t>
        <a:bodyPr/>
        <a:lstStyle/>
        <a:p>
          <a:r>
            <a:rPr lang="en-US" b="1" dirty="0"/>
            <a:t>PARENT SUPPORT GROUP </a:t>
          </a:r>
        </a:p>
        <a:p>
          <a:r>
            <a:rPr lang="en-US" dirty="0"/>
            <a:t>Monthly in-person support group for participant’s parents</a:t>
          </a:r>
        </a:p>
      </dgm:t>
    </dgm:pt>
    <dgm:pt modelId="{3E33C9CE-10BF-4D16-9AE3-636CA9F75285}" type="sibTrans" cxnId="{6FCC3BD3-C71F-4FDF-9FFB-DA2E4D4EC855}">
      <dgm:prSet/>
      <dgm:spPr/>
      <dgm:t>
        <a:bodyPr/>
        <a:lstStyle/>
        <a:p>
          <a:endParaRPr lang="en-US"/>
        </a:p>
      </dgm:t>
    </dgm:pt>
    <dgm:pt modelId="{9E8713D5-57BC-4BCE-A128-64AD6C9088FE}" type="parTrans" cxnId="{6FCC3BD3-C71F-4FDF-9FFB-DA2E4D4EC855}">
      <dgm:prSet/>
      <dgm:spPr/>
      <dgm:t>
        <a:bodyPr/>
        <a:lstStyle/>
        <a:p>
          <a:endParaRPr lang="en-US"/>
        </a:p>
      </dgm:t>
    </dgm:pt>
    <dgm:pt modelId="{EC9DA3B5-0B5B-48FC-B940-26FC2234210A}" type="pres">
      <dgm:prSet presAssocID="{C81B4680-56C0-4957-82D0-C386CD034DA1}" presName="linear" presStyleCnt="0">
        <dgm:presLayoutVars>
          <dgm:animLvl val="lvl"/>
          <dgm:resizeHandles val="exact"/>
        </dgm:presLayoutVars>
      </dgm:prSet>
      <dgm:spPr/>
    </dgm:pt>
    <dgm:pt modelId="{0EAB7278-F458-470C-9221-9804E48B8101}" type="pres">
      <dgm:prSet presAssocID="{3A997EE7-8ED5-4587-96C6-C112FDFBFE95}" presName="parentText" presStyleLbl="node1" presStyleIdx="0" presStyleCnt="5" custScaleY="112972">
        <dgm:presLayoutVars>
          <dgm:chMax val="0"/>
          <dgm:bulletEnabled val="1"/>
        </dgm:presLayoutVars>
      </dgm:prSet>
      <dgm:spPr/>
    </dgm:pt>
    <dgm:pt modelId="{069BE7BC-1B46-4C28-9EBF-B65F9C5A42DD}" type="pres">
      <dgm:prSet presAssocID="{14293242-82C3-48BC-834B-2937B23CB066}" presName="spacer" presStyleCnt="0"/>
      <dgm:spPr/>
    </dgm:pt>
    <dgm:pt modelId="{EDA71527-C00F-4EF1-8E70-80EECBFA5006}" type="pres">
      <dgm:prSet presAssocID="{0CFF1086-2875-4A90-89D0-98ACBC2F61B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CE87968-F0A0-4983-B73B-76A8634E4C68}" type="pres">
      <dgm:prSet presAssocID="{2938AB7B-33F1-4090-8919-481D794F9659}" presName="spacer" presStyleCnt="0"/>
      <dgm:spPr/>
    </dgm:pt>
    <dgm:pt modelId="{1EADAFA0-46A4-4F8B-B31B-61032857F362}" type="pres">
      <dgm:prSet presAssocID="{2DCEDBFD-7273-4C45-A309-4F4B4E6ACCA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20C43CA-A552-4A42-83BE-B72255143852}" type="pres">
      <dgm:prSet presAssocID="{EC7B3ED1-6065-4673-9B92-5BA967D98FD8}" presName="spacer" presStyleCnt="0"/>
      <dgm:spPr/>
    </dgm:pt>
    <dgm:pt modelId="{B4147BFA-8F63-421E-8D70-C6AB86363570}" type="pres">
      <dgm:prSet presAssocID="{9C55621F-B10E-4DF4-8508-CD38B29E43A3}" presName="parentText" presStyleLbl="node1" presStyleIdx="3" presStyleCnt="5" custScaleY="98740">
        <dgm:presLayoutVars>
          <dgm:chMax val="0"/>
          <dgm:bulletEnabled val="1"/>
        </dgm:presLayoutVars>
      </dgm:prSet>
      <dgm:spPr/>
    </dgm:pt>
    <dgm:pt modelId="{15DB11CC-4DCA-4010-B325-BCDB1A98CF33}" type="pres">
      <dgm:prSet presAssocID="{EF48621A-16BB-43EE-9567-13B9A9743774}" presName="spacer" presStyleCnt="0"/>
      <dgm:spPr/>
    </dgm:pt>
    <dgm:pt modelId="{234DAD48-81A8-4F47-8F94-28A814FA5FF0}" type="pres">
      <dgm:prSet presAssocID="{3F4B51EA-D3EA-4FD1-9254-D7CD3FB06BD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30A891C-4AD7-4ED1-AF5D-94D3C938B8AB}" type="presOf" srcId="{3A997EE7-8ED5-4587-96C6-C112FDFBFE95}" destId="{0EAB7278-F458-470C-9221-9804E48B8101}" srcOrd="0" destOrd="0" presId="urn:microsoft.com/office/officeart/2005/8/layout/vList2"/>
    <dgm:cxn modelId="{DA26C522-ACF1-4C25-A53C-F1AA9EB164C7}" srcId="{C81B4680-56C0-4957-82D0-C386CD034DA1}" destId="{0CFF1086-2875-4A90-89D0-98ACBC2F61B1}" srcOrd="1" destOrd="0" parTransId="{7F4DB1F5-5E71-4F8B-B8F8-AC3DE05E5AD5}" sibTransId="{2938AB7B-33F1-4090-8919-481D794F9659}"/>
    <dgm:cxn modelId="{EFC70F34-E623-442D-B170-504066886C87}" type="presOf" srcId="{2DCEDBFD-7273-4C45-A309-4F4B4E6ACCAC}" destId="{1EADAFA0-46A4-4F8B-B31B-61032857F362}" srcOrd="0" destOrd="0" presId="urn:microsoft.com/office/officeart/2005/8/layout/vList2"/>
    <dgm:cxn modelId="{ED4DC361-540F-4B8D-8F58-7499383D817D}" srcId="{C81B4680-56C0-4957-82D0-C386CD034DA1}" destId="{9C55621F-B10E-4DF4-8508-CD38B29E43A3}" srcOrd="3" destOrd="0" parTransId="{42FA5183-97B3-4876-9CB0-9AB4253E5F7D}" sibTransId="{EF48621A-16BB-43EE-9567-13B9A9743774}"/>
    <dgm:cxn modelId="{FC8D3276-AA05-40AD-99C1-32DE01AF0ED6}" type="presOf" srcId="{0CFF1086-2875-4A90-89D0-98ACBC2F61B1}" destId="{EDA71527-C00F-4EF1-8E70-80EECBFA5006}" srcOrd="0" destOrd="0" presId="urn:microsoft.com/office/officeart/2005/8/layout/vList2"/>
    <dgm:cxn modelId="{39FFA08A-42EB-4EAC-A351-7E6D868734C1}" type="presOf" srcId="{C81B4680-56C0-4957-82D0-C386CD034DA1}" destId="{EC9DA3B5-0B5B-48FC-B940-26FC2234210A}" srcOrd="0" destOrd="0" presId="urn:microsoft.com/office/officeart/2005/8/layout/vList2"/>
    <dgm:cxn modelId="{0E2BBC8A-915E-4714-970F-D19DB808DDD8}" srcId="{C81B4680-56C0-4957-82D0-C386CD034DA1}" destId="{3A997EE7-8ED5-4587-96C6-C112FDFBFE95}" srcOrd="0" destOrd="0" parTransId="{E895F97C-8042-4C1B-ACE8-D8ADD9968DC6}" sibTransId="{14293242-82C3-48BC-834B-2937B23CB066}"/>
    <dgm:cxn modelId="{265E539F-2DEA-4C7B-A5F2-B9CEF77BAEC1}" type="presOf" srcId="{9C55621F-B10E-4DF4-8508-CD38B29E43A3}" destId="{B4147BFA-8F63-421E-8D70-C6AB86363570}" srcOrd="0" destOrd="0" presId="urn:microsoft.com/office/officeart/2005/8/layout/vList2"/>
    <dgm:cxn modelId="{A99EF5CB-28CE-4CA8-8ABA-6F07514C3523}" srcId="{C81B4680-56C0-4957-82D0-C386CD034DA1}" destId="{2DCEDBFD-7273-4C45-A309-4F4B4E6ACCAC}" srcOrd="2" destOrd="0" parTransId="{77448E69-130F-4553-96D3-6EDFD1C1CA13}" sibTransId="{EC7B3ED1-6065-4673-9B92-5BA967D98FD8}"/>
    <dgm:cxn modelId="{6FCC3BD3-C71F-4FDF-9FFB-DA2E4D4EC855}" srcId="{C81B4680-56C0-4957-82D0-C386CD034DA1}" destId="{3F4B51EA-D3EA-4FD1-9254-D7CD3FB06BDC}" srcOrd="4" destOrd="0" parTransId="{9E8713D5-57BC-4BCE-A128-64AD6C9088FE}" sibTransId="{3E33C9CE-10BF-4D16-9AE3-636CA9F75285}"/>
    <dgm:cxn modelId="{53CC78DB-C5A3-46CC-8EC8-75EB1E17DBAD}" type="presOf" srcId="{3F4B51EA-D3EA-4FD1-9254-D7CD3FB06BDC}" destId="{234DAD48-81A8-4F47-8F94-28A814FA5FF0}" srcOrd="0" destOrd="0" presId="urn:microsoft.com/office/officeart/2005/8/layout/vList2"/>
    <dgm:cxn modelId="{A76E0541-40AE-4812-8AD6-982D0D2C711F}" type="presParOf" srcId="{EC9DA3B5-0B5B-48FC-B940-26FC2234210A}" destId="{0EAB7278-F458-470C-9221-9804E48B8101}" srcOrd="0" destOrd="0" presId="urn:microsoft.com/office/officeart/2005/8/layout/vList2"/>
    <dgm:cxn modelId="{C4167790-AC72-4810-B032-9E5BCBE320DF}" type="presParOf" srcId="{EC9DA3B5-0B5B-48FC-B940-26FC2234210A}" destId="{069BE7BC-1B46-4C28-9EBF-B65F9C5A42DD}" srcOrd="1" destOrd="0" presId="urn:microsoft.com/office/officeart/2005/8/layout/vList2"/>
    <dgm:cxn modelId="{7A613E2A-B6AC-4C8A-9BC7-59BF0238466D}" type="presParOf" srcId="{EC9DA3B5-0B5B-48FC-B940-26FC2234210A}" destId="{EDA71527-C00F-4EF1-8E70-80EECBFA5006}" srcOrd="2" destOrd="0" presId="urn:microsoft.com/office/officeart/2005/8/layout/vList2"/>
    <dgm:cxn modelId="{6A6BB37F-D958-451B-8394-09DB44F8B25F}" type="presParOf" srcId="{EC9DA3B5-0B5B-48FC-B940-26FC2234210A}" destId="{ECE87968-F0A0-4983-B73B-76A8634E4C68}" srcOrd="3" destOrd="0" presId="urn:microsoft.com/office/officeart/2005/8/layout/vList2"/>
    <dgm:cxn modelId="{097BAB34-6731-4912-9262-DD0634F5F0A8}" type="presParOf" srcId="{EC9DA3B5-0B5B-48FC-B940-26FC2234210A}" destId="{1EADAFA0-46A4-4F8B-B31B-61032857F362}" srcOrd="4" destOrd="0" presId="urn:microsoft.com/office/officeart/2005/8/layout/vList2"/>
    <dgm:cxn modelId="{F36BA04D-0641-4C54-9CC2-B5103DFC72E1}" type="presParOf" srcId="{EC9DA3B5-0B5B-48FC-B940-26FC2234210A}" destId="{620C43CA-A552-4A42-83BE-B72255143852}" srcOrd="5" destOrd="0" presId="urn:microsoft.com/office/officeart/2005/8/layout/vList2"/>
    <dgm:cxn modelId="{A187F1AF-2DFC-4377-8377-D9D8F11E73FD}" type="presParOf" srcId="{EC9DA3B5-0B5B-48FC-B940-26FC2234210A}" destId="{B4147BFA-8F63-421E-8D70-C6AB86363570}" srcOrd="6" destOrd="0" presId="urn:microsoft.com/office/officeart/2005/8/layout/vList2"/>
    <dgm:cxn modelId="{F4BCF162-2C4E-4A13-8BF1-6B63B0F16FAA}" type="presParOf" srcId="{EC9DA3B5-0B5B-48FC-B940-26FC2234210A}" destId="{15DB11CC-4DCA-4010-B325-BCDB1A98CF33}" srcOrd="7" destOrd="0" presId="urn:microsoft.com/office/officeart/2005/8/layout/vList2"/>
    <dgm:cxn modelId="{69CD70FC-A5A6-4037-B05B-A1ED3AE47EDC}" type="presParOf" srcId="{EC9DA3B5-0B5B-48FC-B940-26FC2234210A}" destId="{234DAD48-81A8-4F47-8F94-28A814FA5FF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B15A3A-542E-4C7F-83AD-D6758F8B728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96100D-67E7-4E19-B15A-38FBB4494568}">
      <dgm:prSet/>
      <dgm:spPr/>
      <dgm:t>
        <a:bodyPr/>
        <a:lstStyle/>
        <a:p>
          <a:r>
            <a:rPr lang="en-US" b="1" dirty="0"/>
            <a:t>REFERRALS FOR SERVICE</a:t>
          </a:r>
          <a:r>
            <a:rPr lang="en-US" dirty="0"/>
            <a:t>  </a:t>
          </a:r>
        </a:p>
        <a:p>
          <a:r>
            <a:rPr lang="en-US" dirty="0"/>
            <a:t>As each participant's needs are identified, referrals are made to appropriate community-based services                          </a:t>
          </a:r>
        </a:p>
      </dgm:t>
    </dgm:pt>
    <dgm:pt modelId="{C12CCD72-7164-49B4-907B-A1E964FD88D8}" type="parTrans" cxnId="{F4E43DAD-D585-4CD0-9754-91B0DEF8346A}">
      <dgm:prSet/>
      <dgm:spPr/>
      <dgm:t>
        <a:bodyPr/>
        <a:lstStyle/>
        <a:p>
          <a:endParaRPr lang="en-US"/>
        </a:p>
      </dgm:t>
    </dgm:pt>
    <dgm:pt modelId="{9C7E5F41-1592-4C4B-B365-3217FE83765A}" type="sibTrans" cxnId="{F4E43DAD-D585-4CD0-9754-91B0DEF8346A}">
      <dgm:prSet/>
      <dgm:spPr/>
      <dgm:t>
        <a:bodyPr/>
        <a:lstStyle/>
        <a:p>
          <a:endParaRPr lang="en-US"/>
        </a:p>
      </dgm:t>
    </dgm:pt>
    <dgm:pt modelId="{A0D68D98-04EB-40DB-A0BD-ACC18EABFFD5}">
      <dgm:prSet/>
      <dgm:spPr/>
      <dgm:t>
        <a:bodyPr/>
        <a:lstStyle/>
        <a:p>
          <a:r>
            <a:rPr lang="en-US" b="1" dirty="0"/>
            <a:t>DRUG TESTING  </a:t>
          </a:r>
        </a:p>
        <a:p>
          <a:r>
            <a:rPr lang="en-US" dirty="0"/>
            <a:t>Random drug testing. Tests are sent to lab for confirmation, results are            reported to the court </a:t>
          </a:r>
        </a:p>
      </dgm:t>
    </dgm:pt>
    <dgm:pt modelId="{F528237F-F64F-4F2A-B209-0FE4839CA2E5}" type="parTrans" cxnId="{2F8B2868-29D7-4EBD-BA68-CF665A547229}">
      <dgm:prSet/>
      <dgm:spPr/>
      <dgm:t>
        <a:bodyPr/>
        <a:lstStyle/>
        <a:p>
          <a:endParaRPr lang="en-US"/>
        </a:p>
      </dgm:t>
    </dgm:pt>
    <dgm:pt modelId="{7DC96940-8E75-4A20-B0BB-106DBE30D49B}" type="sibTrans" cxnId="{2F8B2868-29D7-4EBD-BA68-CF665A547229}">
      <dgm:prSet/>
      <dgm:spPr/>
      <dgm:t>
        <a:bodyPr/>
        <a:lstStyle/>
        <a:p>
          <a:endParaRPr lang="en-US"/>
        </a:p>
      </dgm:t>
    </dgm:pt>
    <dgm:pt modelId="{0203841D-903D-4761-9030-9C7E5032DECF}">
      <dgm:prSet/>
      <dgm:spPr/>
      <dgm:t>
        <a:bodyPr/>
        <a:lstStyle/>
        <a:p>
          <a:r>
            <a:rPr lang="en-US" b="1" dirty="0"/>
            <a:t>COURT   </a:t>
          </a:r>
        </a:p>
        <a:p>
          <a:r>
            <a:rPr lang="en-US" dirty="0"/>
            <a:t>Weekly status hearings with the Magistrate every Wednesday at 1:30 PM to review progress and address any concerns</a:t>
          </a:r>
        </a:p>
      </dgm:t>
    </dgm:pt>
    <dgm:pt modelId="{5A239D9F-9E1D-428E-83F8-D6B210DE9FAE}" type="parTrans" cxnId="{BC7C1D9B-0CBE-4350-AB57-09079A7460FA}">
      <dgm:prSet/>
      <dgm:spPr/>
      <dgm:t>
        <a:bodyPr/>
        <a:lstStyle/>
        <a:p>
          <a:endParaRPr lang="en-US"/>
        </a:p>
      </dgm:t>
    </dgm:pt>
    <dgm:pt modelId="{DD568014-FBFF-480B-A304-E602B1DA1F74}" type="sibTrans" cxnId="{BC7C1D9B-0CBE-4350-AB57-09079A7460FA}">
      <dgm:prSet/>
      <dgm:spPr/>
      <dgm:t>
        <a:bodyPr/>
        <a:lstStyle/>
        <a:p>
          <a:endParaRPr lang="en-US"/>
        </a:p>
      </dgm:t>
    </dgm:pt>
    <dgm:pt modelId="{9AF37CCE-CBE6-4CF4-BE4C-3E257B802DF6}">
      <dgm:prSet/>
      <dgm:spPr/>
      <dgm:t>
        <a:bodyPr/>
        <a:lstStyle/>
        <a:p>
          <a:r>
            <a:rPr lang="en-US" b="1" dirty="0"/>
            <a:t>INCENTIVES </a:t>
          </a:r>
          <a:r>
            <a:rPr lang="en-US" dirty="0"/>
            <a:t> </a:t>
          </a:r>
        </a:p>
        <a:p>
          <a:r>
            <a:rPr lang="en-US" dirty="0"/>
            <a:t>Incentives are given for phase progressions or other achievements and include Rocket Docket, gift cards, certificates of acknowledgement, etc.</a:t>
          </a:r>
        </a:p>
      </dgm:t>
    </dgm:pt>
    <dgm:pt modelId="{ABE302B3-C8FF-4A95-8753-3F03FD4F0DC4}" type="parTrans" cxnId="{115949D6-BBE8-4BA8-8985-8C688C676805}">
      <dgm:prSet/>
      <dgm:spPr/>
      <dgm:t>
        <a:bodyPr/>
        <a:lstStyle/>
        <a:p>
          <a:endParaRPr lang="en-US"/>
        </a:p>
      </dgm:t>
    </dgm:pt>
    <dgm:pt modelId="{58EB0BBB-A92C-460F-BAA3-334DD1397808}" type="sibTrans" cxnId="{115949D6-BBE8-4BA8-8985-8C688C676805}">
      <dgm:prSet/>
      <dgm:spPr/>
      <dgm:t>
        <a:bodyPr/>
        <a:lstStyle/>
        <a:p>
          <a:endParaRPr lang="en-US"/>
        </a:p>
      </dgm:t>
    </dgm:pt>
    <dgm:pt modelId="{8097A1B3-A269-4EDD-99BC-5DFC43AED38F}">
      <dgm:prSet/>
      <dgm:spPr/>
      <dgm:t>
        <a:bodyPr/>
        <a:lstStyle/>
        <a:p>
          <a:r>
            <a:rPr lang="en-US" b="1" dirty="0"/>
            <a:t>SANCTIONS</a:t>
          </a:r>
          <a:r>
            <a:rPr lang="en-US" dirty="0"/>
            <a:t>   </a:t>
          </a:r>
        </a:p>
        <a:p>
          <a:r>
            <a:rPr lang="en-US" dirty="0"/>
            <a:t>Sanctions are implemented for non-compliance and include written 		          assignments, increased court hearings, reading assignments, curfews, etc.</a:t>
          </a:r>
        </a:p>
      </dgm:t>
    </dgm:pt>
    <dgm:pt modelId="{463C2811-8AD8-4D49-A598-BF2920D6C045}" type="parTrans" cxnId="{C9EF8A4C-D85A-42D9-A3B7-268319B89FE1}">
      <dgm:prSet/>
      <dgm:spPr/>
      <dgm:t>
        <a:bodyPr/>
        <a:lstStyle/>
        <a:p>
          <a:endParaRPr lang="en-US"/>
        </a:p>
      </dgm:t>
    </dgm:pt>
    <dgm:pt modelId="{56DDCA73-8EB1-4603-9C5D-E44C8B906D87}" type="sibTrans" cxnId="{C9EF8A4C-D85A-42D9-A3B7-268319B89FE1}">
      <dgm:prSet/>
      <dgm:spPr/>
      <dgm:t>
        <a:bodyPr/>
        <a:lstStyle/>
        <a:p>
          <a:endParaRPr lang="en-US"/>
        </a:p>
      </dgm:t>
    </dgm:pt>
    <dgm:pt modelId="{6BD9F293-7EB7-4743-B1EA-030310A85A51}" type="pres">
      <dgm:prSet presAssocID="{5DB15A3A-542E-4C7F-83AD-D6758F8B7289}" presName="linear" presStyleCnt="0">
        <dgm:presLayoutVars>
          <dgm:animLvl val="lvl"/>
          <dgm:resizeHandles val="exact"/>
        </dgm:presLayoutVars>
      </dgm:prSet>
      <dgm:spPr/>
    </dgm:pt>
    <dgm:pt modelId="{7C472281-5702-4791-8717-46EB89F5B67D}" type="pres">
      <dgm:prSet presAssocID="{EC96100D-67E7-4E19-B15A-38FBB449456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B20CD38-31DF-4BCA-8143-619C28CC9EAE}" type="pres">
      <dgm:prSet presAssocID="{9C7E5F41-1592-4C4B-B365-3217FE83765A}" presName="spacer" presStyleCnt="0"/>
      <dgm:spPr/>
    </dgm:pt>
    <dgm:pt modelId="{B5F00C5D-3A75-44BB-A75D-18C13BE782FE}" type="pres">
      <dgm:prSet presAssocID="{A0D68D98-04EB-40DB-A0BD-ACC18EABFFD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3BD6EDB-59B2-4F5E-B089-56BD7A11CFDF}" type="pres">
      <dgm:prSet presAssocID="{7DC96940-8E75-4A20-B0BB-106DBE30D49B}" presName="spacer" presStyleCnt="0"/>
      <dgm:spPr/>
    </dgm:pt>
    <dgm:pt modelId="{C7B9D20E-9E88-48DD-B1D0-80D8347C9C5C}" type="pres">
      <dgm:prSet presAssocID="{0203841D-903D-4761-9030-9C7E5032DEC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7728DE8-1028-4696-9220-E42ACDAE051C}" type="pres">
      <dgm:prSet presAssocID="{DD568014-FBFF-480B-A304-E602B1DA1F74}" presName="spacer" presStyleCnt="0"/>
      <dgm:spPr/>
    </dgm:pt>
    <dgm:pt modelId="{B1DB54A0-F0EF-47D2-8849-B7A45A24B303}" type="pres">
      <dgm:prSet presAssocID="{9AF37CCE-CBE6-4CF4-BE4C-3E257B802DF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FE94DF2-0E94-4578-98AD-8386F8F38E54}" type="pres">
      <dgm:prSet presAssocID="{58EB0BBB-A92C-460F-BAA3-334DD1397808}" presName="spacer" presStyleCnt="0"/>
      <dgm:spPr/>
    </dgm:pt>
    <dgm:pt modelId="{A3B0F9D8-3199-4C25-BB0C-10551760DAB5}" type="pres">
      <dgm:prSet presAssocID="{8097A1B3-A269-4EDD-99BC-5DFC43AED38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F8B2868-29D7-4EBD-BA68-CF665A547229}" srcId="{5DB15A3A-542E-4C7F-83AD-D6758F8B7289}" destId="{A0D68D98-04EB-40DB-A0BD-ACC18EABFFD5}" srcOrd="1" destOrd="0" parTransId="{F528237F-F64F-4F2A-B209-0FE4839CA2E5}" sibTransId="{7DC96940-8E75-4A20-B0BB-106DBE30D49B}"/>
    <dgm:cxn modelId="{C9EF8A4C-D85A-42D9-A3B7-268319B89FE1}" srcId="{5DB15A3A-542E-4C7F-83AD-D6758F8B7289}" destId="{8097A1B3-A269-4EDD-99BC-5DFC43AED38F}" srcOrd="4" destOrd="0" parTransId="{463C2811-8AD8-4D49-A598-BF2920D6C045}" sibTransId="{56DDCA73-8EB1-4603-9C5D-E44C8B906D87}"/>
    <dgm:cxn modelId="{8F56A080-E0C6-4571-BA76-4A2D4DFD1E3F}" type="presOf" srcId="{8097A1B3-A269-4EDD-99BC-5DFC43AED38F}" destId="{A3B0F9D8-3199-4C25-BB0C-10551760DAB5}" srcOrd="0" destOrd="0" presId="urn:microsoft.com/office/officeart/2005/8/layout/vList2"/>
    <dgm:cxn modelId="{0F577F8E-48A1-4DAC-9C9A-B7C758190461}" type="presOf" srcId="{5DB15A3A-542E-4C7F-83AD-D6758F8B7289}" destId="{6BD9F293-7EB7-4743-B1EA-030310A85A51}" srcOrd="0" destOrd="0" presId="urn:microsoft.com/office/officeart/2005/8/layout/vList2"/>
    <dgm:cxn modelId="{0C1E289A-418A-4239-838F-B679E633FB29}" type="presOf" srcId="{EC96100D-67E7-4E19-B15A-38FBB4494568}" destId="{7C472281-5702-4791-8717-46EB89F5B67D}" srcOrd="0" destOrd="0" presId="urn:microsoft.com/office/officeart/2005/8/layout/vList2"/>
    <dgm:cxn modelId="{BC7C1D9B-0CBE-4350-AB57-09079A7460FA}" srcId="{5DB15A3A-542E-4C7F-83AD-D6758F8B7289}" destId="{0203841D-903D-4761-9030-9C7E5032DECF}" srcOrd="2" destOrd="0" parTransId="{5A239D9F-9E1D-428E-83F8-D6B210DE9FAE}" sibTransId="{DD568014-FBFF-480B-A304-E602B1DA1F74}"/>
    <dgm:cxn modelId="{F4E43DAD-D585-4CD0-9754-91B0DEF8346A}" srcId="{5DB15A3A-542E-4C7F-83AD-D6758F8B7289}" destId="{EC96100D-67E7-4E19-B15A-38FBB4494568}" srcOrd="0" destOrd="0" parTransId="{C12CCD72-7164-49B4-907B-A1E964FD88D8}" sibTransId="{9C7E5F41-1592-4C4B-B365-3217FE83765A}"/>
    <dgm:cxn modelId="{DAC5D6B2-665A-4DA1-99B8-87994EC9513C}" type="presOf" srcId="{A0D68D98-04EB-40DB-A0BD-ACC18EABFFD5}" destId="{B5F00C5D-3A75-44BB-A75D-18C13BE782FE}" srcOrd="0" destOrd="0" presId="urn:microsoft.com/office/officeart/2005/8/layout/vList2"/>
    <dgm:cxn modelId="{115949D6-BBE8-4BA8-8985-8C688C676805}" srcId="{5DB15A3A-542E-4C7F-83AD-D6758F8B7289}" destId="{9AF37CCE-CBE6-4CF4-BE4C-3E257B802DF6}" srcOrd="3" destOrd="0" parTransId="{ABE302B3-C8FF-4A95-8753-3F03FD4F0DC4}" sibTransId="{58EB0BBB-A92C-460F-BAA3-334DD1397808}"/>
    <dgm:cxn modelId="{F0B944E4-966F-4FDF-92B8-AEA4DFD8D381}" type="presOf" srcId="{0203841D-903D-4761-9030-9C7E5032DECF}" destId="{C7B9D20E-9E88-48DD-B1D0-80D8347C9C5C}" srcOrd="0" destOrd="0" presId="urn:microsoft.com/office/officeart/2005/8/layout/vList2"/>
    <dgm:cxn modelId="{45BDDDF7-5045-4A63-85AA-EB4D413932AA}" type="presOf" srcId="{9AF37CCE-CBE6-4CF4-BE4C-3E257B802DF6}" destId="{B1DB54A0-F0EF-47D2-8849-B7A45A24B303}" srcOrd="0" destOrd="0" presId="urn:microsoft.com/office/officeart/2005/8/layout/vList2"/>
    <dgm:cxn modelId="{A892AF62-862A-4EB5-934B-12D02CD937D4}" type="presParOf" srcId="{6BD9F293-7EB7-4743-B1EA-030310A85A51}" destId="{7C472281-5702-4791-8717-46EB89F5B67D}" srcOrd="0" destOrd="0" presId="urn:microsoft.com/office/officeart/2005/8/layout/vList2"/>
    <dgm:cxn modelId="{E34599D1-CE1D-408C-AEAD-11A115FAAF3D}" type="presParOf" srcId="{6BD9F293-7EB7-4743-B1EA-030310A85A51}" destId="{AB20CD38-31DF-4BCA-8143-619C28CC9EAE}" srcOrd="1" destOrd="0" presId="urn:microsoft.com/office/officeart/2005/8/layout/vList2"/>
    <dgm:cxn modelId="{0FCA4F2B-9382-4416-B12D-14348C51610C}" type="presParOf" srcId="{6BD9F293-7EB7-4743-B1EA-030310A85A51}" destId="{B5F00C5D-3A75-44BB-A75D-18C13BE782FE}" srcOrd="2" destOrd="0" presId="urn:microsoft.com/office/officeart/2005/8/layout/vList2"/>
    <dgm:cxn modelId="{DAA61379-DA34-4A2C-BB49-32A63E5BAD87}" type="presParOf" srcId="{6BD9F293-7EB7-4743-B1EA-030310A85A51}" destId="{23BD6EDB-59B2-4F5E-B089-56BD7A11CFDF}" srcOrd="3" destOrd="0" presId="urn:microsoft.com/office/officeart/2005/8/layout/vList2"/>
    <dgm:cxn modelId="{24E13A28-2A21-4CB9-B679-6FBDE2B5EEB8}" type="presParOf" srcId="{6BD9F293-7EB7-4743-B1EA-030310A85A51}" destId="{C7B9D20E-9E88-48DD-B1D0-80D8347C9C5C}" srcOrd="4" destOrd="0" presId="urn:microsoft.com/office/officeart/2005/8/layout/vList2"/>
    <dgm:cxn modelId="{9AD1A186-93E8-4DBD-9F3A-500033ED8FD1}" type="presParOf" srcId="{6BD9F293-7EB7-4743-B1EA-030310A85A51}" destId="{37728DE8-1028-4696-9220-E42ACDAE051C}" srcOrd="5" destOrd="0" presId="urn:microsoft.com/office/officeart/2005/8/layout/vList2"/>
    <dgm:cxn modelId="{591F2270-3234-4439-9B05-183495EE775F}" type="presParOf" srcId="{6BD9F293-7EB7-4743-B1EA-030310A85A51}" destId="{B1DB54A0-F0EF-47D2-8849-B7A45A24B303}" srcOrd="6" destOrd="0" presId="urn:microsoft.com/office/officeart/2005/8/layout/vList2"/>
    <dgm:cxn modelId="{756E86EC-BE66-4B12-B932-F4B2F64D8E77}" type="presParOf" srcId="{6BD9F293-7EB7-4743-B1EA-030310A85A51}" destId="{2FE94DF2-0E94-4578-98AD-8386F8F38E54}" srcOrd="7" destOrd="0" presId="urn:microsoft.com/office/officeart/2005/8/layout/vList2"/>
    <dgm:cxn modelId="{A332E298-DB52-4CA0-B6D1-18DD04E76AB3}" type="presParOf" srcId="{6BD9F293-7EB7-4743-B1EA-030310A85A51}" destId="{A3B0F9D8-3199-4C25-BB0C-10551760DAB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9417F-4DE9-427F-8084-3EF4FD1DCCA6}">
      <dsp:nvSpPr>
        <dsp:cNvPr id="0" name=""/>
        <dsp:cNvSpPr/>
      </dsp:nvSpPr>
      <dsp:spPr>
        <a:xfrm>
          <a:off x="2946" y="373475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Resident of Prince George’s County</a:t>
          </a:r>
        </a:p>
      </dsp:txBody>
      <dsp:txXfrm>
        <a:off x="2946" y="373475"/>
        <a:ext cx="2337792" cy="1402675"/>
      </dsp:txXfrm>
    </dsp:sp>
    <dsp:sp modelId="{0868D36A-F99B-4E90-93F0-A4B3A5092D4F}">
      <dsp:nvSpPr>
        <dsp:cNvPr id="0" name=""/>
        <dsp:cNvSpPr/>
      </dsp:nvSpPr>
      <dsp:spPr>
        <a:xfrm>
          <a:off x="2574518" y="373475"/>
          <a:ext cx="2337792" cy="1402675"/>
        </a:xfrm>
        <a:prstGeom prst="rect">
          <a:avLst/>
        </a:prstGeom>
        <a:solidFill>
          <a:schemeClr val="accent2">
            <a:hueOff val="-913583"/>
            <a:satOff val="2228"/>
            <a:lumOff val="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Enrolled in a Prince George’s County Public School</a:t>
          </a:r>
        </a:p>
      </dsp:txBody>
      <dsp:txXfrm>
        <a:off x="2574518" y="373475"/>
        <a:ext cx="2337792" cy="1402675"/>
      </dsp:txXfrm>
    </dsp:sp>
    <dsp:sp modelId="{A941547D-A343-4A51-A51C-04011E4B2FD4}">
      <dsp:nvSpPr>
        <dsp:cNvPr id="0" name=""/>
        <dsp:cNvSpPr/>
      </dsp:nvSpPr>
      <dsp:spPr>
        <a:xfrm>
          <a:off x="5146089" y="373475"/>
          <a:ext cx="2337792" cy="1402675"/>
        </a:xfrm>
        <a:prstGeom prst="rect">
          <a:avLst/>
        </a:prstGeom>
        <a:solidFill>
          <a:schemeClr val="accent2">
            <a:hueOff val="-1827166"/>
            <a:satOff val="4456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Students with 20% unlawful absences during a quarter, semester, or school year</a:t>
          </a:r>
        </a:p>
      </dsp:txBody>
      <dsp:txXfrm>
        <a:off x="5146089" y="373475"/>
        <a:ext cx="2337792" cy="1402675"/>
      </dsp:txXfrm>
    </dsp:sp>
    <dsp:sp modelId="{47B2D7AF-85E3-4CC1-96E0-8BA2AE164FF9}">
      <dsp:nvSpPr>
        <dsp:cNvPr id="0" name=""/>
        <dsp:cNvSpPr/>
      </dsp:nvSpPr>
      <dsp:spPr>
        <a:xfrm>
          <a:off x="7717661" y="373475"/>
          <a:ext cx="2337792" cy="1402675"/>
        </a:xfrm>
        <a:prstGeom prst="rect">
          <a:avLst/>
        </a:prstGeom>
        <a:solidFill>
          <a:schemeClr val="accent2">
            <a:hueOff val="-2740748"/>
            <a:satOff val="6684"/>
            <a:lumOff val="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between the age of 12.5-16.5</a:t>
          </a:r>
        </a:p>
      </dsp:txBody>
      <dsp:txXfrm>
        <a:off x="7717661" y="373475"/>
        <a:ext cx="2337792" cy="1402675"/>
      </dsp:txXfrm>
    </dsp:sp>
    <dsp:sp modelId="{F1596A9B-4450-458A-A26F-04F15161DAFC}">
      <dsp:nvSpPr>
        <dsp:cNvPr id="0" name=""/>
        <dsp:cNvSpPr/>
      </dsp:nvSpPr>
      <dsp:spPr>
        <a:xfrm>
          <a:off x="1288732" y="2009929"/>
          <a:ext cx="2337792" cy="1402675"/>
        </a:xfrm>
        <a:prstGeom prst="rect">
          <a:avLst/>
        </a:prstGeom>
        <a:solidFill>
          <a:schemeClr val="accent2">
            <a:hueOff val="-3654331"/>
            <a:satOff val="8912"/>
            <a:lumOff val="47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Students and their families have been unresponsive to previous interventions</a:t>
          </a:r>
        </a:p>
      </dsp:txBody>
      <dsp:txXfrm>
        <a:off x="1288732" y="2009929"/>
        <a:ext cx="2337792" cy="1402675"/>
      </dsp:txXfrm>
    </dsp:sp>
    <dsp:sp modelId="{91203B44-7311-47A4-BA8E-BFDA2EAE5765}">
      <dsp:nvSpPr>
        <dsp:cNvPr id="0" name=""/>
        <dsp:cNvSpPr/>
      </dsp:nvSpPr>
      <dsp:spPr>
        <a:xfrm>
          <a:off x="3860303" y="2009929"/>
          <a:ext cx="2337792" cy="1402675"/>
        </a:xfrm>
        <a:prstGeom prst="rect">
          <a:avLst/>
        </a:prstGeom>
        <a:solidFill>
          <a:schemeClr val="accent2">
            <a:hueOff val="-4567914"/>
            <a:satOff val="11140"/>
            <a:lumOff val="5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must be screened by a team appointed by the PGCPS Court Liaison</a:t>
          </a:r>
        </a:p>
      </dsp:txBody>
      <dsp:txXfrm>
        <a:off x="3860303" y="2009929"/>
        <a:ext cx="2337792" cy="1402675"/>
      </dsp:txXfrm>
    </dsp:sp>
    <dsp:sp modelId="{521CB34E-8433-40CE-B0B8-1D5514D1FF5C}">
      <dsp:nvSpPr>
        <dsp:cNvPr id="0" name=""/>
        <dsp:cNvSpPr/>
      </dsp:nvSpPr>
      <dsp:spPr>
        <a:xfrm>
          <a:off x="6431875" y="2009929"/>
          <a:ext cx="2337792" cy="1402675"/>
        </a:xfrm>
        <a:prstGeom prst="rect">
          <a:avLst/>
        </a:prstGeom>
        <a:solidFill>
          <a:schemeClr val="accent2">
            <a:hueOff val="-5481497"/>
            <a:satOff val="13368"/>
            <a:lumOff val="70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not meeting criteria will be considered on a case-by-case basis</a:t>
          </a:r>
        </a:p>
      </dsp:txBody>
      <dsp:txXfrm>
        <a:off x="6431875" y="2009929"/>
        <a:ext cx="2337792" cy="140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B7278-F458-470C-9221-9804E48B8101}">
      <dsp:nvSpPr>
        <dsp:cNvPr id="0" name=""/>
        <dsp:cNvSpPr/>
      </dsp:nvSpPr>
      <dsp:spPr>
        <a:xfrm>
          <a:off x="0" y="29878"/>
          <a:ext cx="6797675" cy="11909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BI-LINGUAL CASE MANAGEMENT   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Ability to directly communicate with our Spanish speaking families, assist parents with school communication                               </a:t>
          </a:r>
        </a:p>
      </dsp:txBody>
      <dsp:txXfrm>
        <a:off x="58136" y="88014"/>
        <a:ext cx="6681403" cy="1074644"/>
      </dsp:txXfrm>
    </dsp:sp>
    <dsp:sp modelId="{EDA71527-C00F-4EF1-8E70-80EECBFA5006}">
      <dsp:nvSpPr>
        <dsp:cNvPr id="0" name=""/>
        <dsp:cNvSpPr/>
      </dsp:nvSpPr>
      <dsp:spPr>
        <a:xfrm>
          <a:off x="0" y="1269755"/>
          <a:ext cx="6797675" cy="1054170"/>
        </a:xfrm>
        <a:prstGeom prst="roundRect">
          <a:avLst/>
        </a:prstGeom>
        <a:solidFill>
          <a:schemeClr val="accent2">
            <a:hueOff val="-1370374"/>
            <a:satOff val="3342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SUPERVISION</a:t>
          </a:r>
          <a:r>
            <a:rPr lang="en-US" sz="1700" kern="1200" dirty="0"/>
            <a:t>  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Weekly school visits to check on attendance and speak with school staff, phone contact with parents, home visits as needed</a:t>
          </a:r>
        </a:p>
      </dsp:txBody>
      <dsp:txXfrm>
        <a:off x="51460" y="1321215"/>
        <a:ext cx="6694755" cy="951250"/>
      </dsp:txXfrm>
    </dsp:sp>
    <dsp:sp modelId="{1EADAFA0-46A4-4F8B-B31B-61032857F362}">
      <dsp:nvSpPr>
        <dsp:cNvPr id="0" name=""/>
        <dsp:cNvSpPr/>
      </dsp:nvSpPr>
      <dsp:spPr>
        <a:xfrm>
          <a:off x="0" y="2372885"/>
          <a:ext cx="6797675" cy="1054170"/>
        </a:xfrm>
        <a:prstGeom prst="roundRect">
          <a:avLst/>
        </a:prstGeom>
        <a:solidFill>
          <a:schemeClr val="accent2">
            <a:hueOff val="-2740748"/>
            <a:satOff val="6684"/>
            <a:lumOff val="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GED PROGRAM 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On site, Instructor-led GED program</a:t>
          </a:r>
        </a:p>
      </dsp:txBody>
      <dsp:txXfrm>
        <a:off x="51460" y="2424345"/>
        <a:ext cx="6694755" cy="951250"/>
      </dsp:txXfrm>
    </dsp:sp>
    <dsp:sp modelId="{B4147BFA-8F63-421E-8D70-C6AB86363570}">
      <dsp:nvSpPr>
        <dsp:cNvPr id="0" name=""/>
        <dsp:cNvSpPr/>
      </dsp:nvSpPr>
      <dsp:spPr>
        <a:xfrm>
          <a:off x="0" y="3476015"/>
          <a:ext cx="6797675" cy="1040887"/>
        </a:xfrm>
        <a:prstGeom prst="roundRect">
          <a:avLst/>
        </a:prstGeom>
        <a:solidFill>
          <a:schemeClr val="accent2">
            <a:hueOff val="-4111122"/>
            <a:satOff val="10026"/>
            <a:lumOff val="5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TUTORING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Afterschool (online) tutoring sessions</a:t>
          </a:r>
        </a:p>
      </dsp:txBody>
      <dsp:txXfrm>
        <a:off x="50812" y="3526827"/>
        <a:ext cx="6696051" cy="939263"/>
      </dsp:txXfrm>
    </dsp:sp>
    <dsp:sp modelId="{234DAD48-81A8-4F47-8F94-28A814FA5FF0}">
      <dsp:nvSpPr>
        <dsp:cNvPr id="0" name=""/>
        <dsp:cNvSpPr/>
      </dsp:nvSpPr>
      <dsp:spPr>
        <a:xfrm>
          <a:off x="0" y="4565863"/>
          <a:ext cx="6797675" cy="1054170"/>
        </a:xfrm>
        <a:prstGeom prst="roundRect">
          <a:avLst/>
        </a:prstGeom>
        <a:solidFill>
          <a:schemeClr val="accent2">
            <a:hueOff val="-5481497"/>
            <a:satOff val="13368"/>
            <a:lumOff val="70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PARENT SUPPORT GROUP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Monthly in-person support group for participant’s parents</a:t>
          </a:r>
        </a:p>
      </dsp:txBody>
      <dsp:txXfrm>
        <a:off x="51460" y="4617323"/>
        <a:ext cx="6694755" cy="951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72281-5702-4791-8717-46EB89F5B67D}">
      <dsp:nvSpPr>
        <dsp:cNvPr id="0" name=""/>
        <dsp:cNvSpPr/>
      </dsp:nvSpPr>
      <dsp:spPr>
        <a:xfrm>
          <a:off x="0" y="299196"/>
          <a:ext cx="6797675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REFERRALS FOR SERVICE</a:t>
          </a:r>
          <a:r>
            <a:rPr lang="en-US" sz="1600" kern="1200" dirty="0"/>
            <a:t> 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 each participant's needs are identified, referrals are made to appropriate community-based services                          </a:t>
          </a:r>
        </a:p>
      </dsp:txBody>
      <dsp:txXfrm>
        <a:off x="47519" y="346715"/>
        <a:ext cx="6702637" cy="878402"/>
      </dsp:txXfrm>
    </dsp:sp>
    <dsp:sp modelId="{B5F00C5D-3A75-44BB-A75D-18C13BE782FE}">
      <dsp:nvSpPr>
        <dsp:cNvPr id="0" name=""/>
        <dsp:cNvSpPr/>
      </dsp:nvSpPr>
      <dsp:spPr>
        <a:xfrm>
          <a:off x="0" y="1318716"/>
          <a:ext cx="6797675" cy="973440"/>
        </a:xfrm>
        <a:prstGeom prst="roundRect">
          <a:avLst/>
        </a:prstGeom>
        <a:solidFill>
          <a:schemeClr val="accent2">
            <a:hueOff val="-1370374"/>
            <a:satOff val="3342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DRUG TESTING 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Random drug testing. Tests are sent to lab for confirmation, results are            reported to the court </a:t>
          </a:r>
        </a:p>
      </dsp:txBody>
      <dsp:txXfrm>
        <a:off x="47519" y="1366235"/>
        <a:ext cx="6702637" cy="878402"/>
      </dsp:txXfrm>
    </dsp:sp>
    <dsp:sp modelId="{C7B9D20E-9E88-48DD-B1D0-80D8347C9C5C}">
      <dsp:nvSpPr>
        <dsp:cNvPr id="0" name=""/>
        <dsp:cNvSpPr/>
      </dsp:nvSpPr>
      <dsp:spPr>
        <a:xfrm>
          <a:off x="0" y="2338236"/>
          <a:ext cx="6797675" cy="973440"/>
        </a:xfrm>
        <a:prstGeom prst="roundRect">
          <a:avLst/>
        </a:prstGeom>
        <a:solidFill>
          <a:schemeClr val="accent2">
            <a:hueOff val="-2740748"/>
            <a:satOff val="6684"/>
            <a:lumOff val="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COURT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Weekly status hearings with the Magistrate every Wednesday at 1:30 PM to review progress and address any concerns</a:t>
          </a:r>
        </a:p>
      </dsp:txBody>
      <dsp:txXfrm>
        <a:off x="47519" y="2385755"/>
        <a:ext cx="6702637" cy="878402"/>
      </dsp:txXfrm>
    </dsp:sp>
    <dsp:sp modelId="{B1DB54A0-F0EF-47D2-8849-B7A45A24B303}">
      <dsp:nvSpPr>
        <dsp:cNvPr id="0" name=""/>
        <dsp:cNvSpPr/>
      </dsp:nvSpPr>
      <dsp:spPr>
        <a:xfrm>
          <a:off x="0" y="3357756"/>
          <a:ext cx="6797675" cy="973440"/>
        </a:xfrm>
        <a:prstGeom prst="roundRect">
          <a:avLst/>
        </a:prstGeom>
        <a:solidFill>
          <a:schemeClr val="accent2">
            <a:hueOff val="-4111122"/>
            <a:satOff val="10026"/>
            <a:lumOff val="5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INCENTIVES </a:t>
          </a:r>
          <a:r>
            <a:rPr lang="en-US" sz="1600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Incentives are given for phase progressions or other achievements and include Rocket Docket, gift cards, certificates of acknowledgement, etc.</a:t>
          </a:r>
        </a:p>
      </dsp:txBody>
      <dsp:txXfrm>
        <a:off x="47519" y="3405275"/>
        <a:ext cx="6702637" cy="878402"/>
      </dsp:txXfrm>
    </dsp:sp>
    <dsp:sp modelId="{A3B0F9D8-3199-4C25-BB0C-10551760DAB5}">
      <dsp:nvSpPr>
        <dsp:cNvPr id="0" name=""/>
        <dsp:cNvSpPr/>
      </dsp:nvSpPr>
      <dsp:spPr>
        <a:xfrm>
          <a:off x="0" y="4377276"/>
          <a:ext cx="6797675" cy="973440"/>
        </a:xfrm>
        <a:prstGeom prst="roundRect">
          <a:avLst/>
        </a:prstGeom>
        <a:solidFill>
          <a:schemeClr val="accent2">
            <a:hueOff val="-5481497"/>
            <a:satOff val="13368"/>
            <a:lumOff val="70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SANCTIONS</a:t>
          </a:r>
          <a:r>
            <a:rPr lang="en-US" sz="1600" kern="1200" dirty="0"/>
            <a:t>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Sanctions are implemented for non-compliance and include written 		          assignments, increased court hearings, reading assignments, curfews, etc.</a:t>
          </a:r>
        </a:p>
      </dsp:txBody>
      <dsp:txXfrm>
        <a:off x="47519" y="4424795"/>
        <a:ext cx="6702637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87ECE-6353-439F-BAF5-098BEC9FED34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DD612-4EFA-4DDE-9E78-CA2EA56AC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D612-4EFA-4DDE-9E78-CA2EA56AC3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6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D612-4EFA-4DDE-9E78-CA2EA56AC3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4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D612-4EFA-4DDE-9E78-CA2EA56AC3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76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D612-4EFA-4DDE-9E78-CA2EA56AC3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2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D612-4EFA-4DDE-9E78-CA2EA56AC3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D612-4EFA-4DDE-9E78-CA2EA56AC3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0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D612-4EFA-4DDE-9E78-CA2EA56AC3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57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D612-4EFA-4DDE-9E78-CA2EA56AC3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6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0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8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0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312C-9E69-4A18-AA64-3169F2B0E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07746-56E0-4BDA-80B3-E522DC85D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5FD04-E0A6-457C-A260-5EB6AF2F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94458-0401-4427-A9CA-340E104F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928B0-ADB1-4C30-941C-2DC48C7E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3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1EBE-036E-496D-A049-7511F889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2B5E-F4DF-4506-8747-1D3327C85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32455-87CD-42D7-92D5-98FDD542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769C6-8CF1-4E6F-8885-7A9E509C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D3D2-27A3-4860-B908-4F88E2A2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6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5CC5-DD3C-43B0-8FAE-123F1E39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B8591-46D9-4D43-90EC-D3D91A8CB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07429-C26B-48AD-92EF-279DFB0E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14E85-E877-483C-9511-CD2F83B5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CB9D-8265-496A-B914-210022B4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4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48A1-7557-4ECB-9BB9-FDC090AE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32699-E50D-4676-A47B-D59D82882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B6757-6D9A-47DE-9EF8-86AA13635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109B4-A67B-4026-A2BC-F21A7F2F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C13F9-18CB-4134-BC54-EE06F38F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D215B-859D-4E17-A536-7FC60768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9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87B6E-7B16-4076-9093-C93F0BC3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FBE86-52B5-4C96-89C7-5988272D4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86CE8-85DB-4E6A-B0C2-E04A6C784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A4B75-5B75-4A03-928C-7D9DF24F7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B5E09-1372-451A-97F2-C2E6C8A5B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81ED15-A204-4F34-AA48-7AC44DC0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5EC82-DAC2-47A1-B04C-03241812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5CAE60-910F-48C6-8FA2-DFE8A96E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89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0BF7-F2D9-4C38-ADFC-44F897068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11E6E-0048-412C-89DA-694C3A4F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B6A89-8555-448F-BEED-B4AB9B47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D6B54-53F4-4C70-92B5-F45C4302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E9EDF-277E-443F-AA36-0FC777F0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0F6C0-E7B8-46B1-B53B-FBC6966B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92AB5-6CE9-4E81-8568-0ACAD6D7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759B-B3CC-41C1-943B-4292731A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35BF-151E-4A2B-B29D-9465E486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C59DE-CC59-4C57-BF33-A9D28EAF4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D9355-F177-478B-9E59-07FAC510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AF37A-C412-49BC-8862-367749BA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59829-38CC-4FAA-A3C6-5AC078DC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94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4C95-3CF5-4399-ACC6-3E989A44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3F14A-2E45-47F9-9A58-3D642F4E1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4B973-931C-4790-92CF-51DF67FA3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FA5B1-8B23-4086-BF15-2A98A663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B6627-875A-4C30-9B59-DD5C4705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2B20A-6507-420E-A679-AB75E7C8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07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5E9D4-66FF-4FBA-B272-E4A95EFE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6A9E7-952B-4B3A-8531-41B50E522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3919B-0543-4C5F-945F-EE2802135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8ADB1-3261-43C4-AD2E-7AB16A88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B3F13-6D91-4EAA-AD9F-AFCDF3B0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38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11ECA-E312-41DC-B64B-6E9865836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E4A92-F1AB-4777-82CD-A5B1A9BE9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3FDE3-AF52-4F01-91DF-01EAD53F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E69CD-7655-4027-920C-B820CFBE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BFBC7-7FA1-4E82-BBB2-9454AD80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9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87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8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3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2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1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2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41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4668F-3199-4C26-8D4E-C20982FC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A5BFC-DC4E-4E4F-8120-87CA5539A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17B3C-29AE-4636-9DFA-C84FB1483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73F23-5224-494A-A205-7F37C108BBC5}" type="datetimeFigureOut">
              <a:rPr lang="en-US" smtClean="0"/>
              <a:t>06/26/2024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71636-2D1E-4824-89A8-DC39BF1BA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F7F9-BCE8-4FD4-BAA8-AB56946D3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61FDF-1AAD-4637-BA30-895D608D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4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4550" y="655179"/>
            <a:ext cx="6140450" cy="360454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Circuit Court for Prince George’s County Problem Solving Courts</a:t>
            </a:r>
            <a:br>
              <a:rPr lang="en-US" sz="2400" dirty="0"/>
            </a:br>
            <a:r>
              <a:rPr lang="en-US" sz="2400" dirty="0"/>
              <a:t>Truancy Reduction Court Program</a:t>
            </a:r>
            <a:br>
              <a:rPr lang="en-US" sz="2400" dirty="0"/>
            </a:br>
            <a:br>
              <a:rPr lang="en-US" sz="2400" dirty="0"/>
            </a:br>
            <a:r>
              <a:rPr lang="en-US" sz="2200" dirty="0"/>
              <a:t>Judiciary Administrative Services Building</a:t>
            </a:r>
            <a:br>
              <a:rPr lang="en-US" sz="2200" dirty="0"/>
            </a:br>
            <a:r>
              <a:rPr lang="en-US" sz="2200" dirty="0"/>
              <a:t>14701 Governor Oden Bowie Dr., 4</a:t>
            </a:r>
            <a:r>
              <a:rPr lang="en-US" sz="2200" baseline="30000" dirty="0"/>
              <a:t>th</a:t>
            </a:r>
            <a:r>
              <a:rPr lang="en-US" sz="2200" dirty="0"/>
              <a:t> Floor, </a:t>
            </a:r>
            <a:br>
              <a:rPr lang="en-US" sz="2200" dirty="0"/>
            </a:br>
            <a:r>
              <a:rPr lang="en-US" sz="2200" dirty="0"/>
              <a:t>Upper Marlboro, Maryland 20772</a:t>
            </a:r>
            <a:br>
              <a:rPr lang="en-US" sz="2400" dirty="0"/>
            </a:br>
            <a:br>
              <a:rPr lang="en-US" sz="2200" dirty="0"/>
            </a:br>
            <a:r>
              <a:rPr lang="en-US" sz="2200" dirty="0"/>
              <a:t>(301)952-2780</a:t>
            </a:r>
            <a:br>
              <a:rPr lang="en-US" sz="2200" dirty="0"/>
            </a:br>
            <a:br>
              <a:rPr lang="en-US" sz="2200" dirty="0"/>
            </a:br>
            <a:r>
              <a:rPr lang="en-US" sz="1400" u="sng" dirty="0"/>
              <a:t>htttps://princegeorgescourts.org/370/Truancy-Reduction-Court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6168" y="4427075"/>
            <a:ext cx="5082931" cy="1907241"/>
          </a:xfrm>
        </p:spPr>
        <p:txBody>
          <a:bodyPr>
            <a:norm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honorable DANEEKA VARNER COTTON</a:t>
            </a: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administrative judge</a:t>
            </a: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CIRCUIT COURT FOR Prince George’s county and the seventh judicial circuit of Maryland </a:t>
            </a: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MAGISTRATE ALTHEA R. STEWART JONES, Presiding</a:t>
            </a:r>
          </a:p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4E06C-8D70-4018-819C-65668488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57" y="1162735"/>
            <a:ext cx="4227790" cy="392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4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C3E2-1DA9-4132-A17C-F5041D2C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950" y="164279"/>
            <a:ext cx="6996793" cy="7658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Numbers… 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E9BB8-48E6-4A82-8068-1650E67D8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8708" y="1123039"/>
            <a:ext cx="8535211" cy="5632215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1AAA4122-AC80-41A0-A0AB-6B84F823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6" r="29517" b="1"/>
          <a:stretch/>
        </p:blipFill>
        <p:spPr>
          <a:xfrm>
            <a:off x="210860" y="196783"/>
            <a:ext cx="2195631" cy="6130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CE982-874B-49C1-8F0B-BC203831D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976" y="102746"/>
            <a:ext cx="1101757" cy="82462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067949-7C82-4C6C-B0AF-7C24FB4E9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528126"/>
              </p:ext>
            </p:extLst>
          </p:nvPr>
        </p:nvGraphicFramePr>
        <p:xfrm>
          <a:off x="2635624" y="1123037"/>
          <a:ext cx="9412028" cy="378453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103023">
                  <a:extLst>
                    <a:ext uri="{9D8B030D-6E8A-4147-A177-3AD203B41FA5}">
                      <a16:colId xmlns:a16="http://schemas.microsoft.com/office/drawing/2014/main" val="4179846193"/>
                    </a:ext>
                  </a:extLst>
                </a:gridCol>
                <a:gridCol w="1823425">
                  <a:extLst>
                    <a:ext uri="{9D8B030D-6E8A-4147-A177-3AD203B41FA5}">
                      <a16:colId xmlns:a16="http://schemas.microsoft.com/office/drawing/2014/main" val="2157947553"/>
                    </a:ext>
                  </a:extLst>
                </a:gridCol>
                <a:gridCol w="1622460">
                  <a:extLst>
                    <a:ext uri="{9D8B030D-6E8A-4147-A177-3AD203B41FA5}">
                      <a16:colId xmlns:a16="http://schemas.microsoft.com/office/drawing/2014/main" val="1045053497"/>
                    </a:ext>
                  </a:extLst>
                </a:gridCol>
                <a:gridCol w="1520143">
                  <a:extLst>
                    <a:ext uri="{9D8B030D-6E8A-4147-A177-3AD203B41FA5}">
                      <a16:colId xmlns:a16="http://schemas.microsoft.com/office/drawing/2014/main" val="2893831786"/>
                    </a:ext>
                  </a:extLst>
                </a:gridCol>
                <a:gridCol w="1342977">
                  <a:extLst>
                    <a:ext uri="{9D8B030D-6E8A-4147-A177-3AD203B41FA5}">
                      <a16:colId xmlns:a16="http://schemas.microsoft.com/office/drawing/2014/main" val="4275621994"/>
                    </a:ext>
                  </a:extLst>
                </a:gridCol>
              </a:tblGrid>
              <a:tr h="963487">
                <a:tc>
                  <a:txBody>
                    <a:bodyPr/>
                    <a:lstStyle/>
                    <a:p>
                      <a:endParaRPr lang="en-US" sz="2000" b="1" cap="none" spc="0" dirty="0">
                        <a:solidFill>
                          <a:srgbClr val="FFFFFF"/>
                        </a:solidFill>
                      </a:endParaRPr>
                    </a:p>
                  </a:txBody>
                  <a:tcPr marL="166215" marR="99729" marT="99729" marB="99729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cap="none" spc="0">
                          <a:solidFill>
                            <a:srgbClr val="FFFFFF"/>
                          </a:solidFill>
                        </a:rPr>
                        <a:t>(Virtual)</a:t>
                      </a:r>
                    </a:p>
                    <a:p>
                      <a:pPr algn="ctr"/>
                      <a:r>
                        <a:rPr lang="en-US" sz="2000" b="1" cap="none" spc="0">
                          <a:solidFill>
                            <a:srgbClr val="FFFFFF"/>
                          </a:solidFill>
                        </a:rPr>
                        <a:t>FY21 </a:t>
                      </a:r>
                      <a:endParaRPr lang="en-US" sz="2000" b="1" cap="none" spc="0" dirty="0">
                        <a:solidFill>
                          <a:srgbClr val="FFFFFF"/>
                        </a:solidFill>
                      </a:endParaRPr>
                    </a:p>
                  </a:txBody>
                  <a:tcPr marL="166215" marR="99729" marT="99729" marB="99729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rgbClr val="FFFFFF"/>
                          </a:solidFill>
                        </a:rPr>
                        <a:t>FY22</a:t>
                      </a:r>
                    </a:p>
                  </a:txBody>
                  <a:tcPr marL="166215" marR="99729" marT="99729" marB="99729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rgbClr val="FFFFFF"/>
                          </a:solidFill>
                        </a:rPr>
                        <a:t>FY23</a:t>
                      </a:r>
                    </a:p>
                  </a:txBody>
                  <a:tcPr marL="166215" marR="99729" marT="99729" marB="99729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>
                          <a:solidFill>
                            <a:srgbClr val="FFFFFF"/>
                          </a:solidFill>
                        </a:rPr>
                        <a:t>FY24</a:t>
                      </a:r>
                    </a:p>
                    <a:p>
                      <a:pPr algn="ctr"/>
                      <a:r>
                        <a:rPr lang="en-US" sz="2000" b="1" cap="none" spc="0" dirty="0">
                          <a:solidFill>
                            <a:srgbClr val="FFFFFF"/>
                          </a:solidFill>
                        </a:rPr>
                        <a:t>(to date)</a:t>
                      </a:r>
                    </a:p>
                  </a:txBody>
                  <a:tcPr marL="166215" marR="99729" marT="99729" marB="99729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98091"/>
                  </a:ext>
                </a:extLst>
              </a:tr>
              <a:tr h="564210">
                <a:tc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Referrals Received:</a:t>
                      </a:r>
                    </a:p>
                  </a:txBody>
                  <a:tcPr marL="166215" marR="99729" marT="99729" marB="99729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52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36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62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45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488875"/>
                  </a:ext>
                </a:extLst>
              </a:tr>
              <a:tr h="564210">
                <a:tc gridSpan="5">
                  <a:txBody>
                    <a:bodyPr/>
                    <a:lstStyle/>
                    <a:p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Active Clients (SMART </a:t>
                      </a:r>
                      <a:r>
                        <a:rPr lang="en-US" sz="18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Table 01):</a:t>
                      </a:r>
                      <a:endParaRPr lang="en-US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66215" marR="99729" marT="99729" marB="997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95325"/>
                  </a:ext>
                </a:extLst>
              </a:tr>
              <a:tr h="564210">
                <a:tc>
                  <a:txBody>
                    <a:bodyPr/>
                    <a:lstStyle/>
                    <a:p>
                      <a:pPr algn="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% African American</a:t>
                      </a:r>
                    </a:p>
                  </a:txBody>
                  <a:tcPr marL="166215" marR="99729" marT="99729" marB="99729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57%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56%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42%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43%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17135"/>
                  </a:ext>
                </a:extLst>
              </a:tr>
              <a:tr h="564210">
                <a:tc>
                  <a:txBody>
                    <a:bodyPr/>
                    <a:lstStyle/>
                    <a:p>
                      <a:pPr algn="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% Hispanic</a:t>
                      </a:r>
                    </a:p>
                  </a:txBody>
                  <a:tcPr marL="166215" marR="99729" marT="99729" marB="99729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43%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44%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53%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57%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42340"/>
                  </a:ext>
                </a:extLst>
              </a:tr>
              <a:tr h="564210">
                <a:tc>
                  <a:txBody>
                    <a:bodyPr/>
                    <a:lstStyle/>
                    <a:p>
                      <a:r>
                        <a:rPr lang="en-US" sz="18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Earned GED:</a:t>
                      </a:r>
                      <a:endParaRPr lang="en-US" sz="18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66215" marR="99729" marT="99729" marB="99729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66215" marR="99729" marT="99729" marB="99729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885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39C820-BFEA-462F-B64B-D8C3D4C8F2C3}"/>
              </a:ext>
            </a:extLst>
          </p:cNvPr>
          <p:cNvSpPr txBox="1"/>
          <p:nvPr/>
        </p:nvSpPr>
        <p:spPr>
          <a:xfrm>
            <a:off x="2617579" y="5100481"/>
            <a:ext cx="94481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Current participants: attend 14 schools (6 middle schools, 8 high schools) &amp; 7 in GED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Total Graduates to date: 161      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   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Total Youth Served: 594 </a:t>
            </a:r>
          </a:p>
          <a:p>
            <a:endParaRPr lang="en-US" sz="2000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758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45EE-C10C-4263-B792-FF19B1C9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489" y="4859216"/>
            <a:ext cx="10909073" cy="11981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Truancy Reduction Court Team</a:t>
            </a:r>
          </a:p>
        </p:txBody>
      </p:sp>
      <p:pic>
        <p:nvPicPr>
          <p:cNvPr id="7" name="Graphic 6" descr="Gavel">
            <a:extLst>
              <a:ext uri="{FF2B5EF4-FFF2-40B4-BE49-F238E27FC236}">
                <a16:creationId xmlns:a16="http://schemas.microsoft.com/office/drawing/2014/main" id="{DC713DD1-CAD5-0FF0-41B7-C1427885C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190" y="473239"/>
            <a:ext cx="4471485" cy="4024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47891B-06AA-43B8-9B21-3403754B718C}"/>
              </a:ext>
            </a:extLst>
          </p:cNvPr>
          <p:cNvSpPr txBox="1"/>
          <p:nvPr/>
        </p:nvSpPr>
        <p:spPr>
          <a:xfrm>
            <a:off x="4388415" y="455915"/>
            <a:ext cx="7450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CFE21-FE5E-4782-B9EE-020D1FCC8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231" y="344753"/>
            <a:ext cx="3303660" cy="619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436878-12F8-4A9D-ACB9-49FB0C1A3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231" y="1063184"/>
            <a:ext cx="3303659" cy="606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13539B-6DAE-4C36-BF07-FCAECBF63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2231" y="1790652"/>
            <a:ext cx="3303658" cy="593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094262-29A7-4B17-BF54-3115D0FE6D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2231" y="2485381"/>
            <a:ext cx="3303658" cy="593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2721F7-3FA8-41DF-B175-CC57084B03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2230" y="3167158"/>
            <a:ext cx="3303657" cy="605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10CD5F-08FA-4DFE-A165-B10450B9BE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2230" y="3883548"/>
            <a:ext cx="3303656" cy="600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591DFF-7C5F-4F9F-93A5-D3925C26C0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2230" y="3897328"/>
            <a:ext cx="3303656" cy="600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66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851ED5-27BA-4E89-A31A-268B92BF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2244"/>
          </a:xfrm>
        </p:spPr>
        <p:txBody>
          <a:bodyPr/>
          <a:lstStyle/>
          <a:p>
            <a:pPr algn="ctr"/>
            <a:r>
              <a:rPr lang="en-US" dirty="0"/>
              <a:t>History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8F50A-8D99-4FBA-93DF-2DF490AEE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8800"/>
            <a:ext cx="10058400" cy="361187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3C6AC-AA2B-4A83-AE45-526AF8C5674B}"/>
              </a:ext>
            </a:extLst>
          </p:cNvPr>
          <p:cNvSpPr txBox="1"/>
          <p:nvPr/>
        </p:nvSpPr>
        <p:spPr>
          <a:xfrm>
            <a:off x="143436" y="1828799"/>
            <a:ext cx="11923058" cy="63042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Maryland law requires that any child between the ages of 5 and 18 attend school on a regular basis.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2006, the Maryland Legislature authorized the establishment of a pilot Truancy Reduction Court in Prince George’s County, contingent upon the Administrative Judge’s approval.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Honorable William D. Missouri, Administrative Judge of the Seventh Judicial Circuit, established a committee to study the feasibility of Truancy Reduction Court in Prince George’s County and accepted the recommendation to institute said court. 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Prince George’s County Truancy Reduction Court Program commenced in 2008.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2014, with the support of Chief &amp; Administrative Judge Sheila Tillerson Adams, the program was approved as a Specialty Court under the Office of Problem-Solving Courts. 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851ED5-27BA-4E89-A31A-268B92BF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01520"/>
          </a:xfrm>
        </p:spPr>
        <p:txBody>
          <a:bodyPr/>
          <a:lstStyle/>
          <a:p>
            <a:pPr algn="ctr"/>
            <a:r>
              <a:rPr lang="en-US" dirty="0"/>
              <a:t>Program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8F50A-8D99-4FBA-93DF-2DF490AEE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8800"/>
            <a:ext cx="10058400" cy="361187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3C6AC-AA2B-4A83-AE45-526AF8C5674B}"/>
              </a:ext>
            </a:extLst>
          </p:cNvPr>
          <p:cNvSpPr txBox="1"/>
          <p:nvPr/>
        </p:nvSpPr>
        <p:spPr>
          <a:xfrm>
            <a:off x="1097281" y="1828799"/>
            <a:ext cx="10297550" cy="66479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400" dirty="0"/>
              <a:t>Remove barriers to attendance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Improve the student and family’s commitment to education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Provoke positive change in the students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Connect students to services &amp; programs that will improve their individual and family lives</a:t>
            </a:r>
            <a:endParaRPr lang="en-US" sz="2400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85263-5EEE-4C03-9A8A-E0B33978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Eligibility criteria…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2" name="TextBox 21">
            <a:extLst>
              <a:ext uri="{FF2B5EF4-FFF2-40B4-BE49-F238E27FC236}">
                <a16:creationId xmlns:a16="http://schemas.microsoft.com/office/drawing/2014/main" id="{96F4BBDD-6B08-4A28-8EB0-552650CED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77501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405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DEF8F9-FFEF-4EDB-8A06-8A7884ED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0747CA7-2579-4FF5-95CF-E3FA65C9E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63BD94-CA0C-4C27-BB07-89F71DEA2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482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1D90B-B045-4C07-919A-69FBF15D66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i="1" dirty="0">
                <a:solidFill>
                  <a:srgbClr val="FFFFFF"/>
                </a:solidFill>
              </a:rPr>
              <a:t>What</a:t>
            </a:r>
            <a:br>
              <a:rPr lang="en-US" sz="3600" i="1" dirty="0">
                <a:solidFill>
                  <a:srgbClr val="FFFFFF"/>
                </a:solidFill>
              </a:rPr>
            </a:br>
            <a:r>
              <a:rPr lang="en-US" sz="3600" i="1" dirty="0">
                <a:solidFill>
                  <a:srgbClr val="FFFFFF"/>
                </a:solidFill>
              </a:rPr>
              <a:t>we </a:t>
            </a:r>
            <a:br>
              <a:rPr lang="en-US" sz="3600" i="1" dirty="0">
                <a:solidFill>
                  <a:srgbClr val="FFFFFF"/>
                </a:solidFill>
              </a:rPr>
            </a:br>
            <a:r>
              <a:rPr lang="en-US" sz="3600" i="1" dirty="0">
                <a:solidFill>
                  <a:srgbClr val="FFFFFF"/>
                </a:solidFill>
              </a:rPr>
              <a:t>offer...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ED2A1D6-E6F6-A576-DC84-7F14728FF6A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9333874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192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1D90B-B045-4C07-919A-69FBF15D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i="1">
                <a:solidFill>
                  <a:srgbClr val="FFFFFF"/>
                </a:solidFill>
                <a:cs typeface="Calibri Light"/>
              </a:rPr>
              <a:t>What  </a:t>
            </a:r>
            <a:br>
              <a:rPr lang="en-US" sz="3600" i="1">
                <a:solidFill>
                  <a:srgbClr val="FFFFFF"/>
                </a:solidFill>
                <a:cs typeface="Calibri Light"/>
              </a:rPr>
            </a:br>
            <a:r>
              <a:rPr lang="en-US" sz="3600" i="1">
                <a:solidFill>
                  <a:srgbClr val="FFFFFF"/>
                </a:solidFill>
                <a:cs typeface="Calibri Light"/>
              </a:rPr>
              <a:t>we</a:t>
            </a:r>
            <a:br>
              <a:rPr lang="en-US" sz="3600" i="1">
                <a:solidFill>
                  <a:srgbClr val="FFFFFF"/>
                </a:solidFill>
                <a:cs typeface="Calibri Light"/>
              </a:rPr>
            </a:br>
            <a:r>
              <a:rPr lang="en-US" sz="3600" i="1">
                <a:solidFill>
                  <a:srgbClr val="FFFFFF"/>
                </a:solidFill>
                <a:cs typeface="Calibri Light"/>
              </a:rPr>
              <a:t>offer...</a:t>
            </a:r>
            <a:endParaRPr lang="en-US" sz="3600" i="1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542001-6882-CA5C-4CF5-3491B1A77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59331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282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2A6B-F3AB-41A2-B0AC-D9383441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3" y="147485"/>
            <a:ext cx="10448032" cy="1130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i="1" dirty="0">
                <a:solidFill>
                  <a:schemeClr val="accent2"/>
                </a:solidFill>
              </a:rPr>
              <a:t>Referrals…</a:t>
            </a:r>
            <a:br>
              <a:rPr lang="en-US" sz="2400" dirty="0">
                <a:solidFill>
                  <a:schemeClr val="accent2"/>
                </a:solidFill>
              </a:rPr>
            </a:b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C795D-E501-4496-8355-5F7F55726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3340" y="936702"/>
            <a:ext cx="10448032" cy="5517885"/>
          </a:xfrm>
        </p:spPr>
        <p:txBody>
          <a:bodyPr vert="horz" lIns="0" tIns="45720" rIns="0" bIns="45720" rtlCol="0">
            <a:normAutofit/>
          </a:bodyPr>
          <a:lstStyle/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 = PGCPS Pupil Personnel Workers </a:t>
            </a: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students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Interagency Council/Truancy Court Referral 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Preventing Truancy Checklist – identify efforts the school has made to address the truancy</a:t>
            </a:r>
          </a:p>
          <a:p>
            <a:r>
              <a:rPr lang="en-US" sz="2200" dirty="0">
                <a:solidFill>
                  <a:srgbClr val="FF0000"/>
                </a:solidFill>
              </a:rPr>
              <a:t>        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endParaRPr lang="en-US" sz="2100" dirty="0"/>
          </a:p>
          <a:p>
            <a:pPr lvl="1" algn="ctr"/>
            <a:r>
              <a:rPr lang="en-US" sz="3200" dirty="0">
                <a:solidFill>
                  <a:schemeClr val="bg1"/>
                </a:solidFill>
              </a:rPr>
              <a:t>CAPACITY = 40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737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D25058-7370-4E50-9A6D-0B888ED388F9}"/>
              </a:ext>
            </a:extLst>
          </p:cNvPr>
          <p:cNvSpPr txBox="1"/>
          <p:nvPr/>
        </p:nvSpPr>
        <p:spPr>
          <a:xfrm>
            <a:off x="1066800" y="1382895"/>
            <a:ext cx="10622280" cy="4234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 candidates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These candidates have a higher level of achievement where redirection, supervision, support, and referral for services are more successful.  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 of absences from school or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frequently skipping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classes (Habitually Truant)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 drug use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marijuana, alcohol) 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Slight parent/child relationship conflict 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Minor mental health concerns that can be addressed via counseling or other services</a:t>
            </a:r>
          </a:p>
          <a:p>
            <a:pPr lvl="2">
              <a:lnSpc>
                <a:spcPct val="107000"/>
              </a:lnSpc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Not appropriate candidates: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candidates have a very low success rate.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3716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run aways from home for an extended period of time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3716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Serious mental health concerns where aggression or violence is present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3716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with IEPs for ED (Emotional Disturbance)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3716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urt-involved students on probation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07F33-3ACE-4FD2-9D35-FF12EDB549D6}"/>
              </a:ext>
            </a:extLst>
          </p:cNvPr>
          <p:cNvSpPr txBox="1"/>
          <p:nvPr/>
        </p:nvSpPr>
        <p:spPr>
          <a:xfrm>
            <a:off x="2362200" y="414738"/>
            <a:ext cx="6629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chemeClr val="accent2"/>
                </a:solidFill>
                <a:latin typeface="+mj-lt"/>
              </a:rPr>
              <a:t>Referrals</a:t>
            </a:r>
            <a:r>
              <a:rPr lang="en-US" sz="1800" i="1" dirty="0">
                <a:solidFill>
                  <a:schemeClr val="accent2"/>
                </a:solidFill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67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7030A0"/>
      </a:dk2>
      <a:lt2>
        <a:srgbClr val="D9E0E6"/>
      </a:lt2>
      <a:accent1>
        <a:srgbClr val="002060"/>
      </a:accent1>
      <a:accent2>
        <a:srgbClr val="7030A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00206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2456</TotalTime>
  <Words>749</Words>
  <Application>Microsoft Office PowerPoint</Application>
  <PresentationFormat>Widescreen</PresentationFormat>
  <Paragraphs>139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Retrospect</vt:lpstr>
      <vt:lpstr>Office Theme</vt:lpstr>
      <vt:lpstr>Circuit Court for Prince George’s County Problem Solving Courts Truancy Reduction Court Program  Judiciary Administrative Services Building 14701 Governor Oden Bowie Dr., 4th Floor,  Upper Marlboro, Maryland 20772  (301)952-2780  htttps://princegeorgescourts.org/370/Truancy-Reduction-Court</vt:lpstr>
      <vt:lpstr>Truancy Reduction Court Team</vt:lpstr>
      <vt:lpstr>History</vt:lpstr>
      <vt:lpstr>Program Goals</vt:lpstr>
      <vt:lpstr>Eligibility criteria…</vt:lpstr>
      <vt:lpstr>What we  offer...  </vt:lpstr>
      <vt:lpstr>What   we offer...</vt:lpstr>
      <vt:lpstr>Referrals… </vt:lpstr>
      <vt:lpstr>PowerPoint Presentation</vt:lpstr>
      <vt:lpstr>Numbers…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Court for Prince George’s County Problem Solving Courts Truancy Reduction Court Program  Judiciary Administrative Services Building 14701 Governor Oden Bowie Dr., 4th Floor, Upper Marlboro, Maryland 20772  (301)952-2780  htttps://princegeorgescourts.org/370/Truancy-Reduction-Court</dc:title>
  <dc:creator>Sally Reed</dc:creator>
  <cp:lastModifiedBy>Sally Reed</cp:lastModifiedBy>
  <cp:revision>61</cp:revision>
  <dcterms:created xsi:type="dcterms:W3CDTF">2020-09-13T03:25:43Z</dcterms:created>
  <dcterms:modified xsi:type="dcterms:W3CDTF">2024-06-26T17:09:37Z</dcterms:modified>
</cp:coreProperties>
</file>