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9" r:id="rId3"/>
    <p:sldId id="303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ine, Anthony J." initials="CAJ" lastIdx="2" clrIdx="0">
    <p:extLst>
      <p:ext uri="{19B8F6BF-5375-455C-9EA6-DF929625EA0E}">
        <p15:presenceInfo xmlns:p15="http://schemas.microsoft.com/office/powerpoint/2012/main" userId="S::AJCline@co.pg.md.us::ef47ca80-27a1-48d3-a12e-72ca09e26f70" providerId="AD"/>
      </p:ext>
    </p:extLst>
  </p:cmAuthor>
  <p:cmAuthor id="2" name="Smith, Jason C." initials="JCS" lastIdx="2" clrIdx="1">
    <p:extLst>
      <p:ext uri="{19B8F6BF-5375-455C-9EA6-DF929625EA0E}">
        <p15:presenceInfo xmlns:p15="http://schemas.microsoft.com/office/powerpoint/2012/main" userId="Smith, Jason C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0" autoAdjust="0"/>
    <p:restoredTop sz="95102" autoAdjust="0"/>
  </p:normalViewPr>
  <p:slideViewPr>
    <p:cSldViewPr snapToGrid="0">
      <p:cViewPr varScale="1">
        <p:scale>
          <a:sx n="122" d="100"/>
          <a:sy n="122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B99EF-5FEE-4152-AFE5-C5E730E99A59}" type="datetimeFigureOut">
              <a:rPr lang="en-US" smtClean="0"/>
              <a:t>6/12/24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5E4EF-173F-4E1E-94EA-820F2129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61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5E4EF-173F-4E1E-94EA-820F2129EF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57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5E4EF-173F-4E1E-94EA-820F2129EFB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6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68F9C-E548-4961-AB30-418D04CD8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EBA970-9D0B-447F-85FA-7DDE7884A0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3F28F-BA40-47AF-890A-B7BA76A71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BA6E1-0E58-4B96-9742-F20C6D124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9FB88-BA76-4328-ADF8-CECDD3D2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4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BC03E-4626-4CB0-873C-B7723B258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EACE0-2A88-426C-95A6-FFE11B31F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E72DB-D3C1-4366-A22B-387F59270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F04CE-90C2-4560-920A-C8667AEC1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F6ACE-49F1-4D49-B819-463B7F5F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6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68B6B7-8099-46A8-8DB8-01216A64C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5B7765-BD2A-483F-A268-500D6BF2F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8249F-46A2-4200-BC36-FA6F05005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29CDF-1460-435F-A9B2-5028A008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83555-719B-4E97-8833-FAF9B6B51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3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1C22F-52C1-4EA3-ADD2-56C8D5B46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57A44-87E0-4601-95AB-F9B9877FC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F9CCC-1794-448C-BA1C-CAE44556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B9BA9-F7A6-4183-B0D5-CF3C69F9B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4DCD6-A3B3-4F93-A635-FDBA18454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4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A6C1E-ABA3-4443-91C4-57D34B19D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738D1-7329-421B-82DC-AF2ACB806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03BE9-71DA-4D02-A268-FA889CA16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D789F-E50C-4DFE-8D1D-D7AA8344F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EB60C-3D0E-4A76-8C89-809BADE7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3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6F0BB-0561-49E1-90D4-50A22B1F7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E3D4-5327-4CAD-B866-D3F7E7306C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DD5D94-D4D9-4850-A4B8-755EBD13D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83AA13-F4CB-4F32-AC7F-F6BC21F51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3A766-99C5-4F62-A79A-2A913429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53731-C7EC-469E-B9ED-2D9C8AD9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3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07428-CBB8-4CDB-942E-B8F1FC293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A83E8-EE94-4621-9FFA-26F7AD99B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2A69E-2C73-4217-9232-31DA5684F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562FD-B50E-4F34-8E5C-2DB6C41C8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29AD72-4A46-4ED1-9E58-735D746F2B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B19376-9A16-4192-9E6D-AC08759EC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30C5D-8F25-4E24-AE82-15A5A353C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5D87FB-08FA-4C2E-8C0A-70996E601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0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CE618-38A8-4F93-AFD7-4E625584F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FE9D8D-4E6C-4DFD-8790-8CEADA1DA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995AFB-C9CD-4B62-AD14-25C41855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068B2-19AB-4647-A157-912057D6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43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7DBA7-B646-4259-8EC2-2DC299B72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CC30A8-077A-489B-8D2C-FEEDB5CD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6D674-BBA6-4C75-B571-A81216A69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6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2DCCA-C4F9-4014-BFCA-EA52F8332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DEA73-5831-4611-A229-D8C31242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B14B7-BE25-409B-AE02-24ECAC45B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945C0-0EFE-4BD8-A3D5-080919255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8CC88-3225-46FF-A5A4-5931682A5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9D8CD-0FE8-4F78-B4BD-1BFD07FAE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2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0FF28-D0B5-421E-AB0E-0E51D96D5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9B788-1C59-49CF-8E73-81D0568B76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BF72C-36FD-46D3-9AAD-48B3C8C6E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BFF3A-5B82-4A32-A431-7AE6AE8E7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F080D-DB34-41DC-ADC0-4C9169371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A5C72-31E0-4E3E-84DB-63AA2310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2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7F6AA2-D6AD-47C8-8B73-BD1EA7B9D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4FE45-A586-4DD1-A283-6BC8A6715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E9CC5-614C-48C5-9E6C-87837632E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0DF1-D830-4C20-AC38-628DC7F7E8DD}" type="datetimeFigureOut">
              <a:rPr lang="en-US" smtClean="0"/>
              <a:t>6/12/24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CE7BE-8CA1-40F9-AE2D-4D48289FF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7EA01-C4C4-4BB5-B0B8-05604E0D9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0543B-AE53-4514-92A6-6FE446B2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4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2875D7-3769-4291-959E-9FAD764A7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3385" y="13128"/>
            <a:ext cx="3620802" cy="6844872"/>
          </a:xfrm>
          <a:prstGeom prst="rect">
            <a:avLst/>
          </a:prstGeom>
          <a:gradFill>
            <a:gsLst>
              <a:gs pos="0">
                <a:srgbClr val="000000">
                  <a:alpha val="72000"/>
                </a:srgbClr>
              </a:gs>
              <a:gs pos="98000">
                <a:schemeClr val="accent1">
                  <a:alpha val="44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F055B3-1F95-4ABA-BFE4-A58320A8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07414" y="0"/>
            <a:ext cx="8584585" cy="640079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65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835682F0-7BC6-4526-8BFA-58EA002C80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1348001" y="892771"/>
            <a:ext cx="4675167" cy="5009112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43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alpha val="2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43C686-FD32-4FEC-84F1-49AD9832D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1803" y="1768413"/>
            <a:ext cx="7547951" cy="174154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PRINCE GEORGE’S COUNTY POLICE DEPARTMENT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2B276-78D7-4480-A118-3978736CC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1803" y="3750547"/>
            <a:ext cx="6598597" cy="1741549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		Gun Violence Statistics </a:t>
            </a:r>
          </a:p>
          <a:p>
            <a:pPr algn="l"/>
            <a:endParaRPr lang="en-US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Deputy Chief Z. </a:t>
            </a:r>
            <a:r>
              <a:rPr lang="en-US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O’Lare</a:t>
            </a:r>
            <a:r>
              <a:rPr lang="en-US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0DF0F3-0179-4A8A-92E0-932C473DA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3389" y="13127"/>
            <a:ext cx="3620804" cy="6387672"/>
          </a:xfrm>
          <a:prstGeom prst="rect">
            <a:avLst/>
          </a:prstGeom>
          <a:gradFill>
            <a:gsLst>
              <a:gs pos="25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50000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2D545090-46E9-46FD-AB24-41B4B380EA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8" r="25425" b="1"/>
          <a:stretch/>
        </p:blipFill>
        <p:spPr>
          <a:xfrm>
            <a:off x="1037820" y="896184"/>
            <a:ext cx="2569597" cy="5051526"/>
          </a:xfrm>
          <a:custGeom>
            <a:avLst/>
            <a:gdLst/>
            <a:ahLst/>
            <a:cxnLst/>
            <a:rect l="l" t="t" r="r" b="b"/>
            <a:pathLst>
              <a:path w="2569597" h="5051526">
                <a:moveTo>
                  <a:pt x="2525763" y="0"/>
                </a:moveTo>
                <a:lnTo>
                  <a:pt x="2569597" y="2214"/>
                </a:lnTo>
                <a:lnTo>
                  <a:pt x="2569597" y="5049313"/>
                </a:lnTo>
                <a:lnTo>
                  <a:pt x="2525763" y="5051526"/>
                </a:lnTo>
                <a:cubicBezTo>
                  <a:pt x="1130823" y="5051526"/>
                  <a:pt x="0" y="3920703"/>
                  <a:pt x="0" y="2525763"/>
                </a:cubicBezTo>
                <a:cubicBezTo>
                  <a:pt x="0" y="1130823"/>
                  <a:pt x="1130823" y="0"/>
                  <a:pt x="252576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34522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37AB5C6C-F591-FF4C-3325-962EF80BB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137" y="344853"/>
            <a:ext cx="12201137" cy="109112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Violent Crime (Gun) Yearly Comparisons 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Year-to-Date 2024 vs. 2023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2511ED-D5A0-E19C-C99B-B7EA89927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333577"/>
              </p:ext>
            </p:extLst>
          </p:nvPr>
        </p:nvGraphicFramePr>
        <p:xfrm>
          <a:off x="848820" y="1562581"/>
          <a:ext cx="10216577" cy="4623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208">
                  <a:extLst>
                    <a:ext uri="{9D8B030D-6E8A-4147-A177-3AD203B41FA5}">
                      <a16:colId xmlns:a16="http://schemas.microsoft.com/office/drawing/2014/main" val="2742777788"/>
                    </a:ext>
                  </a:extLst>
                </a:gridCol>
                <a:gridCol w="2104818">
                  <a:extLst>
                    <a:ext uri="{9D8B030D-6E8A-4147-A177-3AD203B41FA5}">
                      <a16:colId xmlns:a16="http://schemas.microsoft.com/office/drawing/2014/main" val="4235345386"/>
                    </a:ext>
                  </a:extLst>
                </a:gridCol>
                <a:gridCol w="2104818">
                  <a:extLst>
                    <a:ext uri="{9D8B030D-6E8A-4147-A177-3AD203B41FA5}">
                      <a16:colId xmlns:a16="http://schemas.microsoft.com/office/drawing/2014/main" val="979939603"/>
                    </a:ext>
                  </a:extLst>
                </a:gridCol>
                <a:gridCol w="853915">
                  <a:extLst>
                    <a:ext uri="{9D8B030D-6E8A-4147-A177-3AD203B41FA5}">
                      <a16:colId xmlns:a16="http://schemas.microsoft.com/office/drawing/2014/main" val="1304342809"/>
                    </a:ext>
                  </a:extLst>
                </a:gridCol>
                <a:gridCol w="2104818">
                  <a:extLst>
                    <a:ext uri="{9D8B030D-6E8A-4147-A177-3AD203B41FA5}">
                      <a16:colId xmlns:a16="http://schemas.microsoft.com/office/drawing/2014/main" val="1313262667"/>
                    </a:ext>
                  </a:extLst>
                </a:gridCol>
              </a:tblGrid>
              <a:tr h="301417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Prince George's County Police Department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730463"/>
                  </a:ext>
                </a:extLst>
              </a:tr>
              <a:tr h="301417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Gun Violence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61438"/>
                  </a:ext>
                </a:extLst>
              </a:tr>
              <a:tr h="530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solidFill>
                            <a:schemeClr val="tx1"/>
                          </a:solidFill>
                          <a:effectLst/>
                        </a:rPr>
                        <a:t>PRINCE GEORGE’S COUNTY POLICE</a:t>
                      </a:r>
                      <a:endParaRPr lang="en-US" sz="1400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01/01/2024-06/04/2024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01/01/2023-06/04/2023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% Change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01/01/2023-12/31/2023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97859777"/>
                  </a:ext>
                </a:extLst>
              </a:tr>
              <a:tr h="316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Non-Fatal Shooting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-16%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7498646"/>
                  </a:ext>
                </a:extLst>
              </a:tr>
              <a:tr h="530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First Degree Assault (Firearms Used)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+16%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3256023"/>
                  </a:ext>
                </a:extLst>
              </a:tr>
              <a:tr h="316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Robbery (Firearms Used)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289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+9%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681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7048068"/>
                  </a:ext>
                </a:extLst>
              </a:tr>
              <a:tr h="316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Carjacking (Firearms Used)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-25%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3488967"/>
                  </a:ext>
                </a:extLst>
              </a:tr>
              <a:tr h="530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solidFill>
                            <a:schemeClr val="tx1"/>
                          </a:solidFill>
                          <a:effectLst/>
                        </a:rPr>
                        <a:t>MUNICIPALITIES</a:t>
                      </a:r>
                      <a:endParaRPr lang="en-US" sz="1400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01/01/2024-06/04/2024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01/01/2023-06/04/2023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% Change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01/01/2023-12/31/2023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8095747"/>
                  </a:ext>
                </a:extLst>
              </a:tr>
              <a:tr h="316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Non-Fatal Shooting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-24%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1244891"/>
                  </a:ext>
                </a:extLst>
              </a:tr>
              <a:tr h="530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First Degree Assault (Firearms Used)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+45%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2614718"/>
                  </a:ext>
                </a:extLst>
              </a:tr>
              <a:tr h="316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Robbery (Firearms Used)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-4%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0083742"/>
                  </a:ext>
                </a:extLst>
              </a:tr>
              <a:tr h="316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Carjacking (Firearms Used)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-63%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2363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879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52CDB0-3F26-497C-9758-7A8CF1F9D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8270" y="344853"/>
            <a:ext cx="8718800" cy="10911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Violent Crime Yearly Comparisons 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Homicides (Gun Used)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9FEF11-4F83-4BED-AB41-1C8504D03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2117" y="1435975"/>
            <a:ext cx="9078628" cy="460469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b="1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  <a:p>
            <a:r>
              <a:rPr lang="en-US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2024</a:t>
            </a: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YTD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31 Total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29-PGPD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2-Municipalities</a:t>
            </a:r>
          </a:p>
          <a:p>
            <a:endParaRPr lang="en-US" sz="2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  <a:p>
            <a:r>
              <a:rPr lang="en-US" sz="24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2023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97 Total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83 PGPD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14 Municipalities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11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C9601A-0F16-4936-91C2-A01BFEFEA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7574" y="249319"/>
            <a:ext cx="8147713" cy="1234344"/>
          </a:xfrm>
        </p:spPr>
        <p:txBody>
          <a:bodyPr anchor="ctr">
            <a:normAutofit fontScale="90000"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2024 vs. 2023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Gun Recoveries and Arrests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54F264D-A1BB-45F7-A015-4DFBDB632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031" y="1861231"/>
            <a:ext cx="5609833" cy="3482987"/>
          </a:xfrm>
        </p:spPr>
        <p:txBody>
          <a:bodyPr anchor="ctr">
            <a:normAutofit fontScale="55000" lnSpcReduction="20000"/>
          </a:bodyPr>
          <a:lstStyle/>
          <a:p>
            <a:pPr algn="l"/>
            <a:r>
              <a:rPr lang="en-US" u="sng" dirty="0">
                <a:solidFill>
                  <a:srgbClr val="FFFFFF"/>
                </a:solidFill>
              </a:rPr>
              <a:t>GHOST GUNS 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2024 YTD 86 vs. 2023 YTD 115</a:t>
            </a:r>
          </a:p>
          <a:p>
            <a:pPr algn="l"/>
            <a:endParaRPr lang="en-US" dirty="0">
              <a:solidFill>
                <a:srgbClr val="FFFFFF"/>
              </a:solidFill>
            </a:endParaRPr>
          </a:p>
          <a:p>
            <a:pPr algn="l"/>
            <a:r>
              <a:rPr lang="en-US" u="sng" dirty="0">
                <a:solidFill>
                  <a:srgbClr val="FFFFFF"/>
                </a:solidFill>
              </a:rPr>
              <a:t>Juveniles 2024 YTD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YTD 39 Gun Arrest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 YTD 8 Ghost Guns Recovered</a:t>
            </a:r>
          </a:p>
          <a:p>
            <a:pPr algn="l"/>
            <a:endParaRPr lang="en-US" u="sng" dirty="0">
              <a:solidFill>
                <a:srgbClr val="FFFFFF"/>
              </a:solidFill>
            </a:endParaRPr>
          </a:p>
          <a:p>
            <a:pPr algn="l"/>
            <a:r>
              <a:rPr lang="en-US" u="sng" dirty="0">
                <a:solidFill>
                  <a:srgbClr val="FFFFFF"/>
                </a:solidFill>
              </a:rPr>
              <a:t>Juvenile 2023 Total Gun Arrests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99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21 Ghost Guns Recovered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algn="l"/>
            <a:r>
              <a:rPr lang="en-US" u="sng" dirty="0">
                <a:solidFill>
                  <a:srgbClr val="FFFFFF"/>
                </a:solidFill>
              </a:rPr>
              <a:t>Glock Switches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47</a:t>
            </a:r>
          </a:p>
        </p:txBody>
      </p:sp>
      <p:graphicFrame>
        <p:nvGraphicFramePr>
          <p:cNvPr id="9" name="Table 10">
            <a:extLst>
              <a:ext uri="{FF2B5EF4-FFF2-40B4-BE49-F238E27FC236}">
                <a16:creationId xmlns:a16="http://schemas.microsoft.com/office/drawing/2014/main" id="{48B398AA-AD86-45C1-B40B-4A81076D1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968318"/>
              </p:ext>
            </p:extLst>
          </p:nvPr>
        </p:nvGraphicFramePr>
        <p:xfrm>
          <a:off x="5129303" y="1728933"/>
          <a:ext cx="6579477" cy="3772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2330">
                  <a:extLst>
                    <a:ext uri="{9D8B030D-6E8A-4147-A177-3AD203B41FA5}">
                      <a16:colId xmlns:a16="http://schemas.microsoft.com/office/drawing/2014/main" val="2898886403"/>
                    </a:ext>
                  </a:extLst>
                </a:gridCol>
                <a:gridCol w="1045842">
                  <a:extLst>
                    <a:ext uri="{9D8B030D-6E8A-4147-A177-3AD203B41FA5}">
                      <a16:colId xmlns:a16="http://schemas.microsoft.com/office/drawing/2014/main" val="2913391390"/>
                    </a:ext>
                  </a:extLst>
                </a:gridCol>
                <a:gridCol w="1050870">
                  <a:extLst>
                    <a:ext uri="{9D8B030D-6E8A-4147-A177-3AD203B41FA5}">
                      <a16:colId xmlns:a16="http://schemas.microsoft.com/office/drawing/2014/main" val="2703092573"/>
                    </a:ext>
                  </a:extLst>
                </a:gridCol>
                <a:gridCol w="1050870">
                  <a:extLst>
                    <a:ext uri="{9D8B030D-6E8A-4147-A177-3AD203B41FA5}">
                      <a16:colId xmlns:a16="http://schemas.microsoft.com/office/drawing/2014/main" val="305905841"/>
                    </a:ext>
                  </a:extLst>
                </a:gridCol>
                <a:gridCol w="772502">
                  <a:extLst>
                    <a:ext uri="{9D8B030D-6E8A-4147-A177-3AD203B41FA5}">
                      <a16:colId xmlns:a16="http://schemas.microsoft.com/office/drawing/2014/main" val="521589629"/>
                    </a:ext>
                  </a:extLst>
                </a:gridCol>
                <a:gridCol w="1037063">
                  <a:extLst>
                    <a:ext uri="{9D8B030D-6E8A-4147-A177-3AD203B41FA5}">
                      <a16:colId xmlns:a16="http://schemas.microsoft.com/office/drawing/2014/main" val="3714831048"/>
                    </a:ext>
                  </a:extLst>
                </a:gridCol>
              </a:tblGrid>
              <a:tr h="491715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 YTD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 YTD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 totals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Diff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278503"/>
                  </a:ext>
                </a:extLst>
              </a:tr>
              <a:tr h="498545">
                <a:tc>
                  <a:txBody>
                    <a:bodyPr/>
                    <a:lstStyle/>
                    <a:p>
                      <a:r>
                        <a:rPr lang="en-US" dirty="0"/>
                        <a:t>Assault Weapon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-47%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4147245"/>
                  </a:ext>
                </a:extLst>
              </a:tr>
              <a:tr h="498545">
                <a:tc>
                  <a:txBody>
                    <a:bodyPr/>
                    <a:lstStyle/>
                    <a:p>
                      <a:r>
                        <a:rPr lang="en-US" dirty="0"/>
                        <a:t>Long Gun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7528100"/>
                  </a:ext>
                </a:extLst>
              </a:tr>
              <a:tr h="498545">
                <a:tc>
                  <a:txBody>
                    <a:bodyPr/>
                    <a:lstStyle/>
                    <a:p>
                      <a:r>
                        <a:rPr lang="en-US" dirty="0"/>
                        <a:t>Handgun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1828782"/>
                  </a:ext>
                </a:extLst>
              </a:tr>
              <a:tr h="498545">
                <a:tc>
                  <a:txBody>
                    <a:bodyPr/>
                    <a:lstStyle/>
                    <a:p>
                      <a:r>
                        <a:rPr lang="en-US" dirty="0"/>
                        <a:t>Revolver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-28%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6209911"/>
                  </a:ext>
                </a:extLst>
              </a:tr>
              <a:tr h="498545">
                <a:tc>
                  <a:txBody>
                    <a:bodyPr/>
                    <a:lstStyle/>
                    <a:p>
                      <a:r>
                        <a:rPr lang="en-US" b="1" dirty="0"/>
                        <a:t>Totals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765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-191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682475"/>
                  </a:ext>
                </a:extLst>
              </a:tr>
              <a:tr h="498545">
                <a:tc>
                  <a:txBody>
                    <a:bodyPr/>
                    <a:lstStyle/>
                    <a:p>
                      <a:r>
                        <a:rPr lang="en-US" dirty="0"/>
                        <a:t>Total Arrests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765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-365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-48%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4596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89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BE77C33-F47D-7AEA-511C-BC34A55C3EA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252734" y="246957"/>
            <a:ext cx="5254657" cy="6477934"/>
          </a:xfrm>
        </p:spPr>
      </p:pic>
    </p:spTree>
    <p:extLst>
      <p:ext uri="{BB962C8B-B14F-4D97-AF65-F5344CB8AC3E}">
        <p14:creationId xmlns:p14="http://schemas.microsoft.com/office/powerpoint/2010/main" val="2044153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2723</TotalTime>
  <Words>274</Words>
  <Application>Microsoft Macintosh PowerPoint</Application>
  <PresentationFormat>Widescreen</PresentationFormat>
  <Paragraphs>126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PRINCE GEORGE’S COUNTY POLICE DEPARTMENT</vt:lpstr>
      <vt:lpstr> Violent Crime (Gun) Yearly Comparisons  Year-to-Date 2024 vs. 2023</vt:lpstr>
      <vt:lpstr>Violent Crime Yearly Comparisons  Homicides (Gun Used)</vt:lpstr>
      <vt:lpstr>2024 vs. 2023  Gun Recoveries and Arrests</vt:lpstr>
      <vt:lpstr>PowerPoint Presentation</vt:lpstr>
    </vt:vector>
  </TitlesOfParts>
  <Company>Prince Georges County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Cline, Anthony J.</dc:creator>
  <cp:lastModifiedBy>Lassiter, Rita D.</cp:lastModifiedBy>
  <cp:revision>92</cp:revision>
  <cp:lastPrinted>2022-06-27T10:56:57Z</cp:lastPrinted>
  <dcterms:created xsi:type="dcterms:W3CDTF">2022-06-24T15:17:53Z</dcterms:created>
  <dcterms:modified xsi:type="dcterms:W3CDTF">2024-06-12T16:51:03Z</dcterms:modified>
</cp:coreProperties>
</file>